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2"/>
  </p:notesMasterIdLst>
  <p:sldIdLst>
    <p:sldId id="256" r:id="rId2"/>
    <p:sldId id="467" r:id="rId3"/>
    <p:sldId id="257" r:id="rId4"/>
    <p:sldId id="258" r:id="rId5"/>
    <p:sldId id="354" r:id="rId6"/>
    <p:sldId id="356" r:id="rId7"/>
    <p:sldId id="357" r:id="rId8"/>
    <p:sldId id="358" r:id="rId9"/>
    <p:sldId id="355" r:id="rId10"/>
    <p:sldId id="360" r:id="rId11"/>
    <p:sldId id="359" r:id="rId12"/>
    <p:sldId id="362" r:id="rId13"/>
    <p:sldId id="363" r:id="rId14"/>
    <p:sldId id="364" r:id="rId15"/>
    <p:sldId id="365" r:id="rId16"/>
    <p:sldId id="366" r:id="rId17"/>
    <p:sldId id="367" r:id="rId18"/>
    <p:sldId id="267" r:id="rId19"/>
    <p:sldId id="368" r:id="rId20"/>
    <p:sldId id="369" r:id="rId21"/>
    <p:sldId id="370" r:id="rId22"/>
    <p:sldId id="371" r:id="rId23"/>
    <p:sldId id="372" r:id="rId24"/>
    <p:sldId id="373" r:id="rId25"/>
    <p:sldId id="299"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323" r:id="rId63"/>
    <p:sldId id="410" r:id="rId64"/>
    <p:sldId id="411" r:id="rId65"/>
    <p:sldId id="412" r:id="rId66"/>
    <p:sldId id="413" r:id="rId67"/>
    <p:sldId id="414" r:id="rId68"/>
    <p:sldId id="415" r:id="rId69"/>
    <p:sldId id="416" r:id="rId70"/>
    <p:sldId id="417" r:id="rId71"/>
    <p:sldId id="418" r:id="rId72"/>
    <p:sldId id="349" r:id="rId73"/>
    <p:sldId id="419" r:id="rId74"/>
    <p:sldId id="420" r:id="rId75"/>
    <p:sldId id="421" r:id="rId76"/>
    <p:sldId id="468" r:id="rId77"/>
    <p:sldId id="422" r:id="rId78"/>
    <p:sldId id="424" r:id="rId79"/>
    <p:sldId id="425" r:id="rId80"/>
    <p:sldId id="426" r:id="rId81"/>
    <p:sldId id="427" r:id="rId82"/>
    <p:sldId id="428" r:id="rId83"/>
    <p:sldId id="429" r:id="rId84"/>
    <p:sldId id="430" r:id="rId85"/>
    <p:sldId id="431" r:id="rId86"/>
    <p:sldId id="432" r:id="rId87"/>
    <p:sldId id="434" r:id="rId88"/>
    <p:sldId id="435" r:id="rId89"/>
    <p:sldId id="439" r:id="rId90"/>
    <p:sldId id="440" r:id="rId91"/>
    <p:sldId id="441" r:id="rId92"/>
    <p:sldId id="442" r:id="rId93"/>
    <p:sldId id="443" r:id="rId94"/>
    <p:sldId id="444" r:id="rId95"/>
    <p:sldId id="445" r:id="rId96"/>
    <p:sldId id="436" r:id="rId97"/>
    <p:sldId id="446" r:id="rId98"/>
    <p:sldId id="437" r:id="rId99"/>
    <p:sldId id="447" r:id="rId100"/>
    <p:sldId id="448" r:id="rId101"/>
    <p:sldId id="438" r:id="rId102"/>
    <p:sldId id="449" r:id="rId103"/>
    <p:sldId id="450" r:id="rId104"/>
    <p:sldId id="451" r:id="rId105"/>
    <p:sldId id="452" r:id="rId106"/>
    <p:sldId id="453" r:id="rId107"/>
    <p:sldId id="454" r:id="rId108"/>
    <p:sldId id="455" r:id="rId109"/>
    <p:sldId id="456" r:id="rId110"/>
    <p:sldId id="457" r:id="rId111"/>
    <p:sldId id="458" r:id="rId112"/>
    <p:sldId id="459" r:id="rId113"/>
    <p:sldId id="460" r:id="rId114"/>
    <p:sldId id="461" r:id="rId115"/>
    <p:sldId id="462" r:id="rId116"/>
    <p:sldId id="463" r:id="rId117"/>
    <p:sldId id="464" r:id="rId118"/>
    <p:sldId id="465" r:id="rId119"/>
    <p:sldId id="466" r:id="rId120"/>
    <p:sldId id="350" r:id="rId1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64" autoAdjust="0"/>
  </p:normalViewPr>
  <p:slideViewPr>
    <p:cSldViewPr>
      <p:cViewPr varScale="1">
        <p:scale>
          <a:sx n="57" d="100"/>
          <a:sy n="57" d="100"/>
        </p:scale>
        <p:origin x="177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0BF73-E2A6-4451-A456-38122E014240}" type="datetimeFigureOut">
              <a:rPr lang="zh-CN" altLang="en-US" smtClean="0"/>
              <a:t>2018/1/22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DAB26B-6F8E-403F-85BC-19AF68BF7219}" type="slidenum">
              <a:rPr lang="zh-CN" altLang="en-US" smtClean="0"/>
              <a:t>‹#›</a:t>
            </a:fld>
            <a:endParaRPr lang="zh-CN" altLang="en-US"/>
          </a:p>
        </p:txBody>
      </p:sp>
    </p:spTree>
    <p:extLst>
      <p:ext uri="{BB962C8B-B14F-4D97-AF65-F5344CB8AC3E}">
        <p14:creationId xmlns:p14="http://schemas.microsoft.com/office/powerpoint/2010/main" val="382486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说明：在网络中，延时是指建立一个连接所需的时间，而不是指传输数据用到的时间</a:t>
            </a:r>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7</a:t>
            </a:fld>
            <a:endParaRPr lang="zh-CN" altLang="en-US"/>
          </a:p>
        </p:txBody>
      </p:sp>
    </p:spTree>
    <p:extLst>
      <p:ext uri="{BB962C8B-B14F-4D97-AF65-F5344CB8AC3E}">
        <p14:creationId xmlns:p14="http://schemas.microsoft.com/office/powerpoint/2010/main" val="226734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19</a:t>
            </a:fld>
            <a:endParaRPr lang="zh-CN" altLang="en-US"/>
          </a:p>
        </p:txBody>
      </p:sp>
    </p:spTree>
    <p:extLst>
      <p:ext uri="{BB962C8B-B14F-4D97-AF65-F5344CB8AC3E}">
        <p14:creationId xmlns:p14="http://schemas.microsoft.com/office/powerpoint/2010/main" val="87086031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113</a:t>
            </a:fld>
            <a:endParaRPr lang="zh-CN" altLang="en-US"/>
          </a:p>
        </p:txBody>
      </p:sp>
    </p:spTree>
    <p:extLst>
      <p:ext uri="{BB962C8B-B14F-4D97-AF65-F5344CB8AC3E}">
        <p14:creationId xmlns:p14="http://schemas.microsoft.com/office/powerpoint/2010/main" val="22789686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114</a:t>
            </a:fld>
            <a:endParaRPr lang="zh-CN" altLang="en-US"/>
          </a:p>
        </p:txBody>
      </p:sp>
    </p:spTree>
    <p:extLst>
      <p:ext uri="{BB962C8B-B14F-4D97-AF65-F5344CB8AC3E}">
        <p14:creationId xmlns:p14="http://schemas.microsoft.com/office/powerpoint/2010/main" val="34494601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115</a:t>
            </a:fld>
            <a:endParaRPr lang="zh-CN" altLang="en-US"/>
          </a:p>
        </p:txBody>
      </p:sp>
    </p:spTree>
    <p:extLst>
      <p:ext uri="{BB962C8B-B14F-4D97-AF65-F5344CB8AC3E}">
        <p14:creationId xmlns:p14="http://schemas.microsoft.com/office/powerpoint/2010/main" val="7835060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116</a:t>
            </a:fld>
            <a:endParaRPr lang="zh-CN" altLang="en-US"/>
          </a:p>
        </p:txBody>
      </p:sp>
    </p:spTree>
    <p:extLst>
      <p:ext uri="{BB962C8B-B14F-4D97-AF65-F5344CB8AC3E}">
        <p14:creationId xmlns:p14="http://schemas.microsoft.com/office/powerpoint/2010/main" val="40953931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117</a:t>
            </a:fld>
            <a:endParaRPr lang="zh-CN" altLang="en-US"/>
          </a:p>
        </p:txBody>
      </p:sp>
    </p:spTree>
    <p:extLst>
      <p:ext uri="{BB962C8B-B14F-4D97-AF65-F5344CB8AC3E}">
        <p14:creationId xmlns:p14="http://schemas.microsoft.com/office/powerpoint/2010/main" val="2174772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118</a:t>
            </a:fld>
            <a:endParaRPr lang="zh-CN" altLang="en-US"/>
          </a:p>
        </p:txBody>
      </p:sp>
    </p:spTree>
    <p:extLst>
      <p:ext uri="{BB962C8B-B14F-4D97-AF65-F5344CB8AC3E}">
        <p14:creationId xmlns:p14="http://schemas.microsoft.com/office/powerpoint/2010/main" val="158808940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119</a:t>
            </a:fld>
            <a:endParaRPr lang="zh-CN" altLang="en-US"/>
          </a:p>
        </p:txBody>
      </p:sp>
    </p:spTree>
    <p:extLst>
      <p:ext uri="{BB962C8B-B14F-4D97-AF65-F5344CB8AC3E}">
        <p14:creationId xmlns:p14="http://schemas.microsoft.com/office/powerpoint/2010/main" val="356939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因为应用程序要等待工作，因此睡眠状态和锁状态的时间实际上就是空闲的时间。当有大量的睡眠和锁状态时间时，要深入检查是否真的空闲。</a:t>
            </a:r>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20</a:t>
            </a:fld>
            <a:endParaRPr lang="zh-CN" altLang="en-US"/>
          </a:p>
        </p:txBody>
      </p:sp>
    </p:spTree>
    <p:extLst>
      <p:ext uri="{BB962C8B-B14F-4D97-AF65-F5344CB8AC3E}">
        <p14:creationId xmlns:p14="http://schemas.microsoft.com/office/powerpoint/2010/main" val="2731235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21</a:t>
            </a:fld>
            <a:endParaRPr lang="zh-CN" altLang="en-US"/>
          </a:p>
        </p:txBody>
      </p:sp>
    </p:spTree>
    <p:extLst>
      <p:ext uri="{BB962C8B-B14F-4D97-AF65-F5344CB8AC3E}">
        <p14:creationId xmlns:p14="http://schemas.microsoft.com/office/powerpoint/2010/main" val="3371619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这里也可以讲一下</a:t>
            </a:r>
            <a:r>
              <a:rPr lang="en-US" altLang="zh-CN" dirty="0" err="1" smtClean="0"/>
              <a:t>stap</a:t>
            </a:r>
            <a:r>
              <a:rPr lang="zh-CN" altLang="en-US" dirty="0" smtClean="0"/>
              <a:t>的用法</a:t>
            </a:r>
          </a:p>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22</a:t>
            </a:fld>
            <a:endParaRPr lang="zh-CN" altLang="en-US"/>
          </a:p>
        </p:txBody>
      </p:sp>
    </p:spTree>
    <p:extLst>
      <p:ext uri="{BB962C8B-B14F-4D97-AF65-F5344CB8AC3E}">
        <p14:creationId xmlns:p14="http://schemas.microsoft.com/office/powerpoint/2010/main" val="2649133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23</a:t>
            </a:fld>
            <a:endParaRPr lang="zh-CN" altLang="en-US"/>
          </a:p>
        </p:txBody>
      </p:sp>
    </p:spTree>
    <p:extLst>
      <p:ext uri="{BB962C8B-B14F-4D97-AF65-F5344CB8AC3E}">
        <p14:creationId xmlns:p14="http://schemas.microsoft.com/office/powerpoint/2010/main" val="142079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24</a:t>
            </a:fld>
            <a:endParaRPr lang="zh-CN" altLang="en-US"/>
          </a:p>
        </p:txBody>
      </p:sp>
    </p:spTree>
    <p:extLst>
      <p:ext uri="{BB962C8B-B14F-4D97-AF65-F5344CB8AC3E}">
        <p14:creationId xmlns:p14="http://schemas.microsoft.com/office/powerpoint/2010/main" val="519833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26</a:t>
            </a:fld>
            <a:endParaRPr lang="zh-CN" altLang="en-US"/>
          </a:p>
        </p:txBody>
      </p:sp>
    </p:spTree>
    <p:extLst>
      <p:ext uri="{BB962C8B-B14F-4D97-AF65-F5344CB8AC3E}">
        <p14:creationId xmlns:p14="http://schemas.microsoft.com/office/powerpoint/2010/main" val="3252902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27</a:t>
            </a:fld>
            <a:endParaRPr lang="zh-CN" altLang="en-US"/>
          </a:p>
        </p:txBody>
      </p:sp>
    </p:spTree>
    <p:extLst>
      <p:ext uri="{BB962C8B-B14F-4D97-AF65-F5344CB8AC3E}">
        <p14:creationId xmlns:p14="http://schemas.microsoft.com/office/powerpoint/2010/main" val="427759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28</a:t>
            </a:fld>
            <a:endParaRPr lang="zh-CN" altLang="en-US"/>
          </a:p>
        </p:txBody>
      </p:sp>
    </p:spTree>
    <p:extLst>
      <p:ext uri="{BB962C8B-B14F-4D97-AF65-F5344CB8AC3E}">
        <p14:creationId xmlns:p14="http://schemas.microsoft.com/office/powerpoint/2010/main" val="755336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29</a:t>
            </a:fld>
            <a:endParaRPr lang="zh-CN" altLang="en-US"/>
          </a:p>
        </p:txBody>
      </p:sp>
    </p:spTree>
    <p:extLst>
      <p:ext uri="{BB962C8B-B14F-4D97-AF65-F5344CB8AC3E}">
        <p14:creationId xmlns:p14="http://schemas.microsoft.com/office/powerpoint/2010/main" val="232232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虽然延时是一个非常有用的指标，但也不是随时随地都能获得。某些系统只有平均延时，某些系统则完全没有延时指标。动态跟踪可以从任意感兴趣的点测量延时，还可以提供数据以显示延时完整的分布情况</a:t>
            </a:r>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8</a:t>
            </a:fld>
            <a:endParaRPr lang="zh-CN" altLang="en-US"/>
          </a:p>
        </p:txBody>
      </p:sp>
    </p:spTree>
    <p:extLst>
      <p:ext uri="{BB962C8B-B14F-4D97-AF65-F5344CB8AC3E}">
        <p14:creationId xmlns:p14="http://schemas.microsoft.com/office/powerpoint/2010/main" val="3746029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30</a:t>
            </a:fld>
            <a:endParaRPr lang="zh-CN" altLang="en-US"/>
          </a:p>
        </p:txBody>
      </p:sp>
    </p:spTree>
    <p:extLst>
      <p:ext uri="{BB962C8B-B14F-4D97-AF65-F5344CB8AC3E}">
        <p14:creationId xmlns:p14="http://schemas.microsoft.com/office/powerpoint/2010/main" val="2881085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31</a:t>
            </a:fld>
            <a:endParaRPr lang="zh-CN" altLang="en-US"/>
          </a:p>
        </p:txBody>
      </p:sp>
    </p:spTree>
    <p:extLst>
      <p:ext uri="{BB962C8B-B14F-4D97-AF65-F5344CB8AC3E}">
        <p14:creationId xmlns:p14="http://schemas.microsoft.com/office/powerpoint/2010/main" val="3116618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32</a:t>
            </a:fld>
            <a:endParaRPr lang="zh-CN" altLang="en-US"/>
          </a:p>
        </p:txBody>
      </p:sp>
    </p:spTree>
    <p:extLst>
      <p:ext uri="{BB962C8B-B14F-4D97-AF65-F5344CB8AC3E}">
        <p14:creationId xmlns:p14="http://schemas.microsoft.com/office/powerpoint/2010/main" val="3360203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33</a:t>
            </a:fld>
            <a:endParaRPr lang="zh-CN" altLang="en-US"/>
          </a:p>
        </p:txBody>
      </p:sp>
    </p:spTree>
    <p:extLst>
      <p:ext uri="{BB962C8B-B14F-4D97-AF65-F5344CB8AC3E}">
        <p14:creationId xmlns:p14="http://schemas.microsoft.com/office/powerpoint/2010/main" val="1532792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34</a:t>
            </a:fld>
            <a:endParaRPr lang="zh-CN" altLang="en-US"/>
          </a:p>
        </p:txBody>
      </p:sp>
    </p:spTree>
    <p:extLst>
      <p:ext uri="{BB962C8B-B14F-4D97-AF65-F5344CB8AC3E}">
        <p14:creationId xmlns:p14="http://schemas.microsoft.com/office/powerpoint/2010/main" val="2115575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35</a:t>
            </a:fld>
            <a:endParaRPr lang="zh-CN" altLang="en-US"/>
          </a:p>
        </p:txBody>
      </p:sp>
    </p:spTree>
    <p:extLst>
      <p:ext uri="{BB962C8B-B14F-4D97-AF65-F5344CB8AC3E}">
        <p14:creationId xmlns:p14="http://schemas.microsoft.com/office/powerpoint/2010/main" val="52103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36</a:t>
            </a:fld>
            <a:endParaRPr lang="zh-CN" altLang="en-US"/>
          </a:p>
        </p:txBody>
      </p:sp>
    </p:spTree>
    <p:extLst>
      <p:ext uri="{BB962C8B-B14F-4D97-AF65-F5344CB8AC3E}">
        <p14:creationId xmlns:p14="http://schemas.microsoft.com/office/powerpoint/2010/main" val="2843256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37</a:t>
            </a:fld>
            <a:endParaRPr lang="zh-CN" altLang="en-US"/>
          </a:p>
        </p:txBody>
      </p:sp>
    </p:spTree>
    <p:extLst>
      <p:ext uri="{BB962C8B-B14F-4D97-AF65-F5344CB8AC3E}">
        <p14:creationId xmlns:p14="http://schemas.microsoft.com/office/powerpoint/2010/main" val="3734077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38</a:t>
            </a:fld>
            <a:endParaRPr lang="zh-CN" altLang="en-US"/>
          </a:p>
        </p:txBody>
      </p:sp>
    </p:spTree>
    <p:extLst>
      <p:ext uri="{BB962C8B-B14F-4D97-AF65-F5344CB8AC3E}">
        <p14:creationId xmlns:p14="http://schemas.microsoft.com/office/powerpoint/2010/main" val="91654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39</a:t>
            </a:fld>
            <a:endParaRPr lang="zh-CN" altLang="en-US"/>
          </a:p>
        </p:txBody>
      </p:sp>
    </p:spTree>
    <p:extLst>
      <p:ext uri="{BB962C8B-B14F-4D97-AF65-F5344CB8AC3E}">
        <p14:creationId xmlns:p14="http://schemas.microsoft.com/office/powerpoint/2010/main" val="199429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11</a:t>
            </a:fld>
            <a:endParaRPr lang="zh-CN" altLang="en-US"/>
          </a:p>
        </p:txBody>
      </p:sp>
    </p:spTree>
    <p:extLst>
      <p:ext uri="{BB962C8B-B14F-4D97-AF65-F5344CB8AC3E}">
        <p14:creationId xmlns:p14="http://schemas.microsoft.com/office/powerpoint/2010/main" val="1323609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40</a:t>
            </a:fld>
            <a:endParaRPr lang="zh-CN" altLang="en-US"/>
          </a:p>
        </p:txBody>
      </p:sp>
    </p:spTree>
    <p:extLst>
      <p:ext uri="{BB962C8B-B14F-4D97-AF65-F5344CB8AC3E}">
        <p14:creationId xmlns:p14="http://schemas.microsoft.com/office/powerpoint/2010/main" val="2934174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分时通过系统时钟中断调用</a:t>
            </a:r>
            <a:r>
              <a:rPr lang="en-US" altLang="zh-CN" dirty="0" err="1" smtClean="0"/>
              <a:t>scheduler_tick</a:t>
            </a:r>
            <a:r>
              <a:rPr lang="en-US" altLang="zh-CN" dirty="0" smtClean="0"/>
              <a:t>()</a:t>
            </a:r>
            <a:r>
              <a:rPr lang="zh-CN" altLang="en-US" dirty="0" smtClean="0"/>
              <a:t>实现。这个函数调用调度器类函数管理优先级和称为时间片的</a:t>
            </a:r>
            <a:r>
              <a:rPr lang="en-US" altLang="zh-CN" dirty="0" smtClean="0"/>
              <a:t>CPU</a:t>
            </a:r>
            <a:r>
              <a:rPr lang="zh-CN" altLang="en-US" dirty="0" smtClean="0"/>
              <a:t>时间单位</a:t>
            </a:r>
            <a:r>
              <a:rPr lang="zh-CN" altLang="en-US" baseline="0" dirty="0" smtClean="0"/>
              <a:t>的到期事件。当线程状态变成可运行后，就触发了抢占，调度类函数</a:t>
            </a:r>
            <a:r>
              <a:rPr lang="en-US" altLang="zh-CN" baseline="0" dirty="0" err="1" smtClean="0"/>
              <a:t>check_preempt_curr</a:t>
            </a:r>
            <a:r>
              <a:rPr lang="en-US" altLang="zh-CN" baseline="0" dirty="0" smtClean="0"/>
              <a:t>()</a:t>
            </a:r>
            <a:r>
              <a:rPr lang="zh-CN" altLang="en-US" baseline="0" dirty="0" smtClean="0"/>
              <a:t>被调用。线程的切换由</a:t>
            </a:r>
            <a:r>
              <a:rPr lang="en-US" altLang="zh-CN" baseline="0" dirty="0" smtClean="0"/>
              <a:t>__schedule()</a:t>
            </a:r>
            <a:r>
              <a:rPr lang="zh-CN" altLang="en-US" baseline="0" dirty="0" smtClean="0"/>
              <a:t>管理，后者通过</a:t>
            </a:r>
            <a:r>
              <a:rPr lang="en-US" altLang="zh-CN" baseline="0" dirty="0" err="1" smtClean="0"/>
              <a:t>pick_next_task</a:t>
            </a:r>
            <a:r>
              <a:rPr lang="en-US" altLang="zh-CN" baseline="0" dirty="0" smtClean="0"/>
              <a:t>()</a:t>
            </a:r>
            <a:r>
              <a:rPr lang="zh-CN" altLang="en-US" baseline="0" dirty="0" smtClean="0"/>
              <a:t>选择最高优先级的线程运行。负载均衡由</a:t>
            </a:r>
            <a:r>
              <a:rPr lang="en-US" altLang="zh-CN" baseline="0" dirty="0" err="1" smtClean="0"/>
              <a:t>load_balance</a:t>
            </a:r>
            <a:r>
              <a:rPr lang="en-US" altLang="zh-CN" baseline="0" dirty="0" smtClean="0"/>
              <a:t>()</a:t>
            </a:r>
            <a:r>
              <a:rPr lang="zh-CN" altLang="en-US" baseline="0" dirty="0" smtClean="0"/>
              <a:t>函数负责执行。</a:t>
            </a:r>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41</a:t>
            </a:fld>
            <a:endParaRPr lang="zh-CN" altLang="en-US"/>
          </a:p>
        </p:txBody>
      </p:sp>
    </p:spTree>
    <p:extLst>
      <p:ext uri="{BB962C8B-B14F-4D97-AF65-F5344CB8AC3E}">
        <p14:creationId xmlns:p14="http://schemas.microsoft.com/office/powerpoint/2010/main" val="3524680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42</a:t>
            </a:fld>
            <a:endParaRPr lang="zh-CN" altLang="en-US"/>
          </a:p>
        </p:txBody>
      </p:sp>
    </p:spTree>
    <p:extLst>
      <p:ext uri="{BB962C8B-B14F-4D97-AF65-F5344CB8AC3E}">
        <p14:creationId xmlns:p14="http://schemas.microsoft.com/office/powerpoint/2010/main" val="330518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红黑树是一种自平衡二叉查找树的数据结构，有以下性质</a:t>
            </a:r>
            <a:r>
              <a:rPr lang="zh-CN" altLang="en-US" baseline="0" dirty="0" smtClean="0"/>
              <a:t>：</a:t>
            </a:r>
            <a:endParaRPr lang="en-US" altLang="zh-CN" baseline="0" dirty="0" smtClean="0"/>
          </a:p>
          <a:p>
            <a:r>
              <a:rPr lang="en-US" altLang="zh-CN" baseline="0" dirty="0" smtClean="0"/>
              <a:t>1</a:t>
            </a:r>
            <a:r>
              <a:rPr lang="zh-CN" altLang="en-US" baseline="0" dirty="0" smtClean="0"/>
              <a:t>、若左子树不为空，则左子树上所有结点的值均小于或等于它的根结点的值。</a:t>
            </a:r>
            <a:endParaRPr lang="en-US" altLang="zh-CN" baseline="0" dirty="0" smtClean="0"/>
          </a:p>
          <a:p>
            <a:r>
              <a:rPr lang="en-US" altLang="zh-CN" baseline="0" dirty="0" smtClean="0"/>
              <a:t>2</a:t>
            </a:r>
            <a:r>
              <a:rPr lang="zh-CN" altLang="en-US" baseline="0" dirty="0" smtClean="0"/>
              <a:t>、若右子树不为空，则右子树上所有结点的值均大于或等于它的根结点的值。</a:t>
            </a:r>
            <a:endParaRPr lang="en-US" altLang="zh-CN" baseline="0" dirty="0" smtClean="0"/>
          </a:p>
          <a:p>
            <a:r>
              <a:rPr lang="en-US" altLang="zh-CN" baseline="0" dirty="0" smtClean="0"/>
              <a:t>3</a:t>
            </a:r>
            <a:r>
              <a:rPr lang="zh-CN" altLang="en-US" baseline="0" dirty="0" smtClean="0"/>
              <a:t>、左、右子树也分别为二叉排序树。</a:t>
            </a:r>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43</a:t>
            </a:fld>
            <a:endParaRPr lang="zh-CN" altLang="en-US"/>
          </a:p>
        </p:txBody>
      </p:sp>
    </p:spTree>
    <p:extLst>
      <p:ext uri="{BB962C8B-B14F-4D97-AF65-F5344CB8AC3E}">
        <p14:creationId xmlns:p14="http://schemas.microsoft.com/office/powerpoint/2010/main" val="683657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44</a:t>
            </a:fld>
            <a:endParaRPr lang="zh-CN" altLang="en-US"/>
          </a:p>
        </p:txBody>
      </p:sp>
    </p:spTree>
    <p:extLst>
      <p:ext uri="{BB962C8B-B14F-4D97-AF65-F5344CB8AC3E}">
        <p14:creationId xmlns:p14="http://schemas.microsoft.com/office/powerpoint/2010/main" val="2056719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45</a:t>
            </a:fld>
            <a:endParaRPr lang="zh-CN" altLang="en-US"/>
          </a:p>
        </p:txBody>
      </p:sp>
    </p:spTree>
    <p:extLst>
      <p:ext uri="{BB962C8B-B14F-4D97-AF65-F5344CB8AC3E}">
        <p14:creationId xmlns:p14="http://schemas.microsoft.com/office/powerpoint/2010/main" val="2807662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46</a:t>
            </a:fld>
            <a:endParaRPr lang="zh-CN" altLang="en-US"/>
          </a:p>
        </p:txBody>
      </p:sp>
    </p:spTree>
    <p:extLst>
      <p:ext uri="{BB962C8B-B14F-4D97-AF65-F5344CB8AC3E}">
        <p14:creationId xmlns:p14="http://schemas.microsoft.com/office/powerpoint/2010/main" val="2146848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重要列有</a:t>
            </a:r>
            <a:r>
              <a:rPr lang="en-US" altLang="zh-CN" dirty="0" smtClean="0"/>
              <a:t>%</a:t>
            </a:r>
            <a:r>
              <a:rPr lang="en-US" altLang="zh-CN" dirty="0" err="1" smtClean="0"/>
              <a:t>usr</a:t>
            </a:r>
            <a:r>
              <a:rPr lang="zh-CN" altLang="en-US" dirty="0" smtClean="0"/>
              <a:t>、</a:t>
            </a:r>
            <a:r>
              <a:rPr lang="en-US" altLang="zh-CN" dirty="0" smtClean="0"/>
              <a:t>%sys</a:t>
            </a:r>
            <a:r>
              <a:rPr lang="zh-CN" altLang="en-US" dirty="0" smtClean="0"/>
              <a:t>和</a:t>
            </a:r>
            <a:r>
              <a:rPr lang="en-US" altLang="zh-CN" dirty="0" smtClean="0"/>
              <a:t>%idle</a:t>
            </a:r>
            <a:r>
              <a:rPr lang="zh-CN" altLang="en-US" dirty="0" smtClean="0"/>
              <a:t>。这些显示了每个</a:t>
            </a:r>
            <a:r>
              <a:rPr lang="en-US" altLang="zh-CN" dirty="0" smtClean="0"/>
              <a:t>CPU</a:t>
            </a:r>
            <a:r>
              <a:rPr lang="zh-CN" altLang="en-US" dirty="0" smtClean="0"/>
              <a:t>的用量以及用户态和内核态的时间比例。这同样也能表明“热”</a:t>
            </a:r>
            <a:r>
              <a:rPr lang="en-US" altLang="zh-CN" dirty="0" smtClean="0"/>
              <a:t>CPU</a:t>
            </a:r>
            <a:r>
              <a:rPr lang="zh-CN" altLang="en-US" dirty="0" smtClean="0"/>
              <a:t>，那些跑到</a:t>
            </a:r>
            <a:r>
              <a:rPr lang="en-US" altLang="zh-CN" dirty="0" smtClean="0"/>
              <a:t>100%</a:t>
            </a:r>
            <a:r>
              <a:rPr lang="zh-CN" altLang="en-US" dirty="0" smtClean="0"/>
              <a:t>使用率的</a:t>
            </a:r>
            <a:r>
              <a:rPr lang="en-US" altLang="zh-CN" dirty="0" smtClean="0"/>
              <a:t>CPU</a:t>
            </a:r>
            <a:r>
              <a:rPr lang="zh-CN" altLang="en-US" dirty="0" smtClean="0"/>
              <a:t>，而其他</a:t>
            </a:r>
            <a:r>
              <a:rPr lang="en-US" altLang="zh-CN" dirty="0" smtClean="0"/>
              <a:t>CPU</a:t>
            </a:r>
            <a:r>
              <a:rPr lang="zh-CN" altLang="en-US" dirty="0" smtClean="0"/>
              <a:t>并未跑满，可能由单线程应用程序的负载或者设备中断映射造成。</a:t>
            </a:r>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47</a:t>
            </a:fld>
            <a:endParaRPr lang="zh-CN" altLang="en-US"/>
          </a:p>
        </p:txBody>
      </p:sp>
    </p:spTree>
    <p:extLst>
      <p:ext uri="{BB962C8B-B14F-4D97-AF65-F5344CB8AC3E}">
        <p14:creationId xmlns:p14="http://schemas.microsoft.com/office/powerpoint/2010/main" val="1032461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48</a:t>
            </a:fld>
            <a:endParaRPr lang="zh-CN" altLang="en-US"/>
          </a:p>
        </p:txBody>
      </p:sp>
    </p:spTree>
    <p:extLst>
      <p:ext uri="{BB962C8B-B14F-4D97-AF65-F5344CB8AC3E}">
        <p14:creationId xmlns:p14="http://schemas.microsoft.com/office/powerpoint/2010/main" val="4090066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49</a:t>
            </a:fld>
            <a:endParaRPr lang="zh-CN" altLang="en-US"/>
          </a:p>
        </p:txBody>
      </p:sp>
    </p:spTree>
    <p:extLst>
      <p:ext uri="{BB962C8B-B14F-4D97-AF65-F5344CB8AC3E}">
        <p14:creationId xmlns:p14="http://schemas.microsoft.com/office/powerpoint/2010/main" val="203824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12</a:t>
            </a:fld>
            <a:endParaRPr lang="zh-CN" altLang="en-US"/>
          </a:p>
        </p:txBody>
      </p:sp>
    </p:spTree>
    <p:extLst>
      <p:ext uri="{BB962C8B-B14F-4D97-AF65-F5344CB8AC3E}">
        <p14:creationId xmlns:p14="http://schemas.microsoft.com/office/powerpoint/2010/main" val="1540810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50</a:t>
            </a:fld>
            <a:endParaRPr lang="zh-CN" altLang="en-US"/>
          </a:p>
        </p:txBody>
      </p:sp>
    </p:spTree>
    <p:extLst>
      <p:ext uri="{BB962C8B-B14F-4D97-AF65-F5344CB8AC3E}">
        <p14:creationId xmlns:p14="http://schemas.microsoft.com/office/powerpoint/2010/main" val="3528440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51</a:t>
            </a:fld>
            <a:endParaRPr lang="zh-CN" altLang="en-US"/>
          </a:p>
        </p:txBody>
      </p:sp>
    </p:spTree>
    <p:extLst>
      <p:ext uri="{BB962C8B-B14F-4D97-AF65-F5344CB8AC3E}">
        <p14:creationId xmlns:p14="http://schemas.microsoft.com/office/powerpoint/2010/main" val="3871838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52</a:t>
            </a:fld>
            <a:endParaRPr lang="zh-CN" altLang="en-US"/>
          </a:p>
        </p:txBody>
      </p:sp>
    </p:spTree>
    <p:extLst>
      <p:ext uri="{BB962C8B-B14F-4D97-AF65-F5344CB8AC3E}">
        <p14:creationId xmlns:p14="http://schemas.microsoft.com/office/powerpoint/2010/main" val="3566774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53</a:t>
            </a:fld>
            <a:endParaRPr lang="zh-CN" altLang="en-US"/>
          </a:p>
        </p:txBody>
      </p:sp>
    </p:spTree>
    <p:extLst>
      <p:ext uri="{BB962C8B-B14F-4D97-AF65-F5344CB8AC3E}">
        <p14:creationId xmlns:p14="http://schemas.microsoft.com/office/powerpoint/2010/main" val="2491163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54</a:t>
            </a:fld>
            <a:endParaRPr lang="zh-CN" altLang="en-US"/>
          </a:p>
        </p:txBody>
      </p:sp>
    </p:spTree>
    <p:extLst>
      <p:ext uri="{BB962C8B-B14F-4D97-AF65-F5344CB8AC3E}">
        <p14:creationId xmlns:p14="http://schemas.microsoft.com/office/powerpoint/2010/main" val="13283444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55</a:t>
            </a:fld>
            <a:endParaRPr lang="zh-CN" altLang="en-US"/>
          </a:p>
        </p:txBody>
      </p:sp>
    </p:spTree>
    <p:extLst>
      <p:ext uri="{BB962C8B-B14F-4D97-AF65-F5344CB8AC3E}">
        <p14:creationId xmlns:p14="http://schemas.microsoft.com/office/powerpoint/2010/main" val="2398558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56</a:t>
            </a:fld>
            <a:endParaRPr lang="zh-CN" altLang="en-US"/>
          </a:p>
        </p:txBody>
      </p:sp>
    </p:spTree>
    <p:extLst>
      <p:ext uri="{BB962C8B-B14F-4D97-AF65-F5344CB8AC3E}">
        <p14:creationId xmlns:p14="http://schemas.microsoft.com/office/powerpoint/2010/main" val="4153506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57</a:t>
            </a:fld>
            <a:endParaRPr lang="zh-CN" altLang="en-US"/>
          </a:p>
        </p:txBody>
      </p:sp>
    </p:spTree>
    <p:extLst>
      <p:ext uri="{BB962C8B-B14F-4D97-AF65-F5344CB8AC3E}">
        <p14:creationId xmlns:p14="http://schemas.microsoft.com/office/powerpoint/2010/main" val="1938103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58</a:t>
            </a:fld>
            <a:endParaRPr lang="zh-CN" altLang="en-US"/>
          </a:p>
        </p:txBody>
      </p:sp>
    </p:spTree>
    <p:extLst>
      <p:ext uri="{BB962C8B-B14F-4D97-AF65-F5344CB8AC3E}">
        <p14:creationId xmlns:p14="http://schemas.microsoft.com/office/powerpoint/2010/main" val="2840467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59</a:t>
            </a:fld>
            <a:endParaRPr lang="zh-CN" altLang="en-US"/>
          </a:p>
        </p:txBody>
      </p:sp>
    </p:spTree>
    <p:extLst>
      <p:ext uri="{BB962C8B-B14F-4D97-AF65-F5344CB8AC3E}">
        <p14:creationId xmlns:p14="http://schemas.microsoft.com/office/powerpoint/2010/main" val="72323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a:t>
            </a:r>
            <a:r>
              <a:rPr lang="en-US" altLang="zh-CN" dirty="0" smtClean="0"/>
              <a:t>Linux</a:t>
            </a:r>
            <a:r>
              <a:rPr lang="zh-CN" altLang="en-US" dirty="0" smtClean="0"/>
              <a:t>而言，设备驱动分为两部分，上半部分用于快速处理中断，到下半部分的调度工作在之后处理。上半部分快速处理中断是很重要的，因为上半部分运行在中断禁止模式，会推迟新中断的产生，如果运行的时间太长，就会造成延时问题。下半部分可以作为任务或工作队列，之后由内核做线程调度。</a:t>
            </a:r>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13</a:t>
            </a:fld>
            <a:endParaRPr lang="zh-CN" altLang="en-US"/>
          </a:p>
        </p:txBody>
      </p:sp>
    </p:spTree>
    <p:extLst>
      <p:ext uri="{BB962C8B-B14F-4D97-AF65-F5344CB8AC3E}">
        <p14:creationId xmlns:p14="http://schemas.microsoft.com/office/powerpoint/2010/main" val="2116673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60</a:t>
            </a:fld>
            <a:endParaRPr lang="zh-CN" altLang="en-US"/>
          </a:p>
        </p:txBody>
      </p:sp>
    </p:spTree>
    <p:extLst>
      <p:ext uri="{BB962C8B-B14F-4D97-AF65-F5344CB8AC3E}">
        <p14:creationId xmlns:p14="http://schemas.microsoft.com/office/powerpoint/2010/main" val="329326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61</a:t>
            </a:fld>
            <a:endParaRPr lang="zh-CN" altLang="en-US"/>
          </a:p>
        </p:txBody>
      </p:sp>
    </p:spTree>
    <p:extLst>
      <p:ext uri="{BB962C8B-B14F-4D97-AF65-F5344CB8AC3E}">
        <p14:creationId xmlns:p14="http://schemas.microsoft.com/office/powerpoint/2010/main" val="830568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63</a:t>
            </a:fld>
            <a:endParaRPr lang="zh-CN" altLang="en-US"/>
          </a:p>
        </p:txBody>
      </p:sp>
    </p:spTree>
    <p:extLst>
      <p:ext uri="{BB962C8B-B14F-4D97-AF65-F5344CB8AC3E}">
        <p14:creationId xmlns:p14="http://schemas.microsoft.com/office/powerpoint/2010/main" val="2022444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64</a:t>
            </a:fld>
            <a:endParaRPr lang="zh-CN" altLang="en-US"/>
          </a:p>
        </p:txBody>
      </p:sp>
    </p:spTree>
    <p:extLst>
      <p:ext uri="{BB962C8B-B14F-4D97-AF65-F5344CB8AC3E}">
        <p14:creationId xmlns:p14="http://schemas.microsoft.com/office/powerpoint/2010/main" val="11573270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65</a:t>
            </a:fld>
            <a:endParaRPr lang="zh-CN" altLang="en-US"/>
          </a:p>
        </p:txBody>
      </p:sp>
    </p:spTree>
    <p:extLst>
      <p:ext uri="{BB962C8B-B14F-4D97-AF65-F5344CB8AC3E}">
        <p14:creationId xmlns:p14="http://schemas.microsoft.com/office/powerpoint/2010/main" val="2216588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66</a:t>
            </a:fld>
            <a:endParaRPr lang="zh-CN" altLang="en-US"/>
          </a:p>
        </p:txBody>
      </p:sp>
    </p:spTree>
    <p:extLst>
      <p:ext uri="{BB962C8B-B14F-4D97-AF65-F5344CB8AC3E}">
        <p14:creationId xmlns:p14="http://schemas.microsoft.com/office/powerpoint/2010/main" val="23270870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67</a:t>
            </a:fld>
            <a:endParaRPr lang="zh-CN" altLang="en-US"/>
          </a:p>
        </p:txBody>
      </p:sp>
    </p:spTree>
    <p:extLst>
      <p:ext uri="{BB962C8B-B14F-4D97-AF65-F5344CB8AC3E}">
        <p14:creationId xmlns:p14="http://schemas.microsoft.com/office/powerpoint/2010/main" val="27513652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68</a:t>
            </a:fld>
            <a:endParaRPr lang="zh-CN" altLang="en-US"/>
          </a:p>
        </p:txBody>
      </p:sp>
    </p:spTree>
    <p:extLst>
      <p:ext uri="{BB962C8B-B14F-4D97-AF65-F5344CB8AC3E}">
        <p14:creationId xmlns:p14="http://schemas.microsoft.com/office/powerpoint/2010/main" val="5389013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69</a:t>
            </a:fld>
            <a:endParaRPr lang="zh-CN" altLang="en-US"/>
          </a:p>
        </p:txBody>
      </p:sp>
    </p:spTree>
    <p:extLst>
      <p:ext uri="{BB962C8B-B14F-4D97-AF65-F5344CB8AC3E}">
        <p14:creationId xmlns:p14="http://schemas.microsoft.com/office/powerpoint/2010/main" val="14566664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70</a:t>
            </a:fld>
            <a:endParaRPr lang="zh-CN" altLang="en-US"/>
          </a:p>
        </p:txBody>
      </p:sp>
    </p:spTree>
    <p:extLst>
      <p:ext uri="{BB962C8B-B14F-4D97-AF65-F5344CB8AC3E}">
        <p14:creationId xmlns:p14="http://schemas.microsoft.com/office/powerpoint/2010/main" val="58837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14</a:t>
            </a:fld>
            <a:endParaRPr lang="zh-CN" altLang="en-US"/>
          </a:p>
        </p:txBody>
      </p:sp>
    </p:spTree>
    <p:extLst>
      <p:ext uri="{BB962C8B-B14F-4D97-AF65-F5344CB8AC3E}">
        <p14:creationId xmlns:p14="http://schemas.microsoft.com/office/powerpoint/2010/main" val="34968641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71</a:t>
            </a:fld>
            <a:endParaRPr lang="zh-CN" altLang="en-US"/>
          </a:p>
        </p:txBody>
      </p:sp>
    </p:spTree>
    <p:extLst>
      <p:ext uri="{BB962C8B-B14F-4D97-AF65-F5344CB8AC3E}">
        <p14:creationId xmlns:p14="http://schemas.microsoft.com/office/powerpoint/2010/main" val="39514769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73</a:t>
            </a:fld>
            <a:endParaRPr lang="zh-CN" altLang="en-US"/>
          </a:p>
        </p:txBody>
      </p:sp>
    </p:spTree>
    <p:extLst>
      <p:ext uri="{BB962C8B-B14F-4D97-AF65-F5344CB8AC3E}">
        <p14:creationId xmlns:p14="http://schemas.microsoft.com/office/powerpoint/2010/main" val="28897195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74</a:t>
            </a:fld>
            <a:endParaRPr lang="zh-CN" altLang="en-US"/>
          </a:p>
        </p:txBody>
      </p:sp>
    </p:spTree>
    <p:extLst>
      <p:ext uri="{BB962C8B-B14F-4D97-AF65-F5344CB8AC3E}">
        <p14:creationId xmlns:p14="http://schemas.microsoft.com/office/powerpoint/2010/main" val="2723138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75</a:t>
            </a:fld>
            <a:endParaRPr lang="zh-CN" altLang="en-US"/>
          </a:p>
        </p:txBody>
      </p:sp>
    </p:spTree>
    <p:extLst>
      <p:ext uri="{BB962C8B-B14F-4D97-AF65-F5344CB8AC3E}">
        <p14:creationId xmlns:p14="http://schemas.microsoft.com/office/powerpoint/2010/main" val="1973729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76</a:t>
            </a:fld>
            <a:endParaRPr lang="zh-CN" altLang="en-US"/>
          </a:p>
        </p:txBody>
      </p:sp>
    </p:spTree>
    <p:extLst>
      <p:ext uri="{BB962C8B-B14F-4D97-AF65-F5344CB8AC3E}">
        <p14:creationId xmlns:p14="http://schemas.microsoft.com/office/powerpoint/2010/main" val="11189014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77</a:t>
            </a:fld>
            <a:endParaRPr lang="zh-CN" altLang="en-US"/>
          </a:p>
        </p:txBody>
      </p:sp>
    </p:spTree>
    <p:extLst>
      <p:ext uri="{BB962C8B-B14F-4D97-AF65-F5344CB8AC3E}">
        <p14:creationId xmlns:p14="http://schemas.microsoft.com/office/powerpoint/2010/main" val="26429640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78</a:t>
            </a:fld>
            <a:endParaRPr lang="zh-CN" altLang="en-US"/>
          </a:p>
        </p:txBody>
      </p:sp>
    </p:spTree>
    <p:extLst>
      <p:ext uri="{BB962C8B-B14F-4D97-AF65-F5344CB8AC3E}">
        <p14:creationId xmlns:p14="http://schemas.microsoft.com/office/powerpoint/2010/main" val="33464788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79</a:t>
            </a:fld>
            <a:endParaRPr lang="zh-CN" altLang="en-US"/>
          </a:p>
        </p:txBody>
      </p:sp>
    </p:spTree>
    <p:extLst>
      <p:ext uri="{BB962C8B-B14F-4D97-AF65-F5344CB8AC3E}">
        <p14:creationId xmlns:p14="http://schemas.microsoft.com/office/powerpoint/2010/main" val="33524104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80</a:t>
            </a:fld>
            <a:endParaRPr lang="zh-CN" altLang="en-US"/>
          </a:p>
        </p:txBody>
      </p:sp>
    </p:spTree>
    <p:extLst>
      <p:ext uri="{BB962C8B-B14F-4D97-AF65-F5344CB8AC3E}">
        <p14:creationId xmlns:p14="http://schemas.microsoft.com/office/powerpoint/2010/main" val="4254521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81</a:t>
            </a:fld>
            <a:endParaRPr lang="zh-CN" altLang="en-US"/>
          </a:p>
        </p:txBody>
      </p:sp>
    </p:spTree>
    <p:extLst>
      <p:ext uri="{BB962C8B-B14F-4D97-AF65-F5344CB8AC3E}">
        <p14:creationId xmlns:p14="http://schemas.microsoft.com/office/powerpoint/2010/main" val="83093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15</a:t>
            </a:fld>
            <a:endParaRPr lang="zh-CN" altLang="en-US"/>
          </a:p>
        </p:txBody>
      </p:sp>
    </p:spTree>
    <p:extLst>
      <p:ext uri="{BB962C8B-B14F-4D97-AF65-F5344CB8AC3E}">
        <p14:creationId xmlns:p14="http://schemas.microsoft.com/office/powerpoint/2010/main" val="29881778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82</a:t>
            </a:fld>
            <a:endParaRPr lang="zh-CN" altLang="en-US"/>
          </a:p>
        </p:txBody>
      </p:sp>
    </p:spTree>
    <p:extLst>
      <p:ext uri="{BB962C8B-B14F-4D97-AF65-F5344CB8AC3E}">
        <p14:creationId xmlns:p14="http://schemas.microsoft.com/office/powerpoint/2010/main" val="26364684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O_SYNC</a:t>
            </a:r>
            <a:r>
              <a:rPr lang="zh-CN" altLang="en-US" dirty="0" smtClean="0"/>
              <a:t>：强制刷新内核缓冲区到输出文件</a:t>
            </a:r>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83</a:t>
            </a:fld>
            <a:endParaRPr lang="zh-CN" altLang="en-US"/>
          </a:p>
        </p:txBody>
      </p:sp>
    </p:spTree>
    <p:extLst>
      <p:ext uri="{BB962C8B-B14F-4D97-AF65-F5344CB8AC3E}">
        <p14:creationId xmlns:p14="http://schemas.microsoft.com/office/powerpoint/2010/main" val="18836514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84</a:t>
            </a:fld>
            <a:endParaRPr lang="zh-CN" altLang="en-US"/>
          </a:p>
        </p:txBody>
      </p:sp>
    </p:spTree>
    <p:extLst>
      <p:ext uri="{BB962C8B-B14F-4D97-AF65-F5344CB8AC3E}">
        <p14:creationId xmlns:p14="http://schemas.microsoft.com/office/powerpoint/2010/main" val="30477908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POSIX</a:t>
            </a:r>
            <a:r>
              <a:rPr lang="zh-CN" altLang="en-US" dirty="0" smtClean="0"/>
              <a:t>：应用程序提供的接口标准。</a:t>
            </a:r>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85</a:t>
            </a:fld>
            <a:endParaRPr lang="zh-CN" altLang="en-US"/>
          </a:p>
        </p:txBody>
      </p:sp>
    </p:spTree>
    <p:extLst>
      <p:ext uri="{BB962C8B-B14F-4D97-AF65-F5344CB8AC3E}">
        <p14:creationId xmlns:p14="http://schemas.microsoft.com/office/powerpoint/2010/main" val="41577957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86</a:t>
            </a:fld>
            <a:endParaRPr lang="zh-CN" altLang="en-US"/>
          </a:p>
        </p:txBody>
      </p:sp>
    </p:spTree>
    <p:extLst>
      <p:ext uri="{BB962C8B-B14F-4D97-AF65-F5344CB8AC3E}">
        <p14:creationId xmlns:p14="http://schemas.microsoft.com/office/powerpoint/2010/main" val="38223534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87</a:t>
            </a:fld>
            <a:endParaRPr lang="zh-CN" altLang="en-US"/>
          </a:p>
        </p:txBody>
      </p:sp>
    </p:spTree>
    <p:extLst>
      <p:ext uri="{BB962C8B-B14F-4D97-AF65-F5344CB8AC3E}">
        <p14:creationId xmlns:p14="http://schemas.microsoft.com/office/powerpoint/2010/main" val="13724596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88</a:t>
            </a:fld>
            <a:endParaRPr lang="zh-CN" altLang="en-US"/>
          </a:p>
        </p:txBody>
      </p:sp>
    </p:spTree>
    <p:extLst>
      <p:ext uri="{BB962C8B-B14F-4D97-AF65-F5344CB8AC3E}">
        <p14:creationId xmlns:p14="http://schemas.microsoft.com/office/powerpoint/2010/main" val="30086601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89</a:t>
            </a:fld>
            <a:endParaRPr lang="zh-CN" altLang="en-US"/>
          </a:p>
        </p:txBody>
      </p:sp>
    </p:spTree>
    <p:extLst>
      <p:ext uri="{BB962C8B-B14F-4D97-AF65-F5344CB8AC3E}">
        <p14:creationId xmlns:p14="http://schemas.microsoft.com/office/powerpoint/2010/main" val="36874949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90</a:t>
            </a:fld>
            <a:endParaRPr lang="zh-CN" altLang="en-US"/>
          </a:p>
        </p:txBody>
      </p:sp>
    </p:spTree>
    <p:extLst>
      <p:ext uri="{BB962C8B-B14F-4D97-AF65-F5344CB8AC3E}">
        <p14:creationId xmlns:p14="http://schemas.microsoft.com/office/powerpoint/2010/main" val="16535504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91</a:t>
            </a:fld>
            <a:endParaRPr lang="zh-CN" altLang="en-US"/>
          </a:p>
        </p:txBody>
      </p:sp>
    </p:spTree>
    <p:extLst>
      <p:ext uri="{BB962C8B-B14F-4D97-AF65-F5344CB8AC3E}">
        <p14:creationId xmlns:p14="http://schemas.microsoft.com/office/powerpoint/2010/main" val="161547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16</a:t>
            </a:fld>
            <a:endParaRPr lang="zh-CN" altLang="en-US"/>
          </a:p>
        </p:txBody>
      </p:sp>
    </p:spTree>
    <p:extLst>
      <p:ext uri="{BB962C8B-B14F-4D97-AF65-F5344CB8AC3E}">
        <p14:creationId xmlns:p14="http://schemas.microsoft.com/office/powerpoint/2010/main" val="35247617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stap</a:t>
            </a:r>
            <a:r>
              <a:rPr lang="en-US" altLang="zh-CN" dirty="0" smtClean="0"/>
              <a:t> </a:t>
            </a:r>
            <a:r>
              <a:rPr lang="en-US" altLang="zh-CN" dirty="0" err="1" smtClean="0"/>
              <a:t>disktop.stp</a:t>
            </a:r>
            <a:r>
              <a:rPr lang="en-US" altLang="zh-CN" dirty="0" smtClean="0"/>
              <a:t>  </a:t>
            </a:r>
            <a:r>
              <a:rPr lang="en-US" altLang="zh-CN" dirty="0" err="1" smtClean="0"/>
              <a:t>disktop.stp</a:t>
            </a:r>
            <a:r>
              <a:rPr lang="zh-CN" altLang="en-US" dirty="0" smtClean="0"/>
              <a:t>里的磁盘指的是从用户态角度看磁盘的读写，并通过跟踪</a:t>
            </a:r>
            <a:r>
              <a:rPr lang="en-US" altLang="zh-CN" dirty="0" smtClean="0"/>
              <a:t>VFS</a:t>
            </a:r>
            <a:r>
              <a:rPr lang="zh-CN" altLang="en-US" dirty="0" smtClean="0"/>
              <a:t>实现。这意味着</a:t>
            </a:r>
            <a:r>
              <a:rPr lang="en-US" altLang="zh-CN" dirty="0" err="1" smtClean="0"/>
              <a:t>disktop</a:t>
            </a:r>
            <a:r>
              <a:rPr lang="zh-CN" altLang="en-US" dirty="0" smtClean="0"/>
              <a:t>的输出可能完全不能匹配</a:t>
            </a:r>
            <a:r>
              <a:rPr lang="en-US" altLang="zh-CN" dirty="0" err="1" smtClean="0"/>
              <a:t>iostat</a:t>
            </a:r>
            <a:r>
              <a:rPr lang="zh-CN" altLang="en-US" dirty="0" smtClean="0"/>
              <a:t>和</a:t>
            </a:r>
            <a:r>
              <a:rPr lang="en-US" altLang="zh-CN" dirty="0" err="1" smtClean="0"/>
              <a:t>iotop</a:t>
            </a:r>
            <a:r>
              <a:rPr lang="zh-CN" altLang="en-US" dirty="0" smtClean="0"/>
              <a:t>，因为应用程序有可能从文件系统缓存中大量获取数据。</a:t>
            </a:r>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92</a:t>
            </a:fld>
            <a:endParaRPr lang="zh-CN" altLang="en-US"/>
          </a:p>
        </p:txBody>
      </p:sp>
    </p:spTree>
    <p:extLst>
      <p:ext uri="{BB962C8B-B14F-4D97-AF65-F5344CB8AC3E}">
        <p14:creationId xmlns:p14="http://schemas.microsoft.com/office/powerpoint/2010/main" val="16114368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93</a:t>
            </a:fld>
            <a:endParaRPr lang="zh-CN" altLang="en-US"/>
          </a:p>
        </p:txBody>
      </p:sp>
    </p:spTree>
    <p:extLst>
      <p:ext uri="{BB962C8B-B14F-4D97-AF65-F5344CB8AC3E}">
        <p14:creationId xmlns:p14="http://schemas.microsoft.com/office/powerpoint/2010/main" val="9595583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94</a:t>
            </a:fld>
            <a:endParaRPr lang="zh-CN" altLang="en-US"/>
          </a:p>
        </p:txBody>
      </p:sp>
    </p:spTree>
    <p:extLst>
      <p:ext uri="{BB962C8B-B14F-4D97-AF65-F5344CB8AC3E}">
        <p14:creationId xmlns:p14="http://schemas.microsoft.com/office/powerpoint/2010/main" val="41896122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95</a:t>
            </a:fld>
            <a:endParaRPr lang="zh-CN" altLang="en-US"/>
          </a:p>
        </p:txBody>
      </p:sp>
    </p:spTree>
    <p:extLst>
      <p:ext uri="{BB962C8B-B14F-4D97-AF65-F5344CB8AC3E}">
        <p14:creationId xmlns:p14="http://schemas.microsoft.com/office/powerpoint/2010/main" val="33745347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96</a:t>
            </a:fld>
            <a:endParaRPr lang="zh-CN" altLang="en-US"/>
          </a:p>
        </p:txBody>
      </p:sp>
    </p:spTree>
    <p:extLst>
      <p:ext uri="{BB962C8B-B14F-4D97-AF65-F5344CB8AC3E}">
        <p14:creationId xmlns:p14="http://schemas.microsoft.com/office/powerpoint/2010/main" val="31492114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97</a:t>
            </a:fld>
            <a:endParaRPr lang="zh-CN" altLang="en-US"/>
          </a:p>
        </p:txBody>
      </p:sp>
    </p:spTree>
    <p:extLst>
      <p:ext uri="{BB962C8B-B14F-4D97-AF65-F5344CB8AC3E}">
        <p14:creationId xmlns:p14="http://schemas.microsoft.com/office/powerpoint/2010/main" val="1121021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98</a:t>
            </a:fld>
            <a:endParaRPr lang="zh-CN" altLang="en-US"/>
          </a:p>
        </p:txBody>
      </p:sp>
    </p:spTree>
    <p:extLst>
      <p:ext uri="{BB962C8B-B14F-4D97-AF65-F5344CB8AC3E}">
        <p14:creationId xmlns:p14="http://schemas.microsoft.com/office/powerpoint/2010/main" val="31816402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99</a:t>
            </a:fld>
            <a:endParaRPr lang="zh-CN" altLang="en-US"/>
          </a:p>
        </p:txBody>
      </p:sp>
    </p:spTree>
    <p:extLst>
      <p:ext uri="{BB962C8B-B14F-4D97-AF65-F5344CB8AC3E}">
        <p14:creationId xmlns:p14="http://schemas.microsoft.com/office/powerpoint/2010/main" val="35287867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100</a:t>
            </a:fld>
            <a:endParaRPr lang="zh-CN" altLang="en-US"/>
          </a:p>
        </p:txBody>
      </p:sp>
    </p:spTree>
    <p:extLst>
      <p:ext uri="{BB962C8B-B14F-4D97-AF65-F5344CB8AC3E}">
        <p14:creationId xmlns:p14="http://schemas.microsoft.com/office/powerpoint/2010/main" val="9642907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101</a:t>
            </a:fld>
            <a:endParaRPr lang="zh-CN" altLang="en-US"/>
          </a:p>
        </p:txBody>
      </p:sp>
    </p:spTree>
    <p:extLst>
      <p:ext uri="{BB962C8B-B14F-4D97-AF65-F5344CB8AC3E}">
        <p14:creationId xmlns:p14="http://schemas.microsoft.com/office/powerpoint/2010/main" val="1939507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17</a:t>
            </a:fld>
            <a:endParaRPr lang="zh-CN" altLang="en-US"/>
          </a:p>
        </p:txBody>
      </p:sp>
    </p:spTree>
    <p:extLst>
      <p:ext uri="{BB962C8B-B14F-4D97-AF65-F5344CB8AC3E}">
        <p14:creationId xmlns:p14="http://schemas.microsoft.com/office/powerpoint/2010/main" val="13595341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103</a:t>
            </a:fld>
            <a:endParaRPr lang="zh-CN" altLang="en-US"/>
          </a:p>
        </p:txBody>
      </p:sp>
    </p:spTree>
    <p:extLst>
      <p:ext uri="{BB962C8B-B14F-4D97-AF65-F5344CB8AC3E}">
        <p14:creationId xmlns:p14="http://schemas.microsoft.com/office/powerpoint/2010/main" val="21710134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104</a:t>
            </a:fld>
            <a:endParaRPr lang="zh-CN" altLang="en-US"/>
          </a:p>
        </p:txBody>
      </p:sp>
    </p:spTree>
    <p:extLst>
      <p:ext uri="{BB962C8B-B14F-4D97-AF65-F5344CB8AC3E}">
        <p14:creationId xmlns:p14="http://schemas.microsoft.com/office/powerpoint/2010/main" val="33395733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105</a:t>
            </a:fld>
            <a:endParaRPr lang="zh-CN" altLang="en-US"/>
          </a:p>
        </p:txBody>
      </p:sp>
    </p:spTree>
    <p:extLst>
      <p:ext uri="{BB962C8B-B14F-4D97-AF65-F5344CB8AC3E}">
        <p14:creationId xmlns:p14="http://schemas.microsoft.com/office/powerpoint/2010/main" val="36325888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XDR</a:t>
            </a:r>
            <a:r>
              <a:rPr lang="zh-CN" altLang="en-US" dirty="0" smtClean="0"/>
              <a:t>：外部数据表示法是在</a:t>
            </a:r>
            <a:r>
              <a:rPr lang="en-US" altLang="zh-CN" dirty="0" err="1" smtClean="0"/>
              <a:t>OSI</a:t>
            </a:r>
            <a:r>
              <a:rPr lang="zh-CN" altLang="en-US" dirty="0" smtClean="0"/>
              <a:t>模型的表示层中实现。</a:t>
            </a:r>
            <a:r>
              <a:rPr lang="en-US" altLang="zh-CN" dirty="0" err="1" smtClean="0"/>
              <a:t>XDR</a:t>
            </a:r>
            <a:r>
              <a:rPr lang="zh-CN" altLang="en-US" dirty="0" smtClean="0"/>
              <a:t>允许把数据包装在独立于介质的结构中使得数据可以在异构的计算机系统中传输。</a:t>
            </a:r>
            <a:endParaRPr lang="en-US" altLang="zh-CN" dirty="0" smtClean="0"/>
          </a:p>
          <a:p>
            <a:r>
              <a:rPr lang="en-US" altLang="zh-CN" dirty="0" smtClean="0"/>
              <a:t>MIME</a:t>
            </a:r>
            <a:r>
              <a:rPr lang="zh-CN" altLang="en-US" dirty="0" smtClean="0"/>
              <a:t>：多功能</a:t>
            </a:r>
            <a:r>
              <a:rPr lang="en-US" altLang="zh-CN" dirty="0" smtClean="0"/>
              <a:t>Internet</a:t>
            </a:r>
            <a:r>
              <a:rPr lang="zh-CN" altLang="en-US" dirty="0" smtClean="0"/>
              <a:t>邮件扩充服务</a:t>
            </a:r>
            <a:endParaRPr lang="en-US" altLang="zh-CN" dirty="0" smtClean="0"/>
          </a:p>
          <a:p>
            <a:r>
              <a:rPr lang="zh-CN" altLang="en-US" dirty="0" smtClean="0"/>
              <a:t>套接字：</a:t>
            </a:r>
            <a:r>
              <a:rPr lang="en-US" altLang="zh-CN" dirty="0" smtClean="0"/>
              <a:t>socket</a:t>
            </a:r>
            <a:r>
              <a:rPr lang="zh-CN" altLang="en-US" dirty="0" smtClean="0"/>
              <a:t>，</a:t>
            </a:r>
            <a:r>
              <a:rPr lang="en-US" altLang="zh-CN" dirty="0" smtClean="0"/>
              <a:t>TCP</a:t>
            </a:r>
            <a:r>
              <a:rPr lang="zh-CN" altLang="en-US" dirty="0" smtClean="0"/>
              <a:t>用主机的</a:t>
            </a:r>
            <a:r>
              <a:rPr lang="en-US" altLang="zh-CN" dirty="0" smtClean="0"/>
              <a:t>IP</a:t>
            </a:r>
            <a:r>
              <a:rPr lang="zh-CN" altLang="en-US" dirty="0" smtClean="0"/>
              <a:t>地址加上主机上的端口号作为</a:t>
            </a:r>
            <a:r>
              <a:rPr lang="en-US" altLang="zh-CN" dirty="0" smtClean="0"/>
              <a:t>TCP</a:t>
            </a:r>
            <a:r>
              <a:rPr lang="zh-CN" altLang="en-US" dirty="0" smtClean="0"/>
              <a:t>连接的端点，这种端点就是套接字。它是网络通信过程中端点的抽象表示，包含进行网络通信必需的五种</a:t>
            </a:r>
            <a:r>
              <a:rPr lang="zh-CN" altLang="en-US" baseline="0" dirty="0" smtClean="0"/>
              <a:t>信息：连接使用的协议，本地主机的</a:t>
            </a:r>
            <a:r>
              <a:rPr lang="en-US" altLang="zh-CN" baseline="0" dirty="0" smtClean="0"/>
              <a:t>IP</a:t>
            </a:r>
            <a:r>
              <a:rPr lang="zh-CN" altLang="en-US" baseline="0" dirty="0" smtClean="0"/>
              <a:t>地址，本地进程的协议端口，远程主机的</a:t>
            </a:r>
            <a:r>
              <a:rPr lang="en-US" altLang="zh-CN" baseline="0" dirty="0" smtClean="0"/>
              <a:t>IP</a:t>
            </a:r>
            <a:r>
              <a:rPr lang="zh-CN" altLang="en-US" baseline="0" dirty="0" smtClean="0"/>
              <a:t>地址，远程进程的协议端口。</a:t>
            </a:r>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106</a:t>
            </a:fld>
            <a:endParaRPr lang="zh-CN" altLang="en-US"/>
          </a:p>
        </p:txBody>
      </p:sp>
    </p:spTree>
    <p:extLst>
      <p:ext uri="{BB962C8B-B14F-4D97-AF65-F5344CB8AC3E}">
        <p14:creationId xmlns:p14="http://schemas.microsoft.com/office/powerpoint/2010/main" val="26387604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107</a:t>
            </a:fld>
            <a:endParaRPr lang="zh-CN" altLang="en-US"/>
          </a:p>
        </p:txBody>
      </p:sp>
    </p:spTree>
    <p:extLst>
      <p:ext uri="{BB962C8B-B14F-4D97-AF65-F5344CB8AC3E}">
        <p14:creationId xmlns:p14="http://schemas.microsoft.com/office/powerpoint/2010/main" val="32937277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108</a:t>
            </a:fld>
            <a:endParaRPr lang="zh-CN" altLang="en-US"/>
          </a:p>
        </p:txBody>
      </p:sp>
    </p:spTree>
    <p:extLst>
      <p:ext uri="{BB962C8B-B14F-4D97-AF65-F5344CB8AC3E}">
        <p14:creationId xmlns:p14="http://schemas.microsoft.com/office/powerpoint/2010/main" val="32333256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109</a:t>
            </a:fld>
            <a:endParaRPr lang="zh-CN" altLang="en-US"/>
          </a:p>
        </p:txBody>
      </p:sp>
    </p:spTree>
    <p:extLst>
      <p:ext uri="{BB962C8B-B14F-4D97-AF65-F5344CB8AC3E}">
        <p14:creationId xmlns:p14="http://schemas.microsoft.com/office/powerpoint/2010/main" val="35123006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110</a:t>
            </a:fld>
            <a:endParaRPr lang="zh-CN" altLang="en-US"/>
          </a:p>
        </p:txBody>
      </p:sp>
    </p:spTree>
    <p:extLst>
      <p:ext uri="{BB962C8B-B14F-4D97-AF65-F5344CB8AC3E}">
        <p14:creationId xmlns:p14="http://schemas.microsoft.com/office/powerpoint/2010/main" val="59965109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111</a:t>
            </a:fld>
            <a:endParaRPr lang="zh-CN" altLang="en-US"/>
          </a:p>
        </p:txBody>
      </p:sp>
    </p:spTree>
    <p:extLst>
      <p:ext uri="{BB962C8B-B14F-4D97-AF65-F5344CB8AC3E}">
        <p14:creationId xmlns:p14="http://schemas.microsoft.com/office/powerpoint/2010/main" val="22055771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DAB26B-6F8E-403F-85BC-19AF68BF7219}" type="slidenum">
              <a:rPr lang="zh-CN" altLang="en-US" smtClean="0"/>
              <a:t>112</a:t>
            </a:fld>
            <a:endParaRPr lang="zh-CN" altLang="en-US"/>
          </a:p>
        </p:txBody>
      </p:sp>
    </p:spTree>
    <p:extLst>
      <p:ext uri="{BB962C8B-B14F-4D97-AF65-F5344CB8AC3E}">
        <p14:creationId xmlns:p14="http://schemas.microsoft.com/office/powerpoint/2010/main" val="268205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2018/1/22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2018/1/22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2018/1/22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0820CF-B880-4189-942D-D702A7CBA730}" type="datetimeFigureOut">
              <a:rPr lang="zh-CN" altLang="en-US" smtClean="0"/>
              <a:t>2018/1/22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2018/1/22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0820CF-B880-4189-942D-D702A7CBA730}" type="datetimeFigureOut">
              <a:rPr lang="zh-CN" altLang="en-US" smtClean="0"/>
              <a:t>2018/1/22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CN" altLang="en-US" smtClean="0"/>
              <a:t>单击此处编辑母版文本样式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2018/1/22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2018/1/22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2018/1/22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2018/1/22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2018/1/22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30820CF-B880-4189-942D-D702A7CBA730}" type="datetimeFigureOut">
              <a:rPr lang="zh-CN" altLang="en-US" smtClean="0"/>
              <a:t>2018/1/22</a:t>
            </a:fld>
            <a:endParaRPr lang="zh-CN"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CN"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9.png"/></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1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3.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image" Target="../media/image76.png"/></Relationships>
</file>

<file path=ppt/slides/_rels/slide1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4.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48263" y="4292600"/>
            <a:ext cx="3995737" cy="2232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Picture 4" descr="inter_sy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3876"/>
            <a:ext cx="9144000" cy="46114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756121" y="1412776"/>
            <a:ext cx="6480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a:solidFill>
                  <a:schemeClr val="bg1"/>
                </a:solidFill>
                <a:effectLst>
                  <a:outerShdw blurRad="38100" dist="38100" dir="2700000" algn="tl">
                    <a:srgbClr val="C0C0C0"/>
                  </a:outerShdw>
                </a:effectLst>
                <a:latin typeface="Arial" charset="0"/>
                <a:ea typeface="黑体" pitchFamily="2" charset="-122"/>
              </a:rPr>
              <a:t>第一部分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系统</a:t>
            </a:r>
            <a:r>
              <a:rPr lang="zh-CN" altLang="en-US" sz="3600" b="1" dirty="0">
                <a:solidFill>
                  <a:schemeClr val="bg1"/>
                </a:solidFill>
                <a:effectLst>
                  <a:outerShdw blurRad="38100" dist="38100" dir="2700000" algn="tl">
                    <a:srgbClr val="C0C0C0"/>
                  </a:outerShdw>
                </a:effectLst>
                <a:latin typeface="Arial" charset="0"/>
                <a:ea typeface="黑体" pitchFamily="2" charset="-122"/>
              </a:rPr>
              <a:t>性能</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概论</a:t>
            </a:r>
            <a:endParaRPr lang="en-US" altLang="zh-CN" sz="3600" b="1" dirty="0" smtClean="0">
              <a:solidFill>
                <a:schemeClr val="bg1"/>
              </a:solidFill>
              <a:effectLst>
                <a:outerShdw blurRad="38100" dist="38100" dir="2700000" algn="tl">
                  <a:srgbClr val="C0C0C0"/>
                </a:outerShdw>
              </a:effectLst>
              <a:ea typeface="黑体" pitchFamily="2" charset="-122"/>
            </a:endParaRPr>
          </a:p>
        </p:txBody>
      </p:sp>
      <p:grpSp>
        <p:nvGrpSpPr>
          <p:cNvPr id="7" name="Group 36"/>
          <p:cNvGrpSpPr>
            <a:grpSpLocks/>
          </p:cNvGrpSpPr>
          <p:nvPr/>
        </p:nvGrpSpPr>
        <p:grpSpPr bwMode="auto">
          <a:xfrm>
            <a:off x="7308850" y="4724400"/>
            <a:ext cx="1568450" cy="1598613"/>
            <a:chOff x="1964" y="2535"/>
            <a:chExt cx="988" cy="1007"/>
          </a:xfrm>
        </p:grpSpPr>
        <p:grpSp>
          <p:nvGrpSpPr>
            <p:cNvPr id="8" name="Group 37"/>
            <p:cNvGrpSpPr>
              <a:grpSpLocks/>
            </p:cNvGrpSpPr>
            <p:nvPr/>
          </p:nvGrpSpPr>
          <p:grpSpPr bwMode="auto">
            <a:xfrm>
              <a:off x="2304" y="3123"/>
              <a:ext cx="514" cy="419"/>
              <a:chOff x="2304" y="3123"/>
              <a:chExt cx="514" cy="419"/>
            </a:xfrm>
          </p:grpSpPr>
          <p:sp>
            <p:nvSpPr>
              <p:cNvPr id="31" name="Freeform 38"/>
              <p:cNvSpPr>
                <a:spLocks/>
              </p:cNvSpPr>
              <p:nvPr/>
            </p:nvSpPr>
            <p:spPr bwMode="auto">
              <a:xfrm>
                <a:off x="2307" y="3132"/>
                <a:ext cx="511" cy="410"/>
              </a:xfrm>
              <a:custGeom>
                <a:avLst/>
                <a:gdLst>
                  <a:gd name="T0" fmla="*/ 102 w 511"/>
                  <a:gd name="T1" fmla="*/ 409 h 410"/>
                  <a:gd name="T2" fmla="*/ 146 w 511"/>
                  <a:gd name="T3" fmla="*/ 405 h 410"/>
                  <a:gd name="T4" fmla="*/ 194 w 511"/>
                  <a:gd name="T5" fmla="*/ 393 h 410"/>
                  <a:gd name="T6" fmla="*/ 242 w 511"/>
                  <a:gd name="T7" fmla="*/ 374 h 410"/>
                  <a:gd name="T8" fmla="*/ 291 w 511"/>
                  <a:gd name="T9" fmla="*/ 349 h 410"/>
                  <a:gd name="T10" fmla="*/ 339 w 511"/>
                  <a:gd name="T11" fmla="*/ 320 h 410"/>
                  <a:gd name="T12" fmla="*/ 383 w 511"/>
                  <a:gd name="T13" fmla="*/ 284 h 410"/>
                  <a:gd name="T14" fmla="*/ 424 w 511"/>
                  <a:gd name="T15" fmla="*/ 247 h 410"/>
                  <a:gd name="T16" fmla="*/ 458 w 511"/>
                  <a:gd name="T17" fmla="*/ 204 h 410"/>
                  <a:gd name="T18" fmla="*/ 486 w 511"/>
                  <a:gd name="T19" fmla="*/ 163 h 410"/>
                  <a:gd name="T20" fmla="*/ 503 w 511"/>
                  <a:gd name="T21" fmla="*/ 126 h 410"/>
                  <a:gd name="T22" fmla="*/ 510 w 511"/>
                  <a:gd name="T23" fmla="*/ 90 h 410"/>
                  <a:gd name="T24" fmla="*/ 506 w 511"/>
                  <a:gd name="T25" fmla="*/ 61 h 410"/>
                  <a:gd name="T26" fmla="*/ 496 w 511"/>
                  <a:gd name="T27" fmla="*/ 35 h 410"/>
                  <a:gd name="T28" fmla="*/ 474 w 511"/>
                  <a:gd name="T29" fmla="*/ 17 h 410"/>
                  <a:gd name="T30" fmla="*/ 445 w 511"/>
                  <a:gd name="T31" fmla="*/ 5 h 410"/>
                  <a:gd name="T32" fmla="*/ 407 w 511"/>
                  <a:gd name="T33" fmla="*/ 0 h 410"/>
                  <a:gd name="T34" fmla="*/ 363 w 511"/>
                  <a:gd name="T35" fmla="*/ 5 h 410"/>
                  <a:gd name="T36" fmla="*/ 315 w 511"/>
                  <a:gd name="T37" fmla="*/ 17 h 410"/>
                  <a:gd name="T38" fmla="*/ 266 w 511"/>
                  <a:gd name="T39" fmla="*/ 35 h 410"/>
                  <a:gd name="T40" fmla="*/ 218 w 511"/>
                  <a:gd name="T41" fmla="*/ 61 h 410"/>
                  <a:gd name="T42" fmla="*/ 170 w 511"/>
                  <a:gd name="T43" fmla="*/ 90 h 410"/>
                  <a:gd name="T44" fmla="*/ 126 w 511"/>
                  <a:gd name="T45" fmla="*/ 126 h 410"/>
                  <a:gd name="T46" fmla="*/ 85 w 511"/>
                  <a:gd name="T47" fmla="*/ 163 h 410"/>
                  <a:gd name="T48" fmla="*/ 49 w 511"/>
                  <a:gd name="T49" fmla="*/ 204 h 410"/>
                  <a:gd name="T50" fmla="*/ 23 w 511"/>
                  <a:gd name="T51" fmla="*/ 247 h 410"/>
                  <a:gd name="T52" fmla="*/ 6 w 511"/>
                  <a:gd name="T53" fmla="*/ 284 h 410"/>
                  <a:gd name="T54" fmla="*/ 0 w 511"/>
                  <a:gd name="T55" fmla="*/ 320 h 410"/>
                  <a:gd name="T56" fmla="*/ 1 w 511"/>
                  <a:gd name="T57" fmla="*/ 349 h 410"/>
                  <a:gd name="T58" fmla="*/ 13 w 511"/>
                  <a:gd name="T59" fmla="*/ 374 h 410"/>
                  <a:gd name="T60" fmla="*/ 34 w 511"/>
                  <a:gd name="T61" fmla="*/ 393 h 410"/>
                  <a:gd name="T62" fmla="*/ 64 w 511"/>
                  <a:gd name="T63" fmla="*/ 405 h 410"/>
                  <a:gd name="T64" fmla="*/ 102 w 511"/>
                  <a:gd name="T65" fmla="*/ 409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410"/>
                  <a:gd name="T101" fmla="*/ 511 w 511"/>
                  <a:gd name="T102" fmla="*/ 410 h 4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410">
                    <a:moveTo>
                      <a:pt x="102" y="409"/>
                    </a:moveTo>
                    <a:lnTo>
                      <a:pt x="146" y="405"/>
                    </a:lnTo>
                    <a:lnTo>
                      <a:pt x="194" y="393"/>
                    </a:lnTo>
                    <a:lnTo>
                      <a:pt x="242" y="374"/>
                    </a:lnTo>
                    <a:lnTo>
                      <a:pt x="291" y="349"/>
                    </a:lnTo>
                    <a:lnTo>
                      <a:pt x="339" y="320"/>
                    </a:lnTo>
                    <a:lnTo>
                      <a:pt x="383" y="284"/>
                    </a:lnTo>
                    <a:lnTo>
                      <a:pt x="424" y="247"/>
                    </a:lnTo>
                    <a:lnTo>
                      <a:pt x="458" y="204"/>
                    </a:lnTo>
                    <a:lnTo>
                      <a:pt x="486" y="163"/>
                    </a:lnTo>
                    <a:lnTo>
                      <a:pt x="503" y="126"/>
                    </a:lnTo>
                    <a:lnTo>
                      <a:pt x="510" y="90"/>
                    </a:lnTo>
                    <a:lnTo>
                      <a:pt x="506" y="61"/>
                    </a:lnTo>
                    <a:lnTo>
                      <a:pt x="496" y="35"/>
                    </a:lnTo>
                    <a:lnTo>
                      <a:pt x="474" y="17"/>
                    </a:lnTo>
                    <a:lnTo>
                      <a:pt x="445" y="5"/>
                    </a:lnTo>
                    <a:lnTo>
                      <a:pt x="407" y="0"/>
                    </a:lnTo>
                    <a:lnTo>
                      <a:pt x="363" y="5"/>
                    </a:lnTo>
                    <a:lnTo>
                      <a:pt x="315" y="17"/>
                    </a:lnTo>
                    <a:lnTo>
                      <a:pt x="266" y="35"/>
                    </a:lnTo>
                    <a:lnTo>
                      <a:pt x="218" y="61"/>
                    </a:lnTo>
                    <a:lnTo>
                      <a:pt x="170" y="90"/>
                    </a:lnTo>
                    <a:lnTo>
                      <a:pt x="126" y="126"/>
                    </a:lnTo>
                    <a:lnTo>
                      <a:pt x="85" y="163"/>
                    </a:lnTo>
                    <a:lnTo>
                      <a:pt x="49" y="204"/>
                    </a:lnTo>
                    <a:lnTo>
                      <a:pt x="23" y="247"/>
                    </a:lnTo>
                    <a:lnTo>
                      <a:pt x="6" y="284"/>
                    </a:lnTo>
                    <a:lnTo>
                      <a:pt x="0" y="320"/>
                    </a:lnTo>
                    <a:lnTo>
                      <a:pt x="1" y="349"/>
                    </a:lnTo>
                    <a:lnTo>
                      <a:pt x="13" y="374"/>
                    </a:lnTo>
                    <a:lnTo>
                      <a:pt x="34" y="393"/>
                    </a:lnTo>
                    <a:lnTo>
                      <a:pt x="64" y="405"/>
                    </a:lnTo>
                    <a:lnTo>
                      <a:pt x="102" y="40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2" name="Freeform 39"/>
              <p:cNvSpPr>
                <a:spLocks/>
              </p:cNvSpPr>
              <p:nvPr/>
            </p:nvSpPr>
            <p:spPr bwMode="auto">
              <a:xfrm>
                <a:off x="2304" y="3123"/>
                <a:ext cx="502" cy="402"/>
              </a:xfrm>
              <a:custGeom>
                <a:avLst/>
                <a:gdLst>
                  <a:gd name="T0" fmla="*/ 100 w 502"/>
                  <a:gd name="T1" fmla="*/ 401 h 402"/>
                  <a:gd name="T2" fmla="*/ 144 w 502"/>
                  <a:gd name="T3" fmla="*/ 397 h 402"/>
                  <a:gd name="T4" fmla="*/ 190 w 502"/>
                  <a:gd name="T5" fmla="*/ 385 h 402"/>
                  <a:gd name="T6" fmla="*/ 238 w 502"/>
                  <a:gd name="T7" fmla="*/ 367 h 402"/>
                  <a:gd name="T8" fmla="*/ 286 w 502"/>
                  <a:gd name="T9" fmla="*/ 341 h 402"/>
                  <a:gd name="T10" fmla="*/ 334 w 502"/>
                  <a:gd name="T11" fmla="*/ 312 h 402"/>
                  <a:gd name="T12" fmla="*/ 378 w 502"/>
                  <a:gd name="T13" fmla="*/ 278 h 402"/>
                  <a:gd name="T14" fmla="*/ 417 w 502"/>
                  <a:gd name="T15" fmla="*/ 241 h 402"/>
                  <a:gd name="T16" fmla="*/ 451 w 502"/>
                  <a:gd name="T17" fmla="*/ 200 h 402"/>
                  <a:gd name="T18" fmla="*/ 477 w 502"/>
                  <a:gd name="T19" fmla="*/ 159 h 402"/>
                  <a:gd name="T20" fmla="*/ 494 w 502"/>
                  <a:gd name="T21" fmla="*/ 122 h 402"/>
                  <a:gd name="T22" fmla="*/ 501 w 502"/>
                  <a:gd name="T23" fmla="*/ 88 h 402"/>
                  <a:gd name="T24" fmla="*/ 499 w 502"/>
                  <a:gd name="T25" fmla="*/ 59 h 402"/>
                  <a:gd name="T26" fmla="*/ 487 w 502"/>
                  <a:gd name="T27" fmla="*/ 33 h 402"/>
                  <a:gd name="T28" fmla="*/ 466 w 502"/>
                  <a:gd name="T29" fmla="*/ 15 h 402"/>
                  <a:gd name="T30" fmla="*/ 437 w 502"/>
                  <a:gd name="T31" fmla="*/ 5 h 402"/>
                  <a:gd name="T32" fmla="*/ 400 w 502"/>
                  <a:gd name="T33" fmla="*/ 0 h 402"/>
                  <a:gd name="T34" fmla="*/ 356 w 502"/>
                  <a:gd name="T35" fmla="*/ 5 h 402"/>
                  <a:gd name="T36" fmla="*/ 310 w 502"/>
                  <a:gd name="T37" fmla="*/ 15 h 402"/>
                  <a:gd name="T38" fmla="*/ 262 w 502"/>
                  <a:gd name="T39" fmla="*/ 33 h 402"/>
                  <a:gd name="T40" fmla="*/ 214 w 502"/>
                  <a:gd name="T41" fmla="*/ 59 h 402"/>
                  <a:gd name="T42" fmla="*/ 168 w 502"/>
                  <a:gd name="T43" fmla="*/ 88 h 402"/>
                  <a:gd name="T44" fmla="*/ 124 w 502"/>
                  <a:gd name="T45" fmla="*/ 122 h 402"/>
                  <a:gd name="T46" fmla="*/ 83 w 502"/>
                  <a:gd name="T47" fmla="*/ 159 h 402"/>
                  <a:gd name="T48" fmla="*/ 49 w 502"/>
                  <a:gd name="T49" fmla="*/ 200 h 402"/>
                  <a:gd name="T50" fmla="*/ 23 w 502"/>
                  <a:gd name="T51" fmla="*/ 241 h 402"/>
                  <a:gd name="T52" fmla="*/ 6 w 502"/>
                  <a:gd name="T53" fmla="*/ 278 h 402"/>
                  <a:gd name="T54" fmla="*/ 0 w 502"/>
                  <a:gd name="T55" fmla="*/ 312 h 402"/>
                  <a:gd name="T56" fmla="*/ 3 w 502"/>
                  <a:gd name="T57" fmla="*/ 341 h 402"/>
                  <a:gd name="T58" fmla="*/ 15 w 502"/>
                  <a:gd name="T59" fmla="*/ 367 h 402"/>
                  <a:gd name="T60" fmla="*/ 34 w 502"/>
                  <a:gd name="T61" fmla="*/ 385 h 402"/>
                  <a:gd name="T62" fmla="*/ 63 w 502"/>
                  <a:gd name="T63" fmla="*/ 397 h 402"/>
                  <a:gd name="T64" fmla="*/ 100 w 502"/>
                  <a:gd name="T65" fmla="*/ 401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402"/>
                  <a:gd name="T101" fmla="*/ 502 w 502"/>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402">
                    <a:moveTo>
                      <a:pt x="100" y="401"/>
                    </a:moveTo>
                    <a:lnTo>
                      <a:pt x="144" y="397"/>
                    </a:lnTo>
                    <a:lnTo>
                      <a:pt x="190" y="385"/>
                    </a:lnTo>
                    <a:lnTo>
                      <a:pt x="238" y="367"/>
                    </a:lnTo>
                    <a:lnTo>
                      <a:pt x="286" y="341"/>
                    </a:lnTo>
                    <a:lnTo>
                      <a:pt x="334" y="312"/>
                    </a:lnTo>
                    <a:lnTo>
                      <a:pt x="378" y="278"/>
                    </a:lnTo>
                    <a:lnTo>
                      <a:pt x="417" y="241"/>
                    </a:lnTo>
                    <a:lnTo>
                      <a:pt x="451" y="200"/>
                    </a:lnTo>
                    <a:lnTo>
                      <a:pt x="477" y="159"/>
                    </a:lnTo>
                    <a:lnTo>
                      <a:pt x="494" y="122"/>
                    </a:lnTo>
                    <a:lnTo>
                      <a:pt x="501" y="88"/>
                    </a:lnTo>
                    <a:lnTo>
                      <a:pt x="499" y="59"/>
                    </a:lnTo>
                    <a:lnTo>
                      <a:pt x="487" y="33"/>
                    </a:lnTo>
                    <a:lnTo>
                      <a:pt x="466" y="15"/>
                    </a:lnTo>
                    <a:lnTo>
                      <a:pt x="437" y="5"/>
                    </a:lnTo>
                    <a:lnTo>
                      <a:pt x="400" y="0"/>
                    </a:lnTo>
                    <a:lnTo>
                      <a:pt x="356" y="5"/>
                    </a:lnTo>
                    <a:lnTo>
                      <a:pt x="310" y="15"/>
                    </a:lnTo>
                    <a:lnTo>
                      <a:pt x="262" y="33"/>
                    </a:lnTo>
                    <a:lnTo>
                      <a:pt x="214" y="59"/>
                    </a:lnTo>
                    <a:lnTo>
                      <a:pt x="168" y="88"/>
                    </a:lnTo>
                    <a:lnTo>
                      <a:pt x="124" y="122"/>
                    </a:lnTo>
                    <a:lnTo>
                      <a:pt x="83" y="159"/>
                    </a:lnTo>
                    <a:lnTo>
                      <a:pt x="49" y="200"/>
                    </a:lnTo>
                    <a:lnTo>
                      <a:pt x="23" y="241"/>
                    </a:lnTo>
                    <a:lnTo>
                      <a:pt x="6" y="278"/>
                    </a:lnTo>
                    <a:lnTo>
                      <a:pt x="0" y="312"/>
                    </a:lnTo>
                    <a:lnTo>
                      <a:pt x="3" y="341"/>
                    </a:lnTo>
                    <a:lnTo>
                      <a:pt x="15" y="367"/>
                    </a:lnTo>
                    <a:lnTo>
                      <a:pt x="34" y="385"/>
                    </a:lnTo>
                    <a:lnTo>
                      <a:pt x="63" y="397"/>
                    </a:lnTo>
                    <a:lnTo>
                      <a:pt x="100" y="40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3" name="Freeform 40"/>
              <p:cNvSpPr>
                <a:spLocks/>
              </p:cNvSpPr>
              <p:nvPr/>
            </p:nvSpPr>
            <p:spPr bwMode="auto">
              <a:xfrm>
                <a:off x="2307" y="3324"/>
                <a:ext cx="248" cy="153"/>
              </a:xfrm>
              <a:custGeom>
                <a:avLst/>
                <a:gdLst>
                  <a:gd name="T0" fmla="*/ 5 w 248"/>
                  <a:gd name="T1" fmla="*/ 152 h 153"/>
                  <a:gd name="T2" fmla="*/ 247 w 248"/>
                  <a:gd name="T3" fmla="*/ 0 h 153"/>
                  <a:gd name="T4" fmla="*/ 0 w 248"/>
                  <a:gd name="T5" fmla="*/ 138 h 153"/>
                  <a:gd name="T6" fmla="*/ 1 w 248"/>
                  <a:gd name="T7" fmla="*/ 140 h 153"/>
                  <a:gd name="T8" fmla="*/ 1 w 248"/>
                  <a:gd name="T9" fmla="*/ 141 h 153"/>
                  <a:gd name="T10" fmla="*/ 1 w 248"/>
                  <a:gd name="T11" fmla="*/ 143 h 153"/>
                  <a:gd name="T12" fmla="*/ 1 w 248"/>
                  <a:gd name="T13" fmla="*/ 145 h 153"/>
                  <a:gd name="T14" fmla="*/ 3 w 248"/>
                  <a:gd name="T15" fmla="*/ 146 h 153"/>
                  <a:gd name="T16" fmla="*/ 3 w 248"/>
                  <a:gd name="T17" fmla="*/ 148 h 153"/>
                  <a:gd name="T18" fmla="*/ 5 w 248"/>
                  <a:gd name="T19" fmla="*/ 150 h 153"/>
                  <a:gd name="T20" fmla="*/ 5 w 248"/>
                  <a:gd name="T21" fmla="*/ 152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
                  <a:gd name="T34" fmla="*/ 0 h 153"/>
                  <a:gd name="T35" fmla="*/ 248 w 248"/>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 h="153">
                    <a:moveTo>
                      <a:pt x="5" y="152"/>
                    </a:moveTo>
                    <a:lnTo>
                      <a:pt x="247" y="0"/>
                    </a:lnTo>
                    <a:lnTo>
                      <a:pt x="0" y="138"/>
                    </a:lnTo>
                    <a:lnTo>
                      <a:pt x="1" y="140"/>
                    </a:lnTo>
                    <a:lnTo>
                      <a:pt x="1" y="141"/>
                    </a:lnTo>
                    <a:lnTo>
                      <a:pt x="1" y="143"/>
                    </a:lnTo>
                    <a:lnTo>
                      <a:pt x="1" y="145"/>
                    </a:lnTo>
                    <a:lnTo>
                      <a:pt x="3" y="146"/>
                    </a:lnTo>
                    <a:lnTo>
                      <a:pt x="3" y="148"/>
                    </a:lnTo>
                    <a:lnTo>
                      <a:pt x="5" y="150"/>
                    </a:lnTo>
                    <a:lnTo>
                      <a:pt x="5" y="152"/>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4" name="Freeform 41"/>
              <p:cNvSpPr>
                <a:spLocks/>
              </p:cNvSpPr>
              <p:nvPr/>
            </p:nvSpPr>
            <p:spPr bwMode="auto">
              <a:xfrm>
                <a:off x="2396" y="3129"/>
                <a:ext cx="247" cy="196"/>
              </a:xfrm>
              <a:custGeom>
                <a:avLst/>
                <a:gdLst>
                  <a:gd name="T0" fmla="*/ 0 w 247"/>
                  <a:gd name="T1" fmla="*/ 143 h 196"/>
                  <a:gd name="T2" fmla="*/ 158 w 247"/>
                  <a:gd name="T3" fmla="*/ 195 h 196"/>
                  <a:gd name="T4" fmla="*/ 246 w 247"/>
                  <a:gd name="T5" fmla="*/ 0 h 196"/>
                  <a:gd name="T6" fmla="*/ 215 w 247"/>
                  <a:gd name="T7" fmla="*/ 10 h 196"/>
                  <a:gd name="T8" fmla="*/ 182 w 247"/>
                  <a:gd name="T9" fmla="*/ 22 h 196"/>
                  <a:gd name="T10" fmla="*/ 149 w 247"/>
                  <a:gd name="T11" fmla="*/ 35 h 196"/>
                  <a:gd name="T12" fmla="*/ 116 w 247"/>
                  <a:gd name="T13" fmla="*/ 54 h 196"/>
                  <a:gd name="T14" fmla="*/ 86 w 247"/>
                  <a:gd name="T15" fmla="*/ 73 h 196"/>
                  <a:gd name="T16" fmla="*/ 55 w 247"/>
                  <a:gd name="T17" fmla="*/ 95 h 196"/>
                  <a:gd name="T18" fmla="*/ 25 w 247"/>
                  <a:gd name="T19" fmla="*/ 119 h 196"/>
                  <a:gd name="T20" fmla="*/ 0 w 247"/>
                  <a:gd name="T21" fmla="*/ 143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196"/>
                  <a:gd name="T35" fmla="*/ 247 w 247"/>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196">
                    <a:moveTo>
                      <a:pt x="0" y="143"/>
                    </a:moveTo>
                    <a:lnTo>
                      <a:pt x="158" y="195"/>
                    </a:lnTo>
                    <a:lnTo>
                      <a:pt x="246" y="0"/>
                    </a:lnTo>
                    <a:lnTo>
                      <a:pt x="215" y="10"/>
                    </a:lnTo>
                    <a:lnTo>
                      <a:pt x="182" y="22"/>
                    </a:lnTo>
                    <a:lnTo>
                      <a:pt x="149" y="35"/>
                    </a:lnTo>
                    <a:lnTo>
                      <a:pt x="116" y="54"/>
                    </a:lnTo>
                    <a:lnTo>
                      <a:pt x="86" y="73"/>
                    </a:lnTo>
                    <a:lnTo>
                      <a:pt x="55" y="95"/>
                    </a:lnTo>
                    <a:lnTo>
                      <a:pt x="25" y="119"/>
                    </a:lnTo>
                    <a:lnTo>
                      <a:pt x="0" y="143"/>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5" name="Freeform 42"/>
              <p:cNvSpPr>
                <a:spLocks/>
              </p:cNvSpPr>
              <p:nvPr/>
            </p:nvSpPr>
            <p:spPr bwMode="auto">
              <a:xfrm>
                <a:off x="2554" y="3172"/>
                <a:ext cx="252" cy="153"/>
              </a:xfrm>
              <a:custGeom>
                <a:avLst/>
                <a:gdLst>
                  <a:gd name="T0" fmla="*/ 245 w 252"/>
                  <a:gd name="T1" fmla="*/ 0 h 153"/>
                  <a:gd name="T2" fmla="*/ 0 w 252"/>
                  <a:gd name="T3" fmla="*/ 152 h 153"/>
                  <a:gd name="T4" fmla="*/ 251 w 252"/>
                  <a:gd name="T5" fmla="*/ 42 h 153"/>
                  <a:gd name="T6" fmla="*/ 251 w 252"/>
                  <a:gd name="T7" fmla="*/ 37 h 153"/>
                  <a:gd name="T8" fmla="*/ 251 w 252"/>
                  <a:gd name="T9" fmla="*/ 30 h 153"/>
                  <a:gd name="T10" fmla="*/ 251 w 252"/>
                  <a:gd name="T11" fmla="*/ 25 h 153"/>
                  <a:gd name="T12" fmla="*/ 251 w 252"/>
                  <a:gd name="T13" fmla="*/ 20 h 153"/>
                  <a:gd name="T14" fmla="*/ 249 w 252"/>
                  <a:gd name="T15" fmla="*/ 15 h 153"/>
                  <a:gd name="T16" fmla="*/ 249 w 252"/>
                  <a:gd name="T17" fmla="*/ 10 h 153"/>
                  <a:gd name="T18" fmla="*/ 247 w 252"/>
                  <a:gd name="T19" fmla="*/ 5 h 153"/>
                  <a:gd name="T20" fmla="*/ 245 w 252"/>
                  <a:gd name="T21" fmla="*/ 0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
                  <a:gd name="T34" fmla="*/ 0 h 153"/>
                  <a:gd name="T35" fmla="*/ 252 w 252"/>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 h="153">
                    <a:moveTo>
                      <a:pt x="245" y="0"/>
                    </a:moveTo>
                    <a:lnTo>
                      <a:pt x="0" y="152"/>
                    </a:lnTo>
                    <a:lnTo>
                      <a:pt x="251" y="42"/>
                    </a:lnTo>
                    <a:lnTo>
                      <a:pt x="251" y="37"/>
                    </a:lnTo>
                    <a:lnTo>
                      <a:pt x="251" y="30"/>
                    </a:lnTo>
                    <a:lnTo>
                      <a:pt x="251" y="25"/>
                    </a:lnTo>
                    <a:lnTo>
                      <a:pt x="251" y="20"/>
                    </a:lnTo>
                    <a:lnTo>
                      <a:pt x="249" y="15"/>
                    </a:lnTo>
                    <a:lnTo>
                      <a:pt x="249" y="10"/>
                    </a:lnTo>
                    <a:lnTo>
                      <a:pt x="247" y="5"/>
                    </a:lnTo>
                    <a:lnTo>
                      <a:pt x="245"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6" name="Freeform 43"/>
              <p:cNvSpPr>
                <a:spLocks/>
              </p:cNvSpPr>
              <p:nvPr/>
            </p:nvSpPr>
            <p:spPr bwMode="auto">
              <a:xfrm>
                <a:off x="2510" y="3171"/>
                <a:ext cx="45" cy="154"/>
              </a:xfrm>
              <a:custGeom>
                <a:avLst/>
                <a:gdLst>
                  <a:gd name="T0" fmla="*/ 0 w 45"/>
                  <a:gd name="T1" fmla="*/ 15 h 154"/>
                  <a:gd name="T2" fmla="*/ 44 w 45"/>
                  <a:gd name="T3" fmla="*/ 153 h 154"/>
                  <a:gd name="T4" fmla="*/ 28 w 45"/>
                  <a:gd name="T5" fmla="*/ 0 h 154"/>
                  <a:gd name="T6" fmla="*/ 24 w 45"/>
                  <a:gd name="T7" fmla="*/ 1 h 154"/>
                  <a:gd name="T8" fmla="*/ 21 w 45"/>
                  <a:gd name="T9" fmla="*/ 3 h 154"/>
                  <a:gd name="T10" fmla="*/ 17 w 45"/>
                  <a:gd name="T11" fmla="*/ 5 h 154"/>
                  <a:gd name="T12" fmla="*/ 14 w 45"/>
                  <a:gd name="T13" fmla="*/ 6 h 154"/>
                  <a:gd name="T14" fmla="*/ 10 w 45"/>
                  <a:gd name="T15" fmla="*/ 8 h 154"/>
                  <a:gd name="T16" fmla="*/ 7 w 45"/>
                  <a:gd name="T17" fmla="*/ 10 h 154"/>
                  <a:gd name="T18" fmla="*/ 3 w 45"/>
                  <a:gd name="T19" fmla="*/ 11 h 154"/>
                  <a:gd name="T20" fmla="*/ 0 w 45"/>
                  <a:gd name="T21" fmla="*/ 15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54"/>
                  <a:gd name="T35" fmla="*/ 45 w 45"/>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54">
                    <a:moveTo>
                      <a:pt x="0" y="15"/>
                    </a:moveTo>
                    <a:lnTo>
                      <a:pt x="44" y="153"/>
                    </a:lnTo>
                    <a:lnTo>
                      <a:pt x="28" y="0"/>
                    </a:lnTo>
                    <a:lnTo>
                      <a:pt x="24" y="1"/>
                    </a:lnTo>
                    <a:lnTo>
                      <a:pt x="21" y="3"/>
                    </a:lnTo>
                    <a:lnTo>
                      <a:pt x="17" y="5"/>
                    </a:lnTo>
                    <a:lnTo>
                      <a:pt x="14" y="6"/>
                    </a:lnTo>
                    <a:lnTo>
                      <a:pt x="10" y="8"/>
                    </a:lnTo>
                    <a:lnTo>
                      <a:pt x="7" y="10"/>
                    </a:lnTo>
                    <a:lnTo>
                      <a:pt x="3" y="11"/>
                    </a:lnTo>
                    <a:lnTo>
                      <a:pt x="0" y="15"/>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7" name="Freeform 44"/>
              <p:cNvSpPr>
                <a:spLocks/>
              </p:cNvSpPr>
              <p:nvPr/>
            </p:nvSpPr>
            <p:spPr bwMode="auto">
              <a:xfrm>
                <a:off x="2306" y="3324"/>
                <a:ext cx="249" cy="108"/>
              </a:xfrm>
              <a:custGeom>
                <a:avLst/>
                <a:gdLst>
                  <a:gd name="T0" fmla="*/ 248 w 249"/>
                  <a:gd name="T1" fmla="*/ 0 h 108"/>
                  <a:gd name="T2" fmla="*/ 11 w 249"/>
                  <a:gd name="T3" fmla="*/ 64 h 108"/>
                  <a:gd name="T4" fmla="*/ 8 w 249"/>
                  <a:gd name="T5" fmla="*/ 69 h 108"/>
                  <a:gd name="T6" fmla="*/ 6 w 249"/>
                  <a:gd name="T7" fmla="*/ 76 h 108"/>
                  <a:gd name="T8" fmla="*/ 5 w 249"/>
                  <a:gd name="T9" fmla="*/ 81 h 108"/>
                  <a:gd name="T10" fmla="*/ 5 w 249"/>
                  <a:gd name="T11" fmla="*/ 86 h 108"/>
                  <a:gd name="T12" fmla="*/ 3 w 249"/>
                  <a:gd name="T13" fmla="*/ 91 h 108"/>
                  <a:gd name="T14" fmla="*/ 1 w 249"/>
                  <a:gd name="T15" fmla="*/ 96 h 108"/>
                  <a:gd name="T16" fmla="*/ 1 w 249"/>
                  <a:gd name="T17" fmla="*/ 101 h 108"/>
                  <a:gd name="T18" fmla="*/ 0 w 249"/>
                  <a:gd name="T19" fmla="*/ 107 h 108"/>
                  <a:gd name="T20" fmla="*/ 248 w 249"/>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108"/>
                  <a:gd name="T35" fmla="*/ 249 w 249"/>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108">
                    <a:moveTo>
                      <a:pt x="248" y="0"/>
                    </a:moveTo>
                    <a:lnTo>
                      <a:pt x="11" y="64"/>
                    </a:lnTo>
                    <a:lnTo>
                      <a:pt x="8" y="69"/>
                    </a:lnTo>
                    <a:lnTo>
                      <a:pt x="6" y="76"/>
                    </a:lnTo>
                    <a:lnTo>
                      <a:pt x="5" y="81"/>
                    </a:lnTo>
                    <a:lnTo>
                      <a:pt x="5" y="86"/>
                    </a:lnTo>
                    <a:lnTo>
                      <a:pt x="3" y="91"/>
                    </a:lnTo>
                    <a:lnTo>
                      <a:pt x="1" y="96"/>
                    </a:lnTo>
                    <a:lnTo>
                      <a:pt x="1" y="101"/>
                    </a:lnTo>
                    <a:lnTo>
                      <a:pt x="0" y="107"/>
                    </a:lnTo>
                    <a:lnTo>
                      <a:pt x="248"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8" name="Freeform 45"/>
              <p:cNvSpPr>
                <a:spLocks/>
              </p:cNvSpPr>
              <p:nvPr/>
            </p:nvSpPr>
            <p:spPr bwMode="auto">
              <a:xfrm>
                <a:off x="2543" y="3324"/>
                <a:ext cx="129" cy="167"/>
              </a:xfrm>
              <a:custGeom>
                <a:avLst/>
                <a:gdLst>
                  <a:gd name="T0" fmla="*/ 128 w 129"/>
                  <a:gd name="T1" fmla="*/ 87 h 167"/>
                  <a:gd name="T2" fmla="*/ 11 w 129"/>
                  <a:gd name="T3" fmla="*/ 0 h 167"/>
                  <a:gd name="T4" fmla="*/ 0 w 129"/>
                  <a:gd name="T5" fmla="*/ 166 h 167"/>
                  <a:gd name="T6" fmla="*/ 17 w 129"/>
                  <a:gd name="T7" fmla="*/ 159 h 167"/>
                  <a:gd name="T8" fmla="*/ 32 w 129"/>
                  <a:gd name="T9" fmla="*/ 150 h 167"/>
                  <a:gd name="T10" fmla="*/ 49 w 129"/>
                  <a:gd name="T11" fmla="*/ 142 h 167"/>
                  <a:gd name="T12" fmla="*/ 64 w 129"/>
                  <a:gd name="T13" fmla="*/ 131 h 167"/>
                  <a:gd name="T14" fmla="*/ 81 w 129"/>
                  <a:gd name="T15" fmla="*/ 121 h 167"/>
                  <a:gd name="T16" fmla="*/ 97 w 129"/>
                  <a:gd name="T17" fmla="*/ 111 h 167"/>
                  <a:gd name="T18" fmla="*/ 112 w 129"/>
                  <a:gd name="T19" fmla="*/ 99 h 167"/>
                  <a:gd name="T20" fmla="*/ 128 w 129"/>
                  <a:gd name="T21" fmla="*/ 8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67"/>
                  <a:gd name="T35" fmla="*/ 129 w 12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67">
                    <a:moveTo>
                      <a:pt x="128" y="87"/>
                    </a:moveTo>
                    <a:lnTo>
                      <a:pt x="11" y="0"/>
                    </a:lnTo>
                    <a:lnTo>
                      <a:pt x="0" y="166"/>
                    </a:lnTo>
                    <a:lnTo>
                      <a:pt x="17" y="159"/>
                    </a:lnTo>
                    <a:lnTo>
                      <a:pt x="32" y="150"/>
                    </a:lnTo>
                    <a:lnTo>
                      <a:pt x="49" y="142"/>
                    </a:lnTo>
                    <a:lnTo>
                      <a:pt x="64" y="131"/>
                    </a:lnTo>
                    <a:lnTo>
                      <a:pt x="81" y="121"/>
                    </a:lnTo>
                    <a:lnTo>
                      <a:pt x="97" y="111"/>
                    </a:lnTo>
                    <a:lnTo>
                      <a:pt x="112" y="99"/>
                    </a:lnTo>
                    <a:lnTo>
                      <a:pt x="128" y="87"/>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9" name="Freeform 46"/>
              <p:cNvSpPr>
                <a:spLocks/>
              </p:cNvSpPr>
              <p:nvPr/>
            </p:nvSpPr>
            <p:spPr bwMode="auto">
              <a:xfrm>
                <a:off x="2513" y="3292"/>
                <a:ext cx="86" cy="67"/>
              </a:xfrm>
              <a:custGeom>
                <a:avLst/>
                <a:gdLst>
                  <a:gd name="T0" fmla="*/ 15 w 86"/>
                  <a:gd name="T1" fmla="*/ 66 h 67"/>
                  <a:gd name="T2" fmla="*/ 24 w 86"/>
                  <a:gd name="T3" fmla="*/ 66 h 67"/>
                  <a:gd name="T4" fmla="*/ 31 w 86"/>
                  <a:gd name="T5" fmla="*/ 64 h 67"/>
                  <a:gd name="T6" fmla="*/ 39 w 86"/>
                  <a:gd name="T7" fmla="*/ 60 h 67"/>
                  <a:gd name="T8" fmla="*/ 48 w 86"/>
                  <a:gd name="T9" fmla="*/ 57 h 67"/>
                  <a:gd name="T10" fmla="*/ 55 w 86"/>
                  <a:gd name="T11" fmla="*/ 52 h 67"/>
                  <a:gd name="T12" fmla="*/ 64 w 86"/>
                  <a:gd name="T13" fmla="*/ 45 h 67"/>
                  <a:gd name="T14" fmla="*/ 69 w 86"/>
                  <a:gd name="T15" fmla="*/ 40 h 67"/>
                  <a:gd name="T16" fmla="*/ 76 w 86"/>
                  <a:gd name="T17" fmla="*/ 33 h 67"/>
                  <a:gd name="T18" fmla="*/ 79 w 86"/>
                  <a:gd name="T19" fmla="*/ 27 h 67"/>
                  <a:gd name="T20" fmla="*/ 83 w 86"/>
                  <a:gd name="T21" fmla="*/ 20 h 67"/>
                  <a:gd name="T22" fmla="*/ 85 w 86"/>
                  <a:gd name="T23" fmla="*/ 15 h 67"/>
                  <a:gd name="T24" fmla="*/ 83 w 86"/>
                  <a:gd name="T25" fmla="*/ 10 h 67"/>
                  <a:gd name="T26" fmla="*/ 81 w 86"/>
                  <a:gd name="T27" fmla="*/ 5 h 67"/>
                  <a:gd name="T28" fmla="*/ 78 w 86"/>
                  <a:gd name="T29" fmla="*/ 3 h 67"/>
                  <a:gd name="T30" fmla="*/ 72 w 86"/>
                  <a:gd name="T31" fmla="*/ 0 h 67"/>
                  <a:gd name="T32" fmla="*/ 67 w 86"/>
                  <a:gd name="T33" fmla="*/ 0 h 67"/>
                  <a:gd name="T34" fmla="*/ 60 w 86"/>
                  <a:gd name="T35" fmla="*/ 0 h 67"/>
                  <a:gd name="T36" fmla="*/ 52 w 86"/>
                  <a:gd name="T37" fmla="*/ 3 h 67"/>
                  <a:gd name="T38" fmla="*/ 43 w 86"/>
                  <a:gd name="T39" fmla="*/ 5 h 67"/>
                  <a:gd name="T40" fmla="*/ 36 w 86"/>
                  <a:gd name="T41" fmla="*/ 10 h 67"/>
                  <a:gd name="T42" fmla="*/ 27 w 86"/>
                  <a:gd name="T43" fmla="*/ 15 h 67"/>
                  <a:gd name="T44" fmla="*/ 20 w 86"/>
                  <a:gd name="T45" fmla="*/ 20 h 67"/>
                  <a:gd name="T46" fmla="*/ 13 w 86"/>
                  <a:gd name="T47" fmla="*/ 27 h 67"/>
                  <a:gd name="T48" fmla="*/ 6 w 86"/>
                  <a:gd name="T49" fmla="*/ 33 h 67"/>
                  <a:gd name="T50" fmla="*/ 3 w 86"/>
                  <a:gd name="T51" fmla="*/ 40 h 67"/>
                  <a:gd name="T52" fmla="*/ 0 w 86"/>
                  <a:gd name="T53" fmla="*/ 45 h 67"/>
                  <a:gd name="T54" fmla="*/ 0 w 86"/>
                  <a:gd name="T55" fmla="*/ 52 h 67"/>
                  <a:gd name="T56" fmla="*/ 0 w 86"/>
                  <a:gd name="T57" fmla="*/ 57 h 67"/>
                  <a:gd name="T58" fmla="*/ 1 w 86"/>
                  <a:gd name="T59" fmla="*/ 60 h 67"/>
                  <a:gd name="T60" fmla="*/ 5 w 86"/>
                  <a:gd name="T61" fmla="*/ 64 h 67"/>
                  <a:gd name="T62" fmla="*/ 10 w 86"/>
                  <a:gd name="T63" fmla="*/ 66 h 67"/>
                  <a:gd name="T64" fmla="*/ 15 w 8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67"/>
                  <a:gd name="T101" fmla="*/ 86 w 8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67">
                    <a:moveTo>
                      <a:pt x="15" y="66"/>
                    </a:moveTo>
                    <a:lnTo>
                      <a:pt x="24" y="66"/>
                    </a:lnTo>
                    <a:lnTo>
                      <a:pt x="31" y="64"/>
                    </a:lnTo>
                    <a:lnTo>
                      <a:pt x="39" y="60"/>
                    </a:lnTo>
                    <a:lnTo>
                      <a:pt x="48" y="57"/>
                    </a:lnTo>
                    <a:lnTo>
                      <a:pt x="55" y="52"/>
                    </a:lnTo>
                    <a:lnTo>
                      <a:pt x="64" y="45"/>
                    </a:lnTo>
                    <a:lnTo>
                      <a:pt x="69" y="40"/>
                    </a:lnTo>
                    <a:lnTo>
                      <a:pt x="76" y="33"/>
                    </a:lnTo>
                    <a:lnTo>
                      <a:pt x="79" y="27"/>
                    </a:lnTo>
                    <a:lnTo>
                      <a:pt x="83" y="20"/>
                    </a:lnTo>
                    <a:lnTo>
                      <a:pt x="85" y="15"/>
                    </a:lnTo>
                    <a:lnTo>
                      <a:pt x="83" y="10"/>
                    </a:lnTo>
                    <a:lnTo>
                      <a:pt x="81" y="5"/>
                    </a:lnTo>
                    <a:lnTo>
                      <a:pt x="78" y="3"/>
                    </a:lnTo>
                    <a:lnTo>
                      <a:pt x="72" y="0"/>
                    </a:lnTo>
                    <a:lnTo>
                      <a:pt x="67" y="0"/>
                    </a:lnTo>
                    <a:lnTo>
                      <a:pt x="60" y="0"/>
                    </a:lnTo>
                    <a:lnTo>
                      <a:pt x="52" y="3"/>
                    </a:lnTo>
                    <a:lnTo>
                      <a:pt x="43" y="5"/>
                    </a:lnTo>
                    <a:lnTo>
                      <a:pt x="36" y="10"/>
                    </a:lnTo>
                    <a:lnTo>
                      <a:pt x="27" y="15"/>
                    </a:lnTo>
                    <a:lnTo>
                      <a:pt x="20" y="20"/>
                    </a:lnTo>
                    <a:lnTo>
                      <a:pt x="13" y="27"/>
                    </a:lnTo>
                    <a:lnTo>
                      <a:pt x="6" y="33"/>
                    </a:lnTo>
                    <a:lnTo>
                      <a:pt x="3" y="40"/>
                    </a:lnTo>
                    <a:lnTo>
                      <a:pt x="0" y="45"/>
                    </a:lnTo>
                    <a:lnTo>
                      <a:pt x="0" y="52"/>
                    </a:lnTo>
                    <a:lnTo>
                      <a:pt x="0" y="57"/>
                    </a:lnTo>
                    <a:lnTo>
                      <a:pt x="1" y="60"/>
                    </a:lnTo>
                    <a:lnTo>
                      <a:pt x="5" y="64"/>
                    </a:lnTo>
                    <a:lnTo>
                      <a:pt x="10" y="66"/>
                    </a:lnTo>
                    <a:lnTo>
                      <a:pt x="15" y="6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useBgFill="1">
            <p:nvSpPr>
              <p:cNvPr id="40" name="Freeform 47"/>
              <p:cNvSpPr>
                <a:spLocks/>
              </p:cNvSpPr>
              <p:nvPr/>
            </p:nvSpPr>
            <p:spPr bwMode="auto">
              <a:xfrm>
                <a:off x="2519" y="3298"/>
                <a:ext cx="69" cy="55"/>
              </a:xfrm>
              <a:custGeom>
                <a:avLst/>
                <a:gdLst>
                  <a:gd name="T0" fmla="*/ 13 w 69"/>
                  <a:gd name="T1" fmla="*/ 54 h 55"/>
                  <a:gd name="T2" fmla="*/ 20 w 69"/>
                  <a:gd name="T3" fmla="*/ 52 h 55"/>
                  <a:gd name="T4" fmla="*/ 25 w 69"/>
                  <a:gd name="T5" fmla="*/ 52 h 55"/>
                  <a:gd name="T6" fmla="*/ 32 w 69"/>
                  <a:gd name="T7" fmla="*/ 48 h 55"/>
                  <a:gd name="T8" fmla="*/ 39 w 69"/>
                  <a:gd name="T9" fmla="*/ 45 h 55"/>
                  <a:gd name="T10" fmla="*/ 45 w 69"/>
                  <a:gd name="T11" fmla="*/ 42 h 55"/>
                  <a:gd name="T12" fmla="*/ 51 w 69"/>
                  <a:gd name="T13" fmla="*/ 37 h 55"/>
                  <a:gd name="T14" fmla="*/ 56 w 69"/>
                  <a:gd name="T15" fmla="*/ 32 h 55"/>
                  <a:gd name="T16" fmla="*/ 61 w 69"/>
                  <a:gd name="T17" fmla="*/ 27 h 55"/>
                  <a:gd name="T18" fmla="*/ 64 w 69"/>
                  <a:gd name="T19" fmla="*/ 20 h 55"/>
                  <a:gd name="T20" fmla="*/ 68 w 69"/>
                  <a:gd name="T21" fmla="*/ 15 h 55"/>
                  <a:gd name="T22" fmla="*/ 68 w 69"/>
                  <a:gd name="T23" fmla="*/ 11 h 55"/>
                  <a:gd name="T24" fmla="*/ 68 w 69"/>
                  <a:gd name="T25" fmla="*/ 6 h 55"/>
                  <a:gd name="T26" fmla="*/ 66 w 69"/>
                  <a:gd name="T27" fmla="*/ 3 h 55"/>
                  <a:gd name="T28" fmla="*/ 62 w 69"/>
                  <a:gd name="T29" fmla="*/ 1 h 55"/>
                  <a:gd name="T30" fmla="*/ 59 w 69"/>
                  <a:gd name="T31" fmla="*/ 0 h 55"/>
                  <a:gd name="T32" fmla="*/ 54 w 69"/>
                  <a:gd name="T33" fmla="*/ 0 h 55"/>
                  <a:gd name="T34" fmla="*/ 49 w 69"/>
                  <a:gd name="T35" fmla="*/ 0 h 55"/>
                  <a:gd name="T36" fmla="*/ 42 w 69"/>
                  <a:gd name="T37" fmla="*/ 1 h 55"/>
                  <a:gd name="T38" fmla="*/ 35 w 69"/>
                  <a:gd name="T39" fmla="*/ 3 h 55"/>
                  <a:gd name="T40" fmla="*/ 28 w 69"/>
                  <a:gd name="T41" fmla="*/ 6 h 55"/>
                  <a:gd name="T42" fmla="*/ 23 w 69"/>
                  <a:gd name="T43" fmla="*/ 11 h 55"/>
                  <a:gd name="T44" fmla="*/ 17 w 69"/>
                  <a:gd name="T45" fmla="*/ 15 h 55"/>
                  <a:gd name="T46" fmla="*/ 11 w 69"/>
                  <a:gd name="T47" fmla="*/ 20 h 55"/>
                  <a:gd name="T48" fmla="*/ 6 w 69"/>
                  <a:gd name="T49" fmla="*/ 27 h 55"/>
                  <a:gd name="T50" fmla="*/ 3 w 69"/>
                  <a:gd name="T51" fmla="*/ 32 h 55"/>
                  <a:gd name="T52" fmla="*/ 1 w 69"/>
                  <a:gd name="T53" fmla="*/ 37 h 55"/>
                  <a:gd name="T54" fmla="*/ 0 w 69"/>
                  <a:gd name="T55" fmla="*/ 42 h 55"/>
                  <a:gd name="T56" fmla="*/ 0 w 69"/>
                  <a:gd name="T57" fmla="*/ 45 h 55"/>
                  <a:gd name="T58" fmla="*/ 1 w 69"/>
                  <a:gd name="T59" fmla="*/ 48 h 55"/>
                  <a:gd name="T60" fmla="*/ 5 w 69"/>
                  <a:gd name="T61" fmla="*/ 52 h 55"/>
                  <a:gd name="T62" fmla="*/ 8 w 69"/>
                  <a:gd name="T63" fmla="*/ 52 h 55"/>
                  <a:gd name="T64" fmla="*/ 13 w 69"/>
                  <a:gd name="T65" fmla="*/ 54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55"/>
                  <a:gd name="T101" fmla="*/ 69 w 69"/>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55">
                    <a:moveTo>
                      <a:pt x="13" y="54"/>
                    </a:moveTo>
                    <a:lnTo>
                      <a:pt x="20" y="52"/>
                    </a:lnTo>
                    <a:lnTo>
                      <a:pt x="25" y="52"/>
                    </a:lnTo>
                    <a:lnTo>
                      <a:pt x="32" y="48"/>
                    </a:lnTo>
                    <a:lnTo>
                      <a:pt x="39" y="45"/>
                    </a:lnTo>
                    <a:lnTo>
                      <a:pt x="45" y="42"/>
                    </a:lnTo>
                    <a:lnTo>
                      <a:pt x="51" y="37"/>
                    </a:lnTo>
                    <a:lnTo>
                      <a:pt x="56" y="32"/>
                    </a:lnTo>
                    <a:lnTo>
                      <a:pt x="61" y="27"/>
                    </a:lnTo>
                    <a:lnTo>
                      <a:pt x="64" y="20"/>
                    </a:lnTo>
                    <a:lnTo>
                      <a:pt x="68" y="15"/>
                    </a:lnTo>
                    <a:lnTo>
                      <a:pt x="68" y="11"/>
                    </a:lnTo>
                    <a:lnTo>
                      <a:pt x="68" y="6"/>
                    </a:lnTo>
                    <a:lnTo>
                      <a:pt x="66" y="3"/>
                    </a:lnTo>
                    <a:lnTo>
                      <a:pt x="62" y="1"/>
                    </a:lnTo>
                    <a:lnTo>
                      <a:pt x="59" y="0"/>
                    </a:lnTo>
                    <a:lnTo>
                      <a:pt x="54" y="0"/>
                    </a:lnTo>
                    <a:lnTo>
                      <a:pt x="49" y="0"/>
                    </a:lnTo>
                    <a:lnTo>
                      <a:pt x="42" y="1"/>
                    </a:lnTo>
                    <a:lnTo>
                      <a:pt x="35" y="3"/>
                    </a:lnTo>
                    <a:lnTo>
                      <a:pt x="28" y="6"/>
                    </a:lnTo>
                    <a:lnTo>
                      <a:pt x="23" y="11"/>
                    </a:lnTo>
                    <a:lnTo>
                      <a:pt x="17" y="15"/>
                    </a:lnTo>
                    <a:lnTo>
                      <a:pt x="11" y="20"/>
                    </a:lnTo>
                    <a:lnTo>
                      <a:pt x="6" y="27"/>
                    </a:lnTo>
                    <a:lnTo>
                      <a:pt x="3" y="32"/>
                    </a:lnTo>
                    <a:lnTo>
                      <a:pt x="1" y="37"/>
                    </a:lnTo>
                    <a:lnTo>
                      <a:pt x="0" y="42"/>
                    </a:lnTo>
                    <a:lnTo>
                      <a:pt x="0" y="45"/>
                    </a:lnTo>
                    <a:lnTo>
                      <a:pt x="1" y="48"/>
                    </a:lnTo>
                    <a:lnTo>
                      <a:pt x="5" y="52"/>
                    </a:lnTo>
                    <a:lnTo>
                      <a:pt x="8" y="52"/>
                    </a:lnTo>
                    <a:lnTo>
                      <a:pt x="13" y="54"/>
                    </a:lnTo>
                  </a:path>
                </a:pathLst>
              </a:custGeom>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9" name="Group 48"/>
            <p:cNvGrpSpPr>
              <a:grpSpLocks/>
            </p:cNvGrpSpPr>
            <p:nvPr/>
          </p:nvGrpSpPr>
          <p:grpSpPr bwMode="auto">
            <a:xfrm>
              <a:off x="2509" y="2716"/>
              <a:ext cx="443" cy="473"/>
              <a:chOff x="2509" y="2716"/>
              <a:chExt cx="443" cy="473"/>
            </a:xfrm>
          </p:grpSpPr>
          <p:sp>
            <p:nvSpPr>
              <p:cNvPr id="19" name="Freeform 49"/>
              <p:cNvSpPr>
                <a:spLocks/>
              </p:cNvSpPr>
              <p:nvPr/>
            </p:nvSpPr>
            <p:spPr bwMode="auto">
              <a:xfrm>
                <a:off x="2526" y="2726"/>
                <a:ext cx="426" cy="463"/>
              </a:xfrm>
              <a:custGeom>
                <a:avLst/>
                <a:gdLst>
                  <a:gd name="T0" fmla="*/ 419 w 426"/>
                  <a:gd name="T1" fmla="*/ 340 h 463"/>
                  <a:gd name="T2" fmla="*/ 425 w 426"/>
                  <a:gd name="T3" fmla="*/ 325 h 463"/>
                  <a:gd name="T4" fmla="*/ 329 w 426"/>
                  <a:gd name="T5" fmla="*/ 5 h 463"/>
                  <a:gd name="T6" fmla="*/ 314 w 426"/>
                  <a:gd name="T7" fmla="*/ 0 h 463"/>
                  <a:gd name="T8" fmla="*/ 5 w 426"/>
                  <a:gd name="T9" fmla="*/ 111 h 463"/>
                  <a:gd name="T10" fmla="*/ 0 w 426"/>
                  <a:gd name="T11" fmla="*/ 123 h 463"/>
                  <a:gd name="T12" fmla="*/ 69 w 426"/>
                  <a:gd name="T13" fmla="*/ 453 h 463"/>
                  <a:gd name="T14" fmla="*/ 83 w 426"/>
                  <a:gd name="T15" fmla="*/ 462 h 463"/>
                  <a:gd name="T16" fmla="*/ 419 w 426"/>
                  <a:gd name="T17" fmla="*/ 340 h 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463"/>
                  <a:gd name="T29" fmla="*/ 426 w 426"/>
                  <a:gd name="T30" fmla="*/ 463 h 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463">
                    <a:moveTo>
                      <a:pt x="419" y="340"/>
                    </a:moveTo>
                    <a:lnTo>
                      <a:pt x="425" y="325"/>
                    </a:lnTo>
                    <a:lnTo>
                      <a:pt x="329" y="5"/>
                    </a:lnTo>
                    <a:lnTo>
                      <a:pt x="314" y="0"/>
                    </a:lnTo>
                    <a:lnTo>
                      <a:pt x="5" y="111"/>
                    </a:lnTo>
                    <a:lnTo>
                      <a:pt x="0" y="123"/>
                    </a:lnTo>
                    <a:lnTo>
                      <a:pt x="69" y="453"/>
                    </a:lnTo>
                    <a:lnTo>
                      <a:pt x="83" y="462"/>
                    </a:lnTo>
                    <a:lnTo>
                      <a:pt x="419" y="34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0" name="Freeform 50"/>
              <p:cNvSpPr>
                <a:spLocks/>
              </p:cNvSpPr>
              <p:nvPr/>
            </p:nvSpPr>
            <p:spPr bwMode="auto">
              <a:xfrm>
                <a:off x="2509" y="2716"/>
                <a:ext cx="425" cy="460"/>
              </a:xfrm>
              <a:custGeom>
                <a:avLst/>
                <a:gdLst>
                  <a:gd name="T0" fmla="*/ 418 w 425"/>
                  <a:gd name="T1" fmla="*/ 340 h 460"/>
                  <a:gd name="T2" fmla="*/ 424 w 425"/>
                  <a:gd name="T3" fmla="*/ 323 h 460"/>
                  <a:gd name="T4" fmla="*/ 328 w 425"/>
                  <a:gd name="T5" fmla="*/ 6 h 460"/>
                  <a:gd name="T6" fmla="*/ 313 w 425"/>
                  <a:gd name="T7" fmla="*/ 0 h 460"/>
                  <a:gd name="T8" fmla="*/ 5 w 425"/>
                  <a:gd name="T9" fmla="*/ 110 h 460"/>
                  <a:gd name="T10" fmla="*/ 0 w 425"/>
                  <a:gd name="T11" fmla="*/ 122 h 460"/>
                  <a:gd name="T12" fmla="*/ 69 w 425"/>
                  <a:gd name="T13" fmla="*/ 450 h 460"/>
                  <a:gd name="T14" fmla="*/ 81 w 425"/>
                  <a:gd name="T15" fmla="*/ 459 h 460"/>
                  <a:gd name="T16" fmla="*/ 418 w 425"/>
                  <a:gd name="T17" fmla="*/ 34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5"/>
                  <a:gd name="T28" fmla="*/ 0 h 460"/>
                  <a:gd name="T29" fmla="*/ 425 w 425"/>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5" h="460">
                    <a:moveTo>
                      <a:pt x="418" y="340"/>
                    </a:moveTo>
                    <a:lnTo>
                      <a:pt x="424" y="323"/>
                    </a:lnTo>
                    <a:lnTo>
                      <a:pt x="328" y="6"/>
                    </a:lnTo>
                    <a:lnTo>
                      <a:pt x="313" y="0"/>
                    </a:lnTo>
                    <a:lnTo>
                      <a:pt x="5" y="110"/>
                    </a:lnTo>
                    <a:lnTo>
                      <a:pt x="0" y="122"/>
                    </a:lnTo>
                    <a:lnTo>
                      <a:pt x="69" y="450"/>
                    </a:lnTo>
                    <a:lnTo>
                      <a:pt x="81" y="459"/>
                    </a:lnTo>
                    <a:lnTo>
                      <a:pt x="418" y="340"/>
                    </a:lnTo>
                  </a:path>
                </a:pathLst>
              </a:custGeom>
              <a:solidFill>
                <a:srgbClr val="00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1" name="Freeform 51"/>
              <p:cNvSpPr>
                <a:spLocks/>
              </p:cNvSpPr>
              <p:nvPr/>
            </p:nvSpPr>
            <p:spPr bwMode="auto">
              <a:xfrm>
                <a:off x="2610" y="2953"/>
                <a:ext cx="287" cy="208"/>
              </a:xfrm>
              <a:custGeom>
                <a:avLst/>
                <a:gdLst>
                  <a:gd name="T0" fmla="*/ 286 w 287"/>
                  <a:gd name="T1" fmla="*/ 112 h 208"/>
                  <a:gd name="T2" fmla="*/ 251 w 287"/>
                  <a:gd name="T3" fmla="*/ 0 h 208"/>
                  <a:gd name="T4" fmla="*/ 0 w 287"/>
                  <a:gd name="T5" fmla="*/ 91 h 208"/>
                  <a:gd name="T6" fmla="*/ 25 w 287"/>
                  <a:gd name="T7" fmla="*/ 207 h 208"/>
                  <a:gd name="T8" fmla="*/ 286 w 287"/>
                  <a:gd name="T9" fmla="*/ 112 h 208"/>
                  <a:gd name="T10" fmla="*/ 0 60000 65536"/>
                  <a:gd name="T11" fmla="*/ 0 60000 65536"/>
                  <a:gd name="T12" fmla="*/ 0 60000 65536"/>
                  <a:gd name="T13" fmla="*/ 0 60000 65536"/>
                  <a:gd name="T14" fmla="*/ 0 60000 65536"/>
                  <a:gd name="T15" fmla="*/ 0 w 287"/>
                  <a:gd name="T16" fmla="*/ 0 h 208"/>
                  <a:gd name="T17" fmla="*/ 287 w 287"/>
                  <a:gd name="T18" fmla="*/ 208 h 208"/>
                </a:gdLst>
                <a:ahLst/>
                <a:cxnLst>
                  <a:cxn ang="T10">
                    <a:pos x="T0" y="T1"/>
                  </a:cxn>
                  <a:cxn ang="T11">
                    <a:pos x="T2" y="T3"/>
                  </a:cxn>
                  <a:cxn ang="T12">
                    <a:pos x="T4" y="T5"/>
                  </a:cxn>
                  <a:cxn ang="T13">
                    <a:pos x="T6" y="T7"/>
                  </a:cxn>
                  <a:cxn ang="T14">
                    <a:pos x="T8" y="T9"/>
                  </a:cxn>
                </a:cxnLst>
                <a:rect l="T15" t="T16" r="T17" b="T18"/>
                <a:pathLst>
                  <a:path w="287" h="208">
                    <a:moveTo>
                      <a:pt x="286" y="112"/>
                    </a:moveTo>
                    <a:lnTo>
                      <a:pt x="251" y="0"/>
                    </a:lnTo>
                    <a:lnTo>
                      <a:pt x="0" y="91"/>
                    </a:lnTo>
                    <a:lnTo>
                      <a:pt x="25" y="207"/>
                    </a:lnTo>
                    <a:lnTo>
                      <a:pt x="286" y="1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2" name="Freeform 52"/>
              <p:cNvSpPr>
                <a:spLocks/>
              </p:cNvSpPr>
              <p:nvPr/>
            </p:nvSpPr>
            <p:spPr bwMode="auto">
              <a:xfrm>
                <a:off x="2616" y="2962"/>
                <a:ext cx="281" cy="195"/>
              </a:xfrm>
              <a:custGeom>
                <a:avLst/>
                <a:gdLst>
                  <a:gd name="T0" fmla="*/ 280 w 281"/>
                  <a:gd name="T1" fmla="*/ 102 h 195"/>
                  <a:gd name="T2" fmla="*/ 247 w 281"/>
                  <a:gd name="T3" fmla="*/ 0 h 195"/>
                  <a:gd name="T4" fmla="*/ 0 w 281"/>
                  <a:gd name="T5" fmla="*/ 87 h 195"/>
                  <a:gd name="T6" fmla="*/ 22 w 281"/>
                  <a:gd name="T7" fmla="*/ 194 h 195"/>
                  <a:gd name="T8" fmla="*/ 280 w 281"/>
                  <a:gd name="T9" fmla="*/ 102 h 195"/>
                  <a:gd name="T10" fmla="*/ 0 60000 65536"/>
                  <a:gd name="T11" fmla="*/ 0 60000 65536"/>
                  <a:gd name="T12" fmla="*/ 0 60000 65536"/>
                  <a:gd name="T13" fmla="*/ 0 60000 65536"/>
                  <a:gd name="T14" fmla="*/ 0 60000 65536"/>
                  <a:gd name="T15" fmla="*/ 0 w 281"/>
                  <a:gd name="T16" fmla="*/ 0 h 195"/>
                  <a:gd name="T17" fmla="*/ 281 w 281"/>
                  <a:gd name="T18" fmla="*/ 195 h 195"/>
                </a:gdLst>
                <a:ahLst/>
                <a:cxnLst>
                  <a:cxn ang="T10">
                    <a:pos x="T0" y="T1"/>
                  </a:cxn>
                  <a:cxn ang="T11">
                    <a:pos x="T2" y="T3"/>
                  </a:cxn>
                  <a:cxn ang="T12">
                    <a:pos x="T4" y="T5"/>
                  </a:cxn>
                  <a:cxn ang="T13">
                    <a:pos x="T6" y="T7"/>
                  </a:cxn>
                  <a:cxn ang="T14">
                    <a:pos x="T8" y="T9"/>
                  </a:cxn>
                </a:cxnLst>
                <a:rect l="T15" t="T16" r="T17" b="T18"/>
                <a:pathLst>
                  <a:path w="281" h="195">
                    <a:moveTo>
                      <a:pt x="280" y="102"/>
                    </a:moveTo>
                    <a:lnTo>
                      <a:pt x="247" y="0"/>
                    </a:lnTo>
                    <a:lnTo>
                      <a:pt x="0" y="87"/>
                    </a:lnTo>
                    <a:lnTo>
                      <a:pt x="22" y="194"/>
                    </a:lnTo>
                    <a:lnTo>
                      <a:pt x="280" y="102"/>
                    </a:lnTo>
                  </a:path>
                </a:pathLst>
              </a:custGeom>
              <a:solidFill>
                <a:srgbClr val="EAEAE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3" name="Freeform 53"/>
              <p:cNvSpPr>
                <a:spLocks/>
              </p:cNvSpPr>
              <p:nvPr/>
            </p:nvSpPr>
            <p:spPr bwMode="auto">
              <a:xfrm>
                <a:off x="2635" y="3001"/>
                <a:ext cx="180" cy="156"/>
              </a:xfrm>
              <a:custGeom>
                <a:avLst/>
                <a:gdLst>
                  <a:gd name="T0" fmla="*/ 179 w 180"/>
                  <a:gd name="T1" fmla="*/ 99 h 156"/>
                  <a:gd name="T2" fmla="*/ 150 w 180"/>
                  <a:gd name="T3" fmla="*/ 0 h 156"/>
                  <a:gd name="T4" fmla="*/ 0 w 180"/>
                  <a:gd name="T5" fmla="*/ 52 h 156"/>
                  <a:gd name="T6" fmla="*/ 21 w 180"/>
                  <a:gd name="T7" fmla="*/ 155 h 156"/>
                  <a:gd name="T8" fmla="*/ 179 w 180"/>
                  <a:gd name="T9" fmla="*/ 99 h 156"/>
                  <a:gd name="T10" fmla="*/ 0 60000 65536"/>
                  <a:gd name="T11" fmla="*/ 0 60000 65536"/>
                  <a:gd name="T12" fmla="*/ 0 60000 65536"/>
                  <a:gd name="T13" fmla="*/ 0 60000 65536"/>
                  <a:gd name="T14" fmla="*/ 0 60000 65536"/>
                  <a:gd name="T15" fmla="*/ 0 w 180"/>
                  <a:gd name="T16" fmla="*/ 0 h 156"/>
                  <a:gd name="T17" fmla="*/ 180 w 180"/>
                  <a:gd name="T18" fmla="*/ 156 h 156"/>
                </a:gdLst>
                <a:ahLst/>
                <a:cxnLst>
                  <a:cxn ang="T10">
                    <a:pos x="T0" y="T1"/>
                  </a:cxn>
                  <a:cxn ang="T11">
                    <a:pos x="T2" y="T3"/>
                  </a:cxn>
                  <a:cxn ang="T12">
                    <a:pos x="T4" y="T5"/>
                  </a:cxn>
                  <a:cxn ang="T13">
                    <a:pos x="T6" y="T7"/>
                  </a:cxn>
                  <a:cxn ang="T14">
                    <a:pos x="T8" y="T9"/>
                  </a:cxn>
                </a:cxnLst>
                <a:rect l="T15" t="T16" r="T17" b="T18"/>
                <a:pathLst>
                  <a:path w="180" h="156">
                    <a:moveTo>
                      <a:pt x="179" y="99"/>
                    </a:moveTo>
                    <a:lnTo>
                      <a:pt x="150" y="0"/>
                    </a:lnTo>
                    <a:lnTo>
                      <a:pt x="0" y="52"/>
                    </a:lnTo>
                    <a:lnTo>
                      <a:pt x="21" y="155"/>
                    </a:lnTo>
                    <a:lnTo>
                      <a:pt x="179" y="9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4" name="Freeform 54"/>
              <p:cNvSpPr>
                <a:spLocks/>
              </p:cNvSpPr>
              <p:nvPr/>
            </p:nvSpPr>
            <p:spPr bwMode="auto">
              <a:xfrm>
                <a:off x="2626" y="2999"/>
                <a:ext cx="183" cy="158"/>
              </a:xfrm>
              <a:custGeom>
                <a:avLst/>
                <a:gdLst>
                  <a:gd name="T0" fmla="*/ 182 w 183"/>
                  <a:gd name="T1" fmla="*/ 101 h 158"/>
                  <a:gd name="T2" fmla="*/ 154 w 183"/>
                  <a:gd name="T3" fmla="*/ 0 h 158"/>
                  <a:gd name="T4" fmla="*/ 0 w 183"/>
                  <a:gd name="T5" fmla="*/ 54 h 158"/>
                  <a:gd name="T6" fmla="*/ 22 w 183"/>
                  <a:gd name="T7" fmla="*/ 157 h 158"/>
                  <a:gd name="T8" fmla="*/ 182 w 183"/>
                  <a:gd name="T9" fmla="*/ 101 h 158"/>
                  <a:gd name="T10" fmla="*/ 0 60000 65536"/>
                  <a:gd name="T11" fmla="*/ 0 60000 65536"/>
                  <a:gd name="T12" fmla="*/ 0 60000 65536"/>
                  <a:gd name="T13" fmla="*/ 0 60000 65536"/>
                  <a:gd name="T14" fmla="*/ 0 60000 65536"/>
                  <a:gd name="T15" fmla="*/ 0 w 183"/>
                  <a:gd name="T16" fmla="*/ 0 h 158"/>
                  <a:gd name="T17" fmla="*/ 183 w 183"/>
                  <a:gd name="T18" fmla="*/ 158 h 158"/>
                </a:gdLst>
                <a:ahLst/>
                <a:cxnLst>
                  <a:cxn ang="T10">
                    <a:pos x="T0" y="T1"/>
                  </a:cxn>
                  <a:cxn ang="T11">
                    <a:pos x="T2" y="T3"/>
                  </a:cxn>
                  <a:cxn ang="T12">
                    <a:pos x="T4" y="T5"/>
                  </a:cxn>
                  <a:cxn ang="T13">
                    <a:pos x="T6" y="T7"/>
                  </a:cxn>
                  <a:cxn ang="T14">
                    <a:pos x="T8" y="T9"/>
                  </a:cxn>
                </a:cxnLst>
                <a:rect l="T15" t="T16" r="T17" b="T18"/>
                <a:pathLst>
                  <a:path w="183" h="158">
                    <a:moveTo>
                      <a:pt x="182" y="101"/>
                    </a:moveTo>
                    <a:lnTo>
                      <a:pt x="154" y="0"/>
                    </a:lnTo>
                    <a:lnTo>
                      <a:pt x="0" y="54"/>
                    </a:lnTo>
                    <a:lnTo>
                      <a:pt x="22" y="157"/>
                    </a:lnTo>
                    <a:lnTo>
                      <a:pt x="182" y="10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5" name="Freeform 55"/>
              <p:cNvSpPr>
                <a:spLocks/>
              </p:cNvSpPr>
              <p:nvPr/>
            </p:nvSpPr>
            <p:spPr bwMode="auto">
              <a:xfrm>
                <a:off x="2522" y="2829"/>
                <a:ext cx="28" cy="29"/>
              </a:xfrm>
              <a:custGeom>
                <a:avLst/>
                <a:gdLst>
                  <a:gd name="T0" fmla="*/ 27 w 28"/>
                  <a:gd name="T1" fmla="*/ 21 h 29"/>
                  <a:gd name="T2" fmla="*/ 23 w 28"/>
                  <a:gd name="T3" fmla="*/ 0 h 29"/>
                  <a:gd name="T4" fmla="*/ 0 w 28"/>
                  <a:gd name="T5" fmla="*/ 8 h 29"/>
                  <a:gd name="T6" fmla="*/ 3 w 28"/>
                  <a:gd name="T7" fmla="*/ 28 h 29"/>
                  <a:gd name="T8" fmla="*/ 27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7" y="21"/>
                    </a:moveTo>
                    <a:lnTo>
                      <a:pt x="23" y="0"/>
                    </a:lnTo>
                    <a:lnTo>
                      <a:pt x="0" y="8"/>
                    </a:lnTo>
                    <a:lnTo>
                      <a:pt x="3" y="28"/>
                    </a:lnTo>
                    <a:lnTo>
                      <a:pt x="27" y="21"/>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6" name="Freeform 56"/>
              <p:cNvSpPr>
                <a:spLocks/>
              </p:cNvSpPr>
              <p:nvPr/>
            </p:nvSpPr>
            <p:spPr bwMode="auto">
              <a:xfrm>
                <a:off x="2525" y="2835"/>
                <a:ext cx="29" cy="27"/>
              </a:xfrm>
              <a:custGeom>
                <a:avLst/>
                <a:gdLst>
                  <a:gd name="T0" fmla="*/ 28 w 29"/>
                  <a:gd name="T1" fmla="*/ 18 h 27"/>
                  <a:gd name="T2" fmla="*/ 23 w 29"/>
                  <a:gd name="T3" fmla="*/ 0 h 27"/>
                  <a:gd name="T4" fmla="*/ 0 w 29"/>
                  <a:gd name="T5" fmla="*/ 6 h 27"/>
                  <a:gd name="T6" fmla="*/ 4 w 29"/>
                  <a:gd name="T7" fmla="*/ 26 h 27"/>
                  <a:gd name="T8" fmla="*/ 28 w 29"/>
                  <a:gd name="T9" fmla="*/ 18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28" y="18"/>
                    </a:moveTo>
                    <a:lnTo>
                      <a:pt x="23" y="0"/>
                    </a:lnTo>
                    <a:lnTo>
                      <a:pt x="0" y="6"/>
                    </a:lnTo>
                    <a:lnTo>
                      <a:pt x="4" y="26"/>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7" name="Freeform 57"/>
              <p:cNvSpPr>
                <a:spLocks/>
              </p:cNvSpPr>
              <p:nvPr/>
            </p:nvSpPr>
            <p:spPr bwMode="auto">
              <a:xfrm>
                <a:off x="2805" y="2731"/>
                <a:ext cx="26" cy="28"/>
              </a:xfrm>
              <a:custGeom>
                <a:avLst/>
                <a:gdLst>
                  <a:gd name="T0" fmla="*/ 25 w 26"/>
                  <a:gd name="T1" fmla="*/ 19 h 28"/>
                  <a:gd name="T2" fmla="*/ 18 w 26"/>
                  <a:gd name="T3" fmla="*/ 0 h 28"/>
                  <a:gd name="T4" fmla="*/ 0 w 26"/>
                  <a:gd name="T5" fmla="*/ 7 h 28"/>
                  <a:gd name="T6" fmla="*/ 5 w 26"/>
                  <a:gd name="T7" fmla="*/ 27 h 28"/>
                  <a:gd name="T8" fmla="*/ 25 w 26"/>
                  <a:gd name="T9" fmla="*/ 19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25" y="19"/>
                    </a:moveTo>
                    <a:lnTo>
                      <a:pt x="18" y="0"/>
                    </a:lnTo>
                    <a:lnTo>
                      <a:pt x="0" y="7"/>
                    </a:lnTo>
                    <a:lnTo>
                      <a:pt x="5" y="27"/>
                    </a:lnTo>
                    <a:lnTo>
                      <a:pt x="25"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8" name="Freeform 58"/>
              <p:cNvSpPr>
                <a:spLocks/>
              </p:cNvSpPr>
              <p:nvPr/>
            </p:nvSpPr>
            <p:spPr bwMode="auto">
              <a:xfrm>
                <a:off x="2809" y="2732"/>
                <a:ext cx="29" cy="28"/>
              </a:xfrm>
              <a:custGeom>
                <a:avLst/>
                <a:gdLst>
                  <a:gd name="T0" fmla="*/ 28 w 29"/>
                  <a:gd name="T1" fmla="*/ 18 h 28"/>
                  <a:gd name="T2" fmla="*/ 21 w 29"/>
                  <a:gd name="T3" fmla="*/ 0 h 28"/>
                  <a:gd name="T4" fmla="*/ 0 w 29"/>
                  <a:gd name="T5" fmla="*/ 6 h 28"/>
                  <a:gd name="T6" fmla="*/ 4 w 29"/>
                  <a:gd name="T7" fmla="*/ 27 h 28"/>
                  <a:gd name="T8" fmla="*/ 28 w 29"/>
                  <a:gd name="T9" fmla="*/ 1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28" y="18"/>
                    </a:moveTo>
                    <a:lnTo>
                      <a:pt x="21" y="0"/>
                    </a:lnTo>
                    <a:lnTo>
                      <a:pt x="0" y="6"/>
                    </a:lnTo>
                    <a:lnTo>
                      <a:pt x="4" y="27"/>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9" name="Freeform 59"/>
              <p:cNvSpPr>
                <a:spLocks/>
              </p:cNvSpPr>
              <p:nvPr/>
            </p:nvSpPr>
            <p:spPr bwMode="auto">
              <a:xfrm>
                <a:off x="2653" y="3041"/>
                <a:ext cx="59" cy="92"/>
              </a:xfrm>
              <a:custGeom>
                <a:avLst/>
                <a:gdLst>
                  <a:gd name="T0" fmla="*/ 58 w 59"/>
                  <a:gd name="T1" fmla="*/ 78 h 92"/>
                  <a:gd name="T2" fmla="*/ 38 w 59"/>
                  <a:gd name="T3" fmla="*/ 0 h 92"/>
                  <a:gd name="T4" fmla="*/ 0 w 59"/>
                  <a:gd name="T5" fmla="*/ 13 h 92"/>
                  <a:gd name="T6" fmla="*/ 18 w 59"/>
                  <a:gd name="T7" fmla="*/ 91 h 92"/>
                  <a:gd name="T8" fmla="*/ 58 w 59"/>
                  <a:gd name="T9" fmla="*/ 78 h 92"/>
                  <a:gd name="T10" fmla="*/ 0 60000 65536"/>
                  <a:gd name="T11" fmla="*/ 0 60000 65536"/>
                  <a:gd name="T12" fmla="*/ 0 60000 65536"/>
                  <a:gd name="T13" fmla="*/ 0 60000 65536"/>
                  <a:gd name="T14" fmla="*/ 0 60000 65536"/>
                  <a:gd name="T15" fmla="*/ 0 w 59"/>
                  <a:gd name="T16" fmla="*/ 0 h 92"/>
                  <a:gd name="T17" fmla="*/ 59 w 59"/>
                  <a:gd name="T18" fmla="*/ 92 h 92"/>
                </a:gdLst>
                <a:ahLst/>
                <a:cxnLst>
                  <a:cxn ang="T10">
                    <a:pos x="T0" y="T1"/>
                  </a:cxn>
                  <a:cxn ang="T11">
                    <a:pos x="T2" y="T3"/>
                  </a:cxn>
                  <a:cxn ang="T12">
                    <a:pos x="T4" y="T5"/>
                  </a:cxn>
                  <a:cxn ang="T13">
                    <a:pos x="T6" y="T7"/>
                  </a:cxn>
                  <a:cxn ang="T14">
                    <a:pos x="T8" y="T9"/>
                  </a:cxn>
                </a:cxnLst>
                <a:rect l="T15" t="T16" r="T17" b="T18"/>
                <a:pathLst>
                  <a:path w="59" h="92">
                    <a:moveTo>
                      <a:pt x="58" y="78"/>
                    </a:moveTo>
                    <a:lnTo>
                      <a:pt x="38" y="0"/>
                    </a:lnTo>
                    <a:lnTo>
                      <a:pt x="0" y="13"/>
                    </a:lnTo>
                    <a:lnTo>
                      <a:pt x="18" y="91"/>
                    </a:lnTo>
                    <a:lnTo>
                      <a:pt x="58" y="7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0" name="Freeform 60"/>
              <p:cNvSpPr>
                <a:spLocks/>
              </p:cNvSpPr>
              <p:nvPr/>
            </p:nvSpPr>
            <p:spPr bwMode="auto">
              <a:xfrm>
                <a:off x="2658" y="3047"/>
                <a:ext cx="51" cy="86"/>
              </a:xfrm>
              <a:custGeom>
                <a:avLst/>
                <a:gdLst>
                  <a:gd name="T0" fmla="*/ 50 w 51"/>
                  <a:gd name="T1" fmla="*/ 73 h 86"/>
                  <a:gd name="T2" fmla="*/ 34 w 51"/>
                  <a:gd name="T3" fmla="*/ 0 h 86"/>
                  <a:gd name="T4" fmla="*/ 0 w 51"/>
                  <a:gd name="T5" fmla="*/ 11 h 86"/>
                  <a:gd name="T6" fmla="*/ 15 w 51"/>
                  <a:gd name="T7" fmla="*/ 85 h 86"/>
                  <a:gd name="T8" fmla="*/ 50 w 51"/>
                  <a:gd name="T9" fmla="*/ 73 h 86"/>
                  <a:gd name="T10" fmla="*/ 0 60000 65536"/>
                  <a:gd name="T11" fmla="*/ 0 60000 65536"/>
                  <a:gd name="T12" fmla="*/ 0 60000 65536"/>
                  <a:gd name="T13" fmla="*/ 0 60000 65536"/>
                  <a:gd name="T14" fmla="*/ 0 60000 65536"/>
                  <a:gd name="T15" fmla="*/ 0 w 51"/>
                  <a:gd name="T16" fmla="*/ 0 h 86"/>
                  <a:gd name="T17" fmla="*/ 51 w 51"/>
                  <a:gd name="T18" fmla="*/ 86 h 86"/>
                </a:gdLst>
                <a:ahLst/>
                <a:cxnLst>
                  <a:cxn ang="T10">
                    <a:pos x="T0" y="T1"/>
                  </a:cxn>
                  <a:cxn ang="T11">
                    <a:pos x="T2" y="T3"/>
                  </a:cxn>
                  <a:cxn ang="T12">
                    <a:pos x="T4" y="T5"/>
                  </a:cxn>
                  <a:cxn ang="T13">
                    <a:pos x="T6" y="T7"/>
                  </a:cxn>
                  <a:cxn ang="T14">
                    <a:pos x="T8" y="T9"/>
                  </a:cxn>
                </a:cxnLst>
                <a:rect l="T15" t="T16" r="T17" b="T18"/>
                <a:pathLst>
                  <a:path w="51" h="86">
                    <a:moveTo>
                      <a:pt x="50" y="73"/>
                    </a:moveTo>
                    <a:lnTo>
                      <a:pt x="34" y="0"/>
                    </a:lnTo>
                    <a:lnTo>
                      <a:pt x="0" y="11"/>
                    </a:lnTo>
                    <a:lnTo>
                      <a:pt x="15" y="85"/>
                    </a:lnTo>
                    <a:lnTo>
                      <a:pt x="50" y="73"/>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10" name="Group 61"/>
            <p:cNvGrpSpPr>
              <a:grpSpLocks/>
            </p:cNvGrpSpPr>
            <p:nvPr/>
          </p:nvGrpSpPr>
          <p:grpSpPr bwMode="auto">
            <a:xfrm>
              <a:off x="1964" y="2535"/>
              <a:ext cx="542" cy="848"/>
              <a:chOff x="1964" y="2535"/>
              <a:chExt cx="542" cy="848"/>
            </a:xfrm>
          </p:grpSpPr>
          <p:sp>
            <p:nvSpPr>
              <p:cNvPr id="11" name="Freeform 62"/>
              <p:cNvSpPr>
                <a:spLocks/>
              </p:cNvSpPr>
              <p:nvPr/>
            </p:nvSpPr>
            <p:spPr bwMode="auto">
              <a:xfrm>
                <a:off x="2012" y="2895"/>
                <a:ext cx="17" cy="17"/>
              </a:xfrm>
              <a:custGeom>
                <a:avLst/>
                <a:gdLst>
                  <a:gd name="T0" fmla="*/ 0 w 17"/>
                  <a:gd name="T1" fmla="*/ 16 h 17"/>
                  <a:gd name="T2" fmla="*/ 5 w 17"/>
                  <a:gd name="T3" fmla="*/ 8 h 17"/>
                  <a:gd name="T4" fmla="*/ 5 w 17"/>
                  <a:gd name="T5" fmla="*/ 8 h 17"/>
                  <a:gd name="T6" fmla="*/ 5 w 17"/>
                  <a:gd name="T7" fmla="*/ 8 h 17"/>
                  <a:gd name="T8" fmla="*/ 0 w 17"/>
                  <a:gd name="T9" fmla="*/ 8 h 17"/>
                  <a:gd name="T10" fmla="*/ 0 w 17"/>
                  <a:gd name="T11" fmla="*/ 16 h 17"/>
                  <a:gd name="T12" fmla="*/ 0 w 17"/>
                  <a:gd name="T13" fmla="*/ 16 h 17"/>
                  <a:gd name="T14" fmla="*/ 10 w 17"/>
                  <a:gd name="T15" fmla="*/ 0 h 17"/>
                  <a:gd name="T16" fmla="*/ 16 w 17"/>
                  <a:gd name="T17" fmla="*/ 0 h 17"/>
                  <a:gd name="T18" fmla="*/ 16 w 17"/>
                  <a:gd name="T19" fmla="*/ 0 h 17"/>
                  <a:gd name="T20" fmla="*/ 16 w 17"/>
                  <a:gd name="T21" fmla="*/ 0 h 17"/>
                  <a:gd name="T22" fmla="*/ 16 w 17"/>
                  <a:gd name="T23" fmla="*/ 0 h 17"/>
                  <a:gd name="T24" fmla="*/ 10 w 17"/>
                  <a:gd name="T25" fmla="*/ 0 h 17"/>
                  <a:gd name="T26" fmla="*/ 10 w 17"/>
                  <a:gd name="T27" fmla="*/ 0 h 17"/>
                  <a:gd name="T28" fmla="*/ 0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6"/>
                    </a:moveTo>
                    <a:lnTo>
                      <a:pt x="5" y="8"/>
                    </a:lnTo>
                    <a:lnTo>
                      <a:pt x="0" y="8"/>
                    </a:lnTo>
                    <a:lnTo>
                      <a:pt x="0" y="16"/>
                    </a:lnTo>
                    <a:lnTo>
                      <a:pt x="10" y="0"/>
                    </a:lnTo>
                    <a:lnTo>
                      <a:pt x="16" y="0"/>
                    </a:lnTo>
                    <a:lnTo>
                      <a:pt x="10" y="0"/>
                    </a:lnTo>
                    <a:lnTo>
                      <a:pt x="0" y="16"/>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2" name="Freeform 63"/>
              <p:cNvSpPr>
                <a:spLocks/>
              </p:cNvSpPr>
              <p:nvPr/>
            </p:nvSpPr>
            <p:spPr bwMode="auto">
              <a:xfrm>
                <a:off x="2098" y="2977"/>
                <a:ext cx="19" cy="22"/>
              </a:xfrm>
              <a:custGeom>
                <a:avLst/>
                <a:gdLst>
                  <a:gd name="T0" fmla="*/ 3 w 19"/>
                  <a:gd name="T1" fmla="*/ 0 h 22"/>
                  <a:gd name="T2" fmla="*/ 0 w 19"/>
                  <a:gd name="T3" fmla="*/ 20 h 22"/>
                  <a:gd name="T4" fmla="*/ 17 w 19"/>
                  <a:gd name="T5" fmla="*/ 21 h 22"/>
                  <a:gd name="T6" fmla="*/ 18 w 19"/>
                  <a:gd name="T7" fmla="*/ 11 h 22"/>
                  <a:gd name="T8" fmla="*/ 9 w 19"/>
                  <a:gd name="T9" fmla="*/ 5 h 22"/>
                  <a:gd name="T10" fmla="*/ 3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3" y="0"/>
                    </a:moveTo>
                    <a:lnTo>
                      <a:pt x="0" y="20"/>
                    </a:lnTo>
                    <a:lnTo>
                      <a:pt x="17" y="21"/>
                    </a:lnTo>
                    <a:lnTo>
                      <a:pt x="18" y="11"/>
                    </a:lnTo>
                    <a:lnTo>
                      <a:pt x="9" y="5"/>
                    </a:lnTo>
                    <a:lnTo>
                      <a:pt x="3" y="0"/>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3" name="Freeform 64"/>
              <p:cNvSpPr>
                <a:spLocks/>
              </p:cNvSpPr>
              <p:nvPr/>
            </p:nvSpPr>
            <p:spPr bwMode="auto">
              <a:xfrm>
                <a:off x="2123" y="2535"/>
                <a:ext cx="218" cy="712"/>
              </a:xfrm>
              <a:custGeom>
                <a:avLst/>
                <a:gdLst>
                  <a:gd name="T0" fmla="*/ 217 w 218"/>
                  <a:gd name="T1" fmla="*/ 596 h 712"/>
                  <a:gd name="T2" fmla="*/ 200 w 218"/>
                  <a:gd name="T3" fmla="*/ 413 h 712"/>
                  <a:gd name="T4" fmla="*/ 206 w 218"/>
                  <a:gd name="T5" fmla="*/ 405 h 712"/>
                  <a:gd name="T6" fmla="*/ 210 w 218"/>
                  <a:gd name="T7" fmla="*/ 399 h 712"/>
                  <a:gd name="T8" fmla="*/ 207 w 218"/>
                  <a:gd name="T9" fmla="*/ 377 h 712"/>
                  <a:gd name="T10" fmla="*/ 208 w 218"/>
                  <a:gd name="T11" fmla="*/ 294 h 712"/>
                  <a:gd name="T12" fmla="*/ 205 w 218"/>
                  <a:gd name="T13" fmla="*/ 234 h 712"/>
                  <a:gd name="T14" fmla="*/ 195 w 218"/>
                  <a:gd name="T15" fmla="*/ 165 h 712"/>
                  <a:gd name="T16" fmla="*/ 172 w 218"/>
                  <a:gd name="T17" fmla="*/ 136 h 712"/>
                  <a:gd name="T18" fmla="*/ 141 w 218"/>
                  <a:gd name="T19" fmla="*/ 114 h 712"/>
                  <a:gd name="T20" fmla="*/ 125 w 218"/>
                  <a:gd name="T21" fmla="*/ 104 h 712"/>
                  <a:gd name="T22" fmla="*/ 137 w 218"/>
                  <a:gd name="T23" fmla="*/ 63 h 712"/>
                  <a:gd name="T24" fmla="*/ 140 w 218"/>
                  <a:gd name="T25" fmla="*/ 49 h 712"/>
                  <a:gd name="T26" fmla="*/ 137 w 218"/>
                  <a:gd name="T27" fmla="*/ 28 h 712"/>
                  <a:gd name="T28" fmla="*/ 126 w 218"/>
                  <a:gd name="T29" fmla="*/ 12 h 712"/>
                  <a:gd name="T30" fmla="*/ 120 w 218"/>
                  <a:gd name="T31" fmla="*/ 2 h 712"/>
                  <a:gd name="T32" fmla="*/ 99 w 218"/>
                  <a:gd name="T33" fmla="*/ 0 h 712"/>
                  <a:gd name="T34" fmla="*/ 76 w 218"/>
                  <a:gd name="T35" fmla="*/ 1 h 712"/>
                  <a:gd name="T36" fmla="*/ 71 w 218"/>
                  <a:gd name="T37" fmla="*/ 8 h 712"/>
                  <a:gd name="T38" fmla="*/ 59 w 218"/>
                  <a:gd name="T39" fmla="*/ 20 h 712"/>
                  <a:gd name="T40" fmla="*/ 56 w 218"/>
                  <a:gd name="T41" fmla="*/ 41 h 712"/>
                  <a:gd name="T42" fmla="*/ 60 w 218"/>
                  <a:gd name="T43" fmla="*/ 58 h 712"/>
                  <a:gd name="T44" fmla="*/ 77 w 218"/>
                  <a:gd name="T45" fmla="*/ 104 h 712"/>
                  <a:gd name="T46" fmla="*/ 58 w 218"/>
                  <a:gd name="T47" fmla="*/ 115 h 712"/>
                  <a:gd name="T48" fmla="*/ 26 w 218"/>
                  <a:gd name="T49" fmla="*/ 138 h 712"/>
                  <a:gd name="T50" fmla="*/ 17 w 218"/>
                  <a:gd name="T51" fmla="*/ 155 h 712"/>
                  <a:gd name="T52" fmla="*/ 10 w 218"/>
                  <a:gd name="T53" fmla="*/ 210 h 712"/>
                  <a:gd name="T54" fmla="*/ 3 w 218"/>
                  <a:gd name="T55" fmla="*/ 267 h 712"/>
                  <a:gd name="T56" fmla="*/ 1 w 218"/>
                  <a:gd name="T57" fmla="*/ 296 h 712"/>
                  <a:gd name="T58" fmla="*/ 0 w 218"/>
                  <a:gd name="T59" fmla="*/ 351 h 712"/>
                  <a:gd name="T60" fmla="*/ 3 w 218"/>
                  <a:gd name="T61" fmla="*/ 399 h 712"/>
                  <a:gd name="T62" fmla="*/ 13 w 218"/>
                  <a:gd name="T63" fmla="*/ 408 h 712"/>
                  <a:gd name="T64" fmla="*/ 24 w 218"/>
                  <a:gd name="T65" fmla="*/ 409 h 712"/>
                  <a:gd name="T66" fmla="*/ 15 w 218"/>
                  <a:gd name="T67" fmla="*/ 391 h 712"/>
                  <a:gd name="T68" fmla="*/ 63 w 218"/>
                  <a:gd name="T69" fmla="*/ 661 h 712"/>
                  <a:gd name="T70" fmla="*/ 71 w 218"/>
                  <a:gd name="T71" fmla="*/ 708 h 712"/>
                  <a:gd name="T72" fmla="*/ 107 w 218"/>
                  <a:gd name="T73" fmla="*/ 689 h 712"/>
                  <a:gd name="T74" fmla="*/ 127 w 218"/>
                  <a:gd name="T75" fmla="*/ 701 h 712"/>
                  <a:gd name="T76" fmla="*/ 146 w 218"/>
                  <a:gd name="T77" fmla="*/ 710 h 712"/>
                  <a:gd name="T78" fmla="*/ 160 w 218"/>
                  <a:gd name="T79" fmla="*/ 710 h 712"/>
                  <a:gd name="T80" fmla="*/ 172 w 218"/>
                  <a:gd name="T81" fmla="*/ 707 h 712"/>
                  <a:gd name="T82" fmla="*/ 167 w 218"/>
                  <a:gd name="T83" fmla="*/ 679 h 712"/>
                  <a:gd name="T84" fmla="*/ 176 w 218"/>
                  <a:gd name="T85" fmla="*/ 389 h 712"/>
                  <a:gd name="T86" fmla="*/ 182 w 218"/>
                  <a:gd name="T87" fmla="*/ 404 h 712"/>
                  <a:gd name="T88" fmla="*/ 184 w 218"/>
                  <a:gd name="T89" fmla="*/ 406 h 712"/>
                  <a:gd name="T90" fmla="*/ 187 w 218"/>
                  <a:gd name="T91" fmla="*/ 410 h 712"/>
                  <a:gd name="T92" fmla="*/ 174 w 218"/>
                  <a:gd name="T93" fmla="*/ 426 h 7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8"/>
                  <a:gd name="T142" fmla="*/ 0 h 712"/>
                  <a:gd name="T143" fmla="*/ 218 w 218"/>
                  <a:gd name="T144" fmla="*/ 712 h 7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8" h="712">
                    <a:moveTo>
                      <a:pt x="174" y="426"/>
                    </a:moveTo>
                    <a:lnTo>
                      <a:pt x="174" y="596"/>
                    </a:lnTo>
                    <a:lnTo>
                      <a:pt x="217" y="596"/>
                    </a:lnTo>
                    <a:lnTo>
                      <a:pt x="217" y="426"/>
                    </a:lnTo>
                    <a:lnTo>
                      <a:pt x="200" y="426"/>
                    </a:lnTo>
                    <a:lnTo>
                      <a:pt x="200" y="413"/>
                    </a:lnTo>
                    <a:lnTo>
                      <a:pt x="202" y="410"/>
                    </a:lnTo>
                    <a:lnTo>
                      <a:pt x="204" y="408"/>
                    </a:lnTo>
                    <a:lnTo>
                      <a:pt x="206" y="405"/>
                    </a:lnTo>
                    <a:lnTo>
                      <a:pt x="208" y="403"/>
                    </a:lnTo>
                    <a:lnTo>
                      <a:pt x="209" y="401"/>
                    </a:lnTo>
                    <a:lnTo>
                      <a:pt x="210" y="399"/>
                    </a:lnTo>
                    <a:lnTo>
                      <a:pt x="211" y="397"/>
                    </a:lnTo>
                    <a:lnTo>
                      <a:pt x="207" y="377"/>
                    </a:lnTo>
                    <a:lnTo>
                      <a:pt x="208" y="300"/>
                    </a:lnTo>
                    <a:lnTo>
                      <a:pt x="208" y="294"/>
                    </a:lnTo>
                    <a:lnTo>
                      <a:pt x="208" y="280"/>
                    </a:lnTo>
                    <a:lnTo>
                      <a:pt x="206" y="259"/>
                    </a:lnTo>
                    <a:lnTo>
                      <a:pt x="205" y="234"/>
                    </a:lnTo>
                    <a:lnTo>
                      <a:pt x="202" y="209"/>
                    </a:lnTo>
                    <a:lnTo>
                      <a:pt x="199" y="185"/>
                    </a:lnTo>
                    <a:lnTo>
                      <a:pt x="195" y="165"/>
                    </a:lnTo>
                    <a:lnTo>
                      <a:pt x="189" y="153"/>
                    </a:lnTo>
                    <a:lnTo>
                      <a:pt x="182" y="145"/>
                    </a:lnTo>
                    <a:lnTo>
                      <a:pt x="172" y="136"/>
                    </a:lnTo>
                    <a:lnTo>
                      <a:pt x="162" y="128"/>
                    </a:lnTo>
                    <a:lnTo>
                      <a:pt x="151" y="120"/>
                    </a:lnTo>
                    <a:lnTo>
                      <a:pt x="141" y="114"/>
                    </a:lnTo>
                    <a:lnTo>
                      <a:pt x="132" y="109"/>
                    </a:lnTo>
                    <a:lnTo>
                      <a:pt x="126" y="105"/>
                    </a:lnTo>
                    <a:lnTo>
                      <a:pt x="125" y="104"/>
                    </a:lnTo>
                    <a:lnTo>
                      <a:pt x="126" y="86"/>
                    </a:lnTo>
                    <a:lnTo>
                      <a:pt x="137" y="64"/>
                    </a:lnTo>
                    <a:lnTo>
                      <a:pt x="137" y="63"/>
                    </a:lnTo>
                    <a:lnTo>
                      <a:pt x="138" y="60"/>
                    </a:lnTo>
                    <a:lnTo>
                      <a:pt x="139" y="55"/>
                    </a:lnTo>
                    <a:lnTo>
                      <a:pt x="140" y="49"/>
                    </a:lnTo>
                    <a:lnTo>
                      <a:pt x="140" y="42"/>
                    </a:lnTo>
                    <a:lnTo>
                      <a:pt x="139" y="35"/>
                    </a:lnTo>
                    <a:lnTo>
                      <a:pt x="137" y="28"/>
                    </a:lnTo>
                    <a:lnTo>
                      <a:pt x="133" y="21"/>
                    </a:lnTo>
                    <a:lnTo>
                      <a:pt x="129" y="17"/>
                    </a:lnTo>
                    <a:lnTo>
                      <a:pt x="126" y="12"/>
                    </a:lnTo>
                    <a:lnTo>
                      <a:pt x="125" y="8"/>
                    </a:lnTo>
                    <a:lnTo>
                      <a:pt x="123" y="5"/>
                    </a:lnTo>
                    <a:lnTo>
                      <a:pt x="120" y="2"/>
                    </a:lnTo>
                    <a:lnTo>
                      <a:pt x="116" y="0"/>
                    </a:lnTo>
                    <a:lnTo>
                      <a:pt x="109" y="0"/>
                    </a:lnTo>
                    <a:lnTo>
                      <a:pt x="99" y="0"/>
                    </a:lnTo>
                    <a:lnTo>
                      <a:pt x="88" y="0"/>
                    </a:lnTo>
                    <a:lnTo>
                      <a:pt x="80" y="0"/>
                    </a:lnTo>
                    <a:lnTo>
                      <a:pt x="76" y="1"/>
                    </a:lnTo>
                    <a:lnTo>
                      <a:pt x="74" y="3"/>
                    </a:lnTo>
                    <a:lnTo>
                      <a:pt x="72" y="5"/>
                    </a:lnTo>
                    <a:lnTo>
                      <a:pt x="71" y="8"/>
                    </a:lnTo>
                    <a:lnTo>
                      <a:pt x="68" y="11"/>
                    </a:lnTo>
                    <a:lnTo>
                      <a:pt x="63" y="16"/>
                    </a:lnTo>
                    <a:lnTo>
                      <a:pt x="59" y="20"/>
                    </a:lnTo>
                    <a:lnTo>
                      <a:pt x="56" y="26"/>
                    </a:lnTo>
                    <a:lnTo>
                      <a:pt x="56" y="34"/>
                    </a:lnTo>
                    <a:lnTo>
                      <a:pt x="56" y="41"/>
                    </a:lnTo>
                    <a:lnTo>
                      <a:pt x="58" y="49"/>
                    </a:lnTo>
                    <a:lnTo>
                      <a:pt x="59" y="55"/>
                    </a:lnTo>
                    <a:lnTo>
                      <a:pt x="60" y="58"/>
                    </a:lnTo>
                    <a:lnTo>
                      <a:pt x="61" y="59"/>
                    </a:lnTo>
                    <a:lnTo>
                      <a:pt x="62" y="90"/>
                    </a:lnTo>
                    <a:lnTo>
                      <a:pt x="77" y="104"/>
                    </a:lnTo>
                    <a:lnTo>
                      <a:pt x="74" y="105"/>
                    </a:lnTo>
                    <a:lnTo>
                      <a:pt x="68" y="110"/>
                    </a:lnTo>
                    <a:lnTo>
                      <a:pt x="58" y="115"/>
                    </a:lnTo>
                    <a:lnTo>
                      <a:pt x="47" y="123"/>
                    </a:lnTo>
                    <a:lnTo>
                      <a:pt x="36" y="131"/>
                    </a:lnTo>
                    <a:lnTo>
                      <a:pt x="26" y="138"/>
                    </a:lnTo>
                    <a:lnTo>
                      <a:pt x="19" y="144"/>
                    </a:lnTo>
                    <a:lnTo>
                      <a:pt x="17" y="148"/>
                    </a:lnTo>
                    <a:lnTo>
                      <a:pt x="17" y="155"/>
                    </a:lnTo>
                    <a:lnTo>
                      <a:pt x="15" y="170"/>
                    </a:lnTo>
                    <a:lnTo>
                      <a:pt x="12" y="188"/>
                    </a:lnTo>
                    <a:lnTo>
                      <a:pt x="10" y="210"/>
                    </a:lnTo>
                    <a:lnTo>
                      <a:pt x="7" y="230"/>
                    </a:lnTo>
                    <a:lnTo>
                      <a:pt x="5" y="250"/>
                    </a:lnTo>
                    <a:lnTo>
                      <a:pt x="3" y="267"/>
                    </a:lnTo>
                    <a:lnTo>
                      <a:pt x="3" y="276"/>
                    </a:lnTo>
                    <a:lnTo>
                      <a:pt x="2" y="284"/>
                    </a:lnTo>
                    <a:lnTo>
                      <a:pt x="1" y="296"/>
                    </a:lnTo>
                    <a:lnTo>
                      <a:pt x="1" y="313"/>
                    </a:lnTo>
                    <a:lnTo>
                      <a:pt x="0" y="332"/>
                    </a:lnTo>
                    <a:lnTo>
                      <a:pt x="0" y="351"/>
                    </a:lnTo>
                    <a:lnTo>
                      <a:pt x="0" y="370"/>
                    </a:lnTo>
                    <a:lnTo>
                      <a:pt x="1" y="386"/>
                    </a:lnTo>
                    <a:lnTo>
                      <a:pt x="3" y="399"/>
                    </a:lnTo>
                    <a:lnTo>
                      <a:pt x="6" y="403"/>
                    </a:lnTo>
                    <a:lnTo>
                      <a:pt x="9" y="406"/>
                    </a:lnTo>
                    <a:lnTo>
                      <a:pt x="13" y="408"/>
                    </a:lnTo>
                    <a:lnTo>
                      <a:pt x="17" y="409"/>
                    </a:lnTo>
                    <a:lnTo>
                      <a:pt x="20" y="409"/>
                    </a:lnTo>
                    <a:lnTo>
                      <a:pt x="24" y="409"/>
                    </a:lnTo>
                    <a:lnTo>
                      <a:pt x="26" y="409"/>
                    </a:lnTo>
                    <a:lnTo>
                      <a:pt x="27" y="409"/>
                    </a:lnTo>
                    <a:lnTo>
                      <a:pt x="15" y="391"/>
                    </a:lnTo>
                    <a:lnTo>
                      <a:pt x="35" y="261"/>
                    </a:lnTo>
                    <a:lnTo>
                      <a:pt x="34" y="401"/>
                    </a:lnTo>
                    <a:lnTo>
                      <a:pt x="63" y="661"/>
                    </a:lnTo>
                    <a:lnTo>
                      <a:pt x="39" y="691"/>
                    </a:lnTo>
                    <a:lnTo>
                      <a:pt x="35" y="710"/>
                    </a:lnTo>
                    <a:lnTo>
                      <a:pt x="71" y="708"/>
                    </a:lnTo>
                    <a:lnTo>
                      <a:pt x="101" y="686"/>
                    </a:lnTo>
                    <a:lnTo>
                      <a:pt x="102" y="687"/>
                    </a:lnTo>
                    <a:lnTo>
                      <a:pt x="107" y="689"/>
                    </a:lnTo>
                    <a:lnTo>
                      <a:pt x="112" y="692"/>
                    </a:lnTo>
                    <a:lnTo>
                      <a:pt x="120" y="696"/>
                    </a:lnTo>
                    <a:lnTo>
                      <a:pt x="127" y="701"/>
                    </a:lnTo>
                    <a:lnTo>
                      <a:pt x="135" y="705"/>
                    </a:lnTo>
                    <a:lnTo>
                      <a:pt x="142" y="708"/>
                    </a:lnTo>
                    <a:lnTo>
                      <a:pt x="146" y="710"/>
                    </a:lnTo>
                    <a:lnTo>
                      <a:pt x="151" y="711"/>
                    </a:lnTo>
                    <a:lnTo>
                      <a:pt x="156" y="711"/>
                    </a:lnTo>
                    <a:lnTo>
                      <a:pt x="160" y="710"/>
                    </a:lnTo>
                    <a:lnTo>
                      <a:pt x="164" y="709"/>
                    </a:lnTo>
                    <a:lnTo>
                      <a:pt x="169" y="708"/>
                    </a:lnTo>
                    <a:lnTo>
                      <a:pt x="172" y="707"/>
                    </a:lnTo>
                    <a:lnTo>
                      <a:pt x="174" y="706"/>
                    </a:lnTo>
                    <a:lnTo>
                      <a:pt x="175" y="706"/>
                    </a:lnTo>
                    <a:lnTo>
                      <a:pt x="167" y="679"/>
                    </a:lnTo>
                    <a:lnTo>
                      <a:pt x="141" y="664"/>
                    </a:lnTo>
                    <a:lnTo>
                      <a:pt x="165" y="417"/>
                    </a:lnTo>
                    <a:lnTo>
                      <a:pt x="176" y="389"/>
                    </a:lnTo>
                    <a:lnTo>
                      <a:pt x="162" y="249"/>
                    </a:lnTo>
                    <a:lnTo>
                      <a:pt x="191" y="393"/>
                    </a:lnTo>
                    <a:lnTo>
                      <a:pt x="182" y="404"/>
                    </a:lnTo>
                    <a:lnTo>
                      <a:pt x="183" y="405"/>
                    </a:lnTo>
                    <a:lnTo>
                      <a:pt x="183" y="406"/>
                    </a:lnTo>
                    <a:lnTo>
                      <a:pt x="184" y="406"/>
                    </a:lnTo>
                    <a:lnTo>
                      <a:pt x="185" y="408"/>
                    </a:lnTo>
                    <a:lnTo>
                      <a:pt x="186" y="409"/>
                    </a:lnTo>
                    <a:lnTo>
                      <a:pt x="187" y="410"/>
                    </a:lnTo>
                    <a:lnTo>
                      <a:pt x="189" y="411"/>
                    </a:lnTo>
                    <a:lnTo>
                      <a:pt x="189" y="426"/>
                    </a:lnTo>
                    <a:lnTo>
                      <a:pt x="174" y="42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4" name="Freeform 65"/>
              <p:cNvSpPr>
                <a:spLocks/>
              </p:cNvSpPr>
              <p:nvPr/>
            </p:nvSpPr>
            <p:spPr bwMode="auto">
              <a:xfrm>
                <a:off x="2134" y="2543"/>
                <a:ext cx="219" cy="711"/>
              </a:xfrm>
              <a:custGeom>
                <a:avLst/>
                <a:gdLst>
                  <a:gd name="T0" fmla="*/ 218 w 219"/>
                  <a:gd name="T1" fmla="*/ 596 h 711"/>
                  <a:gd name="T2" fmla="*/ 201 w 219"/>
                  <a:gd name="T3" fmla="*/ 412 h 711"/>
                  <a:gd name="T4" fmla="*/ 206 w 219"/>
                  <a:gd name="T5" fmla="*/ 406 h 711"/>
                  <a:gd name="T6" fmla="*/ 210 w 219"/>
                  <a:gd name="T7" fmla="*/ 398 h 711"/>
                  <a:gd name="T8" fmla="*/ 207 w 219"/>
                  <a:gd name="T9" fmla="*/ 376 h 711"/>
                  <a:gd name="T10" fmla="*/ 208 w 219"/>
                  <a:gd name="T11" fmla="*/ 295 h 711"/>
                  <a:gd name="T12" fmla="*/ 205 w 219"/>
                  <a:gd name="T13" fmla="*/ 235 h 711"/>
                  <a:gd name="T14" fmla="*/ 195 w 219"/>
                  <a:gd name="T15" fmla="*/ 166 h 711"/>
                  <a:gd name="T16" fmla="*/ 173 w 219"/>
                  <a:gd name="T17" fmla="*/ 136 h 711"/>
                  <a:gd name="T18" fmla="*/ 141 w 219"/>
                  <a:gd name="T19" fmla="*/ 114 h 711"/>
                  <a:gd name="T20" fmla="*/ 124 w 219"/>
                  <a:gd name="T21" fmla="*/ 104 h 711"/>
                  <a:gd name="T22" fmla="*/ 138 w 219"/>
                  <a:gd name="T23" fmla="*/ 64 h 711"/>
                  <a:gd name="T24" fmla="*/ 139 w 219"/>
                  <a:gd name="T25" fmla="*/ 49 h 711"/>
                  <a:gd name="T26" fmla="*/ 137 w 219"/>
                  <a:gd name="T27" fmla="*/ 28 h 711"/>
                  <a:gd name="T28" fmla="*/ 126 w 219"/>
                  <a:gd name="T29" fmla="*/ 12 h 711"/>
                  <a:gd name="T30" fmla="*/ 120 w 219"/>
                  <a:gd name="T31" fmla="*/ 3 h 711"/>
                  <a:gd name="T32" fmla="*/ 99 w 219"/>
                  <a:gd name="T33" fmla="*/ 0 h 711"/>
                  <a:gd name="T34" fmla="*/ 76 w 219"/>
                  <a:gd name="T35" fmla="*/ 2 h 711"/>
                  <a:gd name="T36" fmla="*/ 71 w 219"/>
                  <a:gd name="T37" fmla="*/ 8 h 711"/>
                  <a:gd name="T38" fmla="*/ 59 w 219"/>
                  <a:gd name="T39" fmla="*/ 21 h 711"/>
                  <a:gd name="T40" fmla="*/ 57 w 219"/>
                  <a:gd name="T41" fmla="*/ 41 h 711"/>
                  <a:gd name="T42" fmla="*/ 59 w 219"/>
                  <a:gd name="T43" fmla="*/ 58 h 711"/>
                  <a:gd name="T44" fmla="*/ 77 w 219"/>
                  <a:gd name="T45" fmla="*/ 104 h 711"/>
                  <a:gd name="T46" fmla="*/ 58 w 219"/>
                  <a:gd name="T47" fmla="*/ 116 h 711"/>
                  <a:gd name="T48" fmla="*/ 25 w 219"/>
                  <a:gd name="T49" fmla="*/ 138 h 711"/>
                  <a:gd name="T50" fmla="*/ 16 w 219"/>
                  <a:gd name="T51" fmla="*/ 155 h 711"/>
                  <a:gd name="T52" fmla="*/ 9 w 219"/>
                  <a:gd name="T53" fmla="*/ 209 h 711"/>
                  <a:gd name="T54" fmla="*/ 2 w 219"/>
                  <a:gd name="T55" fmla="*/ 266 h 711"/>
                  <a:gd name="T56" fmla="*/ 0 w 219"/>
                  <a:gd name="T57" fmla="*/ 297 h 711"/>
                  <a:gd name="T58" fmla="*/ 0 w 219"/>
                  <a:gd name="T59" fmla="*/ 352 h 711"/>
                  <a:gd name="T60" fmla="*/ 2 w 219"/>
                  <a:gd name="T61" fmla="*/ 399 h 711"/>
                  <a:gd name="T62" fmla="*/ 12 w 219"/>
                  <a:gd name="T63" fmla="*/ 408 h 711"/>
                  <a:gd name="T64" fmla="*/ 23 w 219"/>
                  <a:gd name="T65" fmla="*/ 409 h 711"/>
                  <a:gd name="T66" fmla="*/ 14 w 219"/>
                  <a:gd name="T67" fmla="*/ 391 h 711"/>
                  <a:gd name="T68" fmla="*/ 62 w 219"/>
                  <a:gd name="T69" fmla="*/ 661 h 711"/>
                  <a:gd name="T70" fmla="*/ 71 w 219"/>
                  <a:gd name="T71" fmla="*/ 707 h 711"/>
                  <a:gd name="T72" fmla="*/ 106 w 219"/>
                  <a:gd name="T73" fmla="*/ 689 h 711"/>
                  <a:gd name="T74" fmla="*/ 127 w 219"/>
                  <a:gd name="T75" fmla="*/ 700 h 711"/>
                  <a:gd name="T76" fmla="*/ 147 w 219"/>
                  <a:gd name="T77" fmla="*/ 710 h 711"/>
                  <a:gd name="T78" fmla="*/ 160 w 219"/>
                  <a:gd name="T79" fmla="*/ 710 h 711"/>
                  <a:gd name="T80" fmla="*/ 172 w 219"/>
                  <a:gd name="T81" fmla="*/ 706 h 711"/>
                  <a:gd name="T82" fmla="*/ 167 w 219"/>
                  <a:gd name="T83" fmla="*/ 679 h 711"/>
                  <a:gd name="T84" fmla="*/ 176 w 219"/>
                  <a:gd name="T85" fmla="*/ 389 h 711"/>
                  <a:gd name="T86" fmla="*/ 183 w 219"/>
                  <a:gd name="T87" fmla="*/ 405 h 711"/>
                  <a:gd name="T88" fmla="*/ 184 w 219"/>
                  <a:gd name="T89" fmla="*/ 406 h 711"/>
                  <a:gd name="T90" fmla="*/ 187 w 219"/>
                  <a:gd name="T91" fmla="*/ 409 h 711"/>
                  <a:gd name="T92" fmla="*/ 189 w 219"/>
                  <a:gd name="T93" fmla="*/ 426 h 7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
                  <a:gd name="T142" fmla="*/ 0 h 711"/>
                  <a:gd name="T143" fmla="*/ 219 w 219"/>
                  <a:gd name="T144" fmla="*/ 711 h 7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 h="711">
                    <a:moveTo>
                      <a:pt x="174" y="426"/>
                    </a:moveTo>
                    <a:lnTo>
                      <a:pt x="174" y="596"/>
                    </a:lnTo>
                    <a:lnTo>
                      <a:pt x="218" y="596"/>
                    </a:lnTo>
                    <a:lnTo>
                      <a:pt x="218" y="426"/>
                    </a:lnTo>
                    <a:lnTo>
                      <a:pt x="201" y="426"/>
                    </a:lnTo>
                    <a:lnTo>
                      <a:pt x="201" y="412"/>
                    </a:lnTo>
                    <a:lnTo>
                      <a:pt x="202" y="411"/>
                    </a:lnTo>
                    <a:lnTo>
                      <a:pt x="205" y="408"/>
                    </a:lnTo>
                    <a:lnTo>
                      <a:pt x="206" y="406"/>
                    </a:lnTo>
                    <a:lnTo>
                      <a:pt x="208" y="403"/>
                    </a:lnTo>
                    <a:lnTo>
                      <a:pt x="209" y="400"/>
                    </a:lnTo>
                    <a:lnTo>
                      <a:pt x="210" y="398"/>
                    </a:lnTo>
                    <a:lnTo>
                      <a:pt x="211" y="397"/>
                    </a:lnTo>
                    <a:lnTo>
                      <a:pt x="211" y="396"/>
                    </a:lnTo>
                    <a:lnTo>
                      <a:pt x="207" y="376"/>
                    </a:lnTo>
                    <a:lnTo>
                      <a:pt x="208" y="299"/>
                    </a:lnTo>
                    <a:lnTo>
                      <a:pt x="208" y="295"/>
                    </a:lnTo>
                    <a:lnTo>
                      <a:pt x="208" y="280"/>
                    </a:lnTo>
                    <a:lnTo>
                      <a:pt x="207" y="259"/>
                    </a:lnTo>
                    <a:lnTo>
                      <a:pt x="205" y="235"/>
                    </a:lnTo>
                    <a:lnTo>
                      <a:pt x="202" y="209"/>
                    </a:lnTo>
                    <a:lnTo>
                      <a:pt x="199" y="185"/>
                    </a:lnTo>
                    <a:lnTo>
                      <a:pt x="195" y="166"/>
                    </a:lnTo>
                    <a:lnTo>
                      <a:pt x="190" y="152"/>
                    </a:lnTo>
                    <a:lnTo>
                      <a:pt x="182" y="145"/>
                    </a:lnTo>
                    <a:lnTo>
                      <a:pt x="173" y="136"/>
                    </a:lnTo>
                    <a:lnTo>
                      <a:pt x="161" y="128"/>
                    </a:lnTo>
                    <a:lnTo>
                      <a:pt x="151" y="120"/>
                    </a:lnTo>
                    <a:lnTo>
                      <a:pt x="141" y="114"/>
                    </a:lnTo>
                    <a:lnTo>
                      <a:pt x="133" y="109"/>
                    </a:lnTo>
                    <a:lnTo>
                      <a:pt x="127" y="106"/>
                    </a:lnTo>
                    <a:lnTo>
                      <a:pt x="124" y="104"/>
                    </a:lnTo>
                    <a:lnTo>
                      <a:pt x="127" y="86"/>
                    </a:lnTo>
                    <a:lnTo>
                      <a:pt x="137" y="65"/>
                    </a:lnTo>
                    <a:lnTo>
                      <a:pt x="138" y="64"/>
                    </a:lnTo>
                    <a:lnTo>
                      <a:pt x="138" y="60"/>
                    </a:lnTo>
                    <a:lnTo>
                      <a:pt x="139" y="56"/>
                    </a:lnTo>
                    <a:lnTo>
                      <a:pt x="139" y="49"/>
                    </a:lnTo>
                    <a:lnTo>
                      <a:pt x="139" y="42"/>
                    </a:lnTo>
                    <a:lnTo>
                      <a:pt x="138" y="36"/>
                    </a:lnTo>
                    <a:lnTo>
                      <a:pt x="137" y="28"/>
                    </a:lnTo>
                    <a:lnTo>
                      <a:pt x="133" y="22"/>
                    </a:lnTo>
                    <a:lnTo>
                      <a:pt x="129" y="17"/>
                    </a:lnTo>
                    <a:lnTo>
                      <a:pt x="126" y="12"/>
                    </a:lnTo>
                    <a:lnTo>
                      <a:pt x="124" y="8"/>
                    </a:lnTo>
                    <a:lnTo>
                      <a:pt x="123" y="5"/>
                    </a:lnTo>
                    <a:lnTo>
                      <a:pt x="120" y="3"/>
                    </a:lnTo>
                    <a:lnTo>
                      <a:pt x="116" y="1"/>
                    </a:lnTo>
                    <a:lnTo>
                      <a:pt x="109" y="0"/>
                    </a:lnTo>
                    <a:lnTo>
                      <a:pt x="99" y="0"/>
                    </a:lnTo>
                    <a:lnTo>
                      <a:pt x="87" y="0"/>
                    </a:lnTo>
                    <a:lnTo>
                      <a:pt x="80" y="0"/>
                    </a:lnTo>
                    <a:lnTo>
                      <a:pt x="76" y="2"/>
                    </a:lnTo>
                    <a:lnTo>
                      <a:pt x="74" y="3"/>
                    </a:lnTo>
                    <a:lnTo>
                      <a:pt x="72" y="5"/>
                    </a:lnTo>
                    <a:lnTo>
                      <a:pt x="71" y="8"/>
                    </a:lnTo>
                    <a:lnTo>
                      <a:pt x="67" y="12"/>
                    </a:lnTo>
                    <a:lnTo>
                      <a:pt x="62" y="16"/>
                    </a:lnTo>
                    <a:lnTo>
                      <a:pt x="59" y="21"/>
                    </a:lnTo>
                    <a:lnTo>
                      <a:pt x="57" y="27"/>
                    </a:lnTo>
                    <a:lnTo>
                      <a:pt x="56" y="35"/>
                    </a:lnTo>
                    <a:lnTo>
                      <a:pt x="57" y="41"/>
                    </a:lnTo>
                    <a:lnTo>
                      <a:pt x="58" y="49"/>
                    </a:lnTo>
                    <a:lnTo>
                      <a:pt x="59" y="55"/>
                    </a:lnTo>
                    <a:lnTo>
                      <a:pt x="59" y="58"/>
                    </a:lnTo>
                    <a:lnTo>
                      <a:pt x="60" y="60"/>
                    </a:lnTo>
                    <a:lnTo>
                      <a:pt x="61" y="90"/>
                    </a:lnTo>
                    <a:lnTo>
                      <a:pt x="77" y="104"/>
                    </a:lnTo>
                    <a:lnTo>
                      <a:pt x="74" y="106"/>
                    </a:lnTo>
                    <a:lnTo>
                      <a:pt x="67" y="110"/>
                    </a:lnTo>
                    <a:lnTo>
                      <a:pt x="58" y="116"/>
                    </a:lnTo>
                    <a:lnTo>
                      <a:pt x="46" y="123"/>
                    </a:lnTo>
                    <a:lnTo>
                      <a:pt x="36" y="130"/>
                    </a:lnTo>
                    <a:lnTo>
                      <a:pt x="25" y="138"/>
                    </a:lnTo>
                    <a:lnTo>
                      <a:pt x="19" y="144"/>
                    </a:lnTo>
                    <a:lnTo>
                      <a:pt x="17" y="149"/>
                    </a:lnTo>
                    <a:lnTo>
                      <a:pt x="16" y="155"/>
                    </a:lnTo>
                    <a:lnTo>
                      <a:pt x="14" y="169"/>
                    </a:lnTo>
                    <a:lnTo>
                      <a:pt x="12" y="188"/>
                    </a:lnTo>
                    <a:lnTo>
                      <a:pt x="9" y="209"/>
                    </a:lnTo>
                    <a:lnTo>
                      <a:pt x="6" y="231"/>
                    </a:lnTo>
                    <a:lnTo>
                      <a:pt x="4" y="251"/>
                    </a:lnTo>
                    <a:lnTo>
                      <a:pt x="2" y="266"/>
                    </a:lnTo>
                    <a:lnTo>
                      <a:pt x="2" y="277"/>
                    </a:lnTo>
                    <a:lnTo>
                      <a:pt x="1" y="283"/>
                    </a:lnTo>
                    <a:lnTo>
                      <a:pt x="0" y="297"/>
                    </a:lnTo>
                    <a:lnTo>
                      <a:pt x="0" y="313"/>
                    </a:lnTo>
                    <a:lnTo>
                      <a:pt x="0" y="332"/>
                    </a:lnTo>
                    <a:lnTo>
                      <a:pt x="0" y="352"/>
                    </a:lnTo>
                    <a:lnTo>
                      <a:pt x="0" y="371"/>
                    </a:lnTo>
                    <a:lnTo>
                      <a:pt x="0" y="387"/>
                    </a:lnTo>
                    <a:lnTo>
                      <a:pt x="2" y="399"/>
                    </a:lnTo>
                    <a:lnTo>
                      <a:pt x="5" y="404"/>
                    </a:lnTo>
                    <a:lnTo>
                      <a:pt x="8" y="406"/>
                    </a:lnTo>
                    <a:lnTo>
                      <a:pt x="12" y="408"/>
                    </a:lnTo>
                    <a:lnTo>
                      <a:pt x="16" y="409"/>
                    </a:lnTo>
                    <a:lnTo>
                      <a:pt x="19" y="409"/>
                    </a:lnTo>
                    <a:lnTo>
                      <a:pt x="23" y="409"/>
                    </a:lnTo>
                    <a:lnTo>
                      <a:pt x="25" y="409"/>
                    </a:lnTo>
                    <a:lnTo>
                      <a:pt x="26" y="409"/>
                    </a:lnTo>
                    <a:lnTo>
                      <a:pt x="14" y="391"/>
                    </a:lnTo>
                    <a:lnTo>
                      <a:pt x="35" y="261"/>
                    </a:lnTo>
                    <a:lnTo>
                      <a:pt x="33" y="400"/>
                    </a:lnTo>
                    <a:lnTo>
                      <a:pt x="62" y="661"/>
                    </a:lnTo>
                    <a:lnTo>
                      <a:pt x="39" y="691"/>
                    </a:lnTo>
                    <a:lnTo>
                      <a:pt x="35" y="710"/>
                    </a:lnTo>
                    <a:lnTo>
                      <a:pt x="71" y="707"/>
                    </a:lnTo>
                    <a:lnTo>
                      <a:pt x="100" y="685"/>
                    </a:lnTo>
                    <a:lnTo>
                      <a:pt x="102" y="686"/>
                    </a:lnTo>
                    <a:lnTo>
                      <a:pt x="106" y="689"/>
                    </a:lnTo>
                    <a:lnTo>
                      <a:pt x="112" y="692"/>
                    </a:lnTo>
                    <a:lnTo>
                      <a:pt x="119" y="696"/>
                    </a:lnTo>
                    <a:lnTo>
                      <a:pt x="127" y="700"/>
                    </a:lnTo>
                    <a:lnTo>
                      <a:pt x="135" y="705"/>
                    </a:lnTo>
                    <a:lnTo>
                      <a:pt x="141" y="708"/>
                    </a:lnTo>
                    <a:lnTo>
                      <a:pt x="147" y="710"/>
                    </a:lnTo>
                    <a:lnTo>
                      <a:pt x="151" y="710"/>
                    </a:lnTo>
                    <a:lnTo>
                      <a:pt x="156" y="710"/>
                    </a:lnTo>
                    <a:lnTo>
                      <a:pt x="160" y="710"/>
                    </a:lnTo>
                    <a:lnTo>
                      <a:pt x="165" y="709"/>
                    </a:lnTo>
                    <a:lnTo>
                      <a:pt x="169" y="707"/>
                    </a:lnTo>
                    <a:lnTo>
                      <a:pt x="172" y="706"/>
                    </a:lnTo>
                    <a:lnTo>
                      <a:pt x="175" y="706"/>
                    </a:lnTo>
                    <a:lnTo>
                      <a:pt x="175" y="705"/>
                    </a:lnTo>
                    <a:lnTo>
                      <a:pt x="167" y="679"/>
                    </a:lnTo>
                    <a:lnTo>
                      <a:pt x="140" y="663"/>
                    </a:lnTo>
                    <a:lnTo>
                      <a:pt x="165" y="417"/>
                    </a:lnTo>
                    <a:lnTo>
                      <a:pt x="176" y="389"/>
                    </a:lnTo>
                    <a:lnTo>
                      <a:pt x="163" y="248"/>
                    </a:lnTo>
                    <a:lnTo>
                      <a:pt x="191" y="392"/>
                    </a:lnTo>
                    <a:lnTo>
                      <a:pt x="183" y="405"/>
                    </a:lnTo>
                    <a:lnTo>
                      <a:pt x="183" y="406"/>
                    </a:lnTo>
                    <a:lnTo>
                      <a:pt x="184" y="406"/>
                    </a:lnTo>
                    <a:lnTo>
                      <a:pt x="184" y="407"/>
                    </a:lnTo>
                    <a:lnTo>
                      <a:pt x="185" y="408"/>
                    </a:lnTo>
                    <a:lnTo>
                      <a:pt x="187" y="409"/>
                    </a:lnTo>
                    <a:lnTo>
                      <a:pt x="188" y="410"/>
                    </a:lnTo>
                    <a:lnTo>
                      <a:pt x="189" y="411"/>
                    </a:lnTo>
                    <a:lnTo>
                      <a:pt x="189" y="426"/>
                    </a:lnTo>
                    <a:lnTo>
                      <a:pt x="174" y="426"/>
                    </a:lnTo>
                  </a:path>
                </a:pathLst>
              </a:custGeom>
              <a:solidFill>
                <a:srgbClr val="FF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5" name="Freeform 66"/>
              <p:cNvSpPr>
                <a:spLocks/>
              </p:cNvSpPr>
              <p:nvPr/>
            </p:nvSpPr>
            <p:spPr bwMode="auto">
              <a:xfrm>
                <a:off x="1964" y="2651"/>
                <a:ext cx="222" cy="725"/>
              </a:xfrm>
              <a:custGeom>
                <a:avLst/>
                <a:gdLst>
                  <a:gd name="T0" fmla="*/ 41 w 222"/>
                  <a:gd name="T1" fmla="*/ 407 h 725"/>
                  <a:gd name="T2" fmla="*/ 19 w 222"/>
                  <a:gd name="T3" fmla="*/ 299 h 725"/>
                  <a:gd name="T4" fmla="*/ 0 w 222"/>
                  <a:gd name="T5" fmla="*/ 245 h 725"/>
                  <a:gd name="T6" fmla="*/ 5 w 222"/>
                  <a:gd name="T7" fmla="*/ 224 h 725"/>
                  <a:gd name="T8" fmla="*/ 14 w 222"/>
                  <a:gd name="T9" fmla="*/ 192 h 725"/>
                  <a:gd name="T10" fmla="*/ 24 w 222"/>
                  <a:gd name="T11" fmla="*/ 163 h 725"/>
                  <a:gd name="T12" fmla="*/ 37 w 222"/>
                  <a:gd name="T13" fmla="*/ 144 h 725"/>
                  <a:gd name="T14" fmla="*/ 58 w 222"/>
                  <a:gd name="T15" fmla="*/ 128 h 725"/>
                  <a:gd name="T16" fmla="*/ 79 w 222"/>
                  <a:gd name="T17" fmla="*/ 114 h 725"/>
                  <a:gd name="T18" fmla="*/ 93 w 222"/>
                  <a:gd name="T19" fmla="*/ 105 h 725"/>
                  <a:gd name="T20" fmla="*/ 93 w 222"/>
                  <a:gd name="T21" fmla="*/ 85 h 725"/>
                  <a:gd name="T22" fmla="*/ 83 w 222"/>
                  <a:gd name="T23" fmla="*/ 63 h 725"/>
                  <a:gd name="T24" fmla="*/ 81 w 222"/>
                  <a:gd name="T25" fmla="*/ 55 h 725"/>
                  <a:gd name="T26" fmla="*/ 80 w 222"/>
                  <a:gd name="T27" fmla="*/ 41 h 725"/>
                  <a:gd name="T28" fmla="*/ 84 w 222"/>
                  <a:gd name="T29" fmla="*/ 28 h 725"/>
                  <a:gd name="T30" fmla="*/ 91 w 222"/>
                  <a:gd name="T31" fmla="*/ 16 h 725"/>
                  <a:gd name="T32" fmla="*/ 95 w 222"/>
                  <a:gd name="T33" fmla="*/ 8 h 725"/>
                  <a:gd name="T34" fmla="*/ 100 w 222"/>
                  <a:gd name="T35" fmla="*/ 2 h 725"/>
                  <a:gd name="T36" fmla="*/ 111 w 222"/>
                  <a:gd name="T37" fmla="*/ 0 h 725"/>
                  <a:gd name="T38" fmla="*/ 132 w 222"/>
                  <a:gd name="T39" fmla="*/ 0 h 725"/>
                  <a:gd name="T40" fmla="*/ 144 w 222"/>
                  <a:gd name="T41" fmla="*/ 1 h 725"/>
                  <a:gd name="T42" fmla="*/ 147 w 222"/>
                  <a:gd name="T43" fmla="*/ 5 h 725"/>
                  <a:gd name="T44" fmla="*/ 152 w 222"/>
                  <a:gd name="T45" fmla="*/ 11 h 725"/>
                  <a:gd name="T46" fmla="*/ 162 w 222"/>
                  <a:gd name="T47" fmla="*/ 20 h 725"/>
                  <a:gd name="T48" fmla="*/ 164 w 222"/>
                  <a:gd name="T49" fmla="*/ 34 h 725"/>
                  <a:gd name="T50" fmla="*/ 162 w 222"/>
                  <a:gd name="T51" fmla="*/ 48 h 725"/>
                  <a:gd name="T52" fmla="*/ 160 w 222"/>
                  <a:gd name="T53" fmla="*/ 58 h 725"/>
                  <a:gd name="T54" fmla="*/ 146 w 222"/>
                  <a:gd name="T55" fmla="*/ 92 h 725"/>
                  <a:gd name="T56" fmla="*/ 146 w 222"/>
                  <a:gd name="T57" fmla="*/ 105 h 725"/>
                  <a:gd name="T58" fmla="*/ 163 w 222"/>
                  <a:gd name="T59" fmla="*/ 115 h 725"/>
                  <a:gd name="T60" fmla="*/ 184 w 222"/>
                  <a:gd name="T61" fmla="*/ 130 h 725"/>
                  <a:gd name="T62" fmla="*/ 201 w 222"/>
                  <a:gd name="T63" fmla="*/ 144 h 725"/>
                  <a:gd name="T64" fmla="*/ 204 w 222"/>
                  <a:gd name="T65" fmla="*/ 154 h 725"/>
                  <a:gd name="T66" fmla="*/ 207 w 222"/>
                  <a:gd name="T67" fmla="*/ 188 h 725"/>
                  <a:gd name="T68" fmla="*/ 213 w 222"/>
                  <a:gd name="T69" fmla="*/ 230 h 725"/>
                  <a:gd name="T70" fmla="*/ 217 w 222"/>
                  <a:gd name="T71" fmla="*/ 266 h 725"/>
                  <a:gd name="T72" fmla="*/ 218 w 222"/>
                  <a:gd name="T73" fmla="*/ 283 h 725"/>
                  <a:gd name="T74" fmla="*/ 220 w 222"/>
                  <a:gd name="T75" fmla="*/ 312 h 725"/>
                  <a:gd name="T76" fmla="*/ 221 w 222"/>
                  <a:gd name="T77" fmla="*/ 351 h 725"/>
                  <a:gd name="T78" fmla="*/ 219 w 222"/>
                  <a:gd name="T79" fmla="*/ 386 h 725"/>
                  <a:gd name="T80" fmla="*/ 215 w 222"/>
                  <a:gd name="T81" fmla="*/ 403 h 725"/>
                  <a:gd name="T82" fmla="*/ 207 w 222"/>
                  <a:gd name="T83" fmla="*/ 408 h 725"/>
                  <a:gd name="T84" fmla="*/ 200 w 222"/>
                  <a:gd name="T85" fmla="*/ 409 h 725"/>
                  <a:gd name="T86" fmla="*/ 194 w 222"/>
                  <a:gd name="T87" fmla="*/ 408 h 725"/>
                  <a:gd name="T88" fmla="*/ 196 w 222"/>
                  <a:gd name="T89" fmla="*/ 398 h 725"/>
                  <a:gd name="T90" fmla="*/ 186 w 222"/>
                  <a:gd name="T91" fmla="*/ 400 h 725"/>
                  <a:gd name="T92" fmla="*/ 189 w 222"/>
                  <a:gd name="T93" fmla="*/ 528 h 725"/>
                  <a:gd name="T94" fmla="*/ 194 w 222"/>
                  <a:gd name="T95" fmla="*/ 666 h 725"/>
                  <a:gd name="T96" fmla="*/ 163 w 222"/>
                  <a:gd name="T97" fmla="*/ 684 h 725"/>
                  <a:gd name="T98" fmla="*/ 118 w 222"/>
                  <a:gd name="T99" fmla="*/ 686 h 725"/>
                  <a:gd name="T100" fmla="*/ 112 w 222"/>
                  <a:gd name="T101" fmla="*/ 696 h 725"/>
                  <a:gd name="T102" fmla="*/ 103 w 222"/>
                  <a:gd name="T103" fmla="*/ 709 h 725"/>
                  <a:gd name="T104" fmla="*/ 92 w 222"/>
                  <a:gd name="T105" fmla="*/ 720 h 725"/>
                  <a:gd name="T106" fmla="*/ 84 w 222"/>
                  <a:gd name="T107" fmla="*/ 724 h 725"/>
                  <a:gd name="T108" fmla="*/ 74 w 222"/>
                  <a:gd name="T109" fmla="*/ 723 h 725"/>
                  <a:gd name="T110" fmla="*/ 66 w 222"/>
                  <a:gd name="T111" fmla="*/ 721 h 725"/>
                  <a:gd name="T112" fmla="*/ 61 w 222"/>
                  <a:gd name="T113" fmla="*/ 719 h 725"/>
                  <a:gd name="T114" fmla="*/ 68 w 222"/>
                  <a:gd name="T115" fmla="*/ 692 h 725"/>
                  <a:gd name="T116" fmla="*/ 54 w 222"/>
                  <a:gd name="T117" fmla="*/ 537 h 725"/>
                  <a:gd name="T118" fmla="*/ 44 w 222"/>
                  <a:gd name="T119" fmla="*/ 374 h 7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2"/>
                  <a:gd name="T181" fmla="*/ 0 h 725"/>
                  <a:gd name="T182" fmla="*/ 222 w 222"/>
                  <a:gd name="T183" fmla="*/ 725 h 7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2" h="725">
                    <a:moveTo>
                      <a:pt x="44" y="374"/>
                    </a:moveTo>
                    <a:lnTo>
                      <a:pt x="41" y="407"/>
                    </a:lnTo>
                    <a:lnTo>
                      <a:pt x="12" y="367"/>
                    </a:lnTo>
                    <a:lnTo>
                      <a:pt x="19" y="299"/>
                    </a:lnTo>
                    <a:lnTo>
                      <a:pt x="0" y="248"/>
                    </a:lnTo>
                    <a:lnTo>
                      <a:pt x="0" y="245"/>
                    </a:lnTo>
                    <a:lnTo>
                      <a:pt x="1" y="236"/>
                    </a:lnTo>
                    <a:lnTo>
                      <a:pt x="5" y="224"/>
                    </a:lnTo>
                    <a:lnTo>
                      <a:pt x="9" y="209"/>
                    </a:lnTo>
                    <a:lnTo>
                      <a:pt x="14" y="192"/>
                    </a:lnTo>
                    <a:lnTo>
                      <a:pt x="18" y="176"/>
                    </a:lnTo>
                    <a:lnTo>
                      <a:pt x="24" y="163"/>
                    </a:lnTo>
                    <a:lnTo>
                      <a:pt x="31" y="152"/>
                    </a:lnTo>
                    <a:lnTo>
                      <a:pt x="37" y="144"/>
                    </a:lnTo>
                    <a:lnTo>
                      <a:pt x="47" y="135"/>
                    </a:lnTo>
                    <a:lnTo>
                      <a:pt x="58" y="128"/>
                    </a:lnTo>
                    <a:lnTo>
                      <a:pt x="69" y="120"/>
                    </a:lnTo>
                    <a:lnTo>
                      <a:pt x="79" y="114"/>
                    </a:lnTo>
                    <a:lnTo>
                      <a:pt x="87" y="108"/>
                    </a:lnTo>
                    <a:lnTo>
                      <a:pt x="93" y="105"/>
                    </a:lnTo>
                    <a:lnTo>
                      <a:pt x="95" y="103"/>
                    </a:lnTo>
                    <a:lnTo>
                      <a:pt x="93" y="85"/>
                    </a:lnTo>
                    <a:lnTo>
                      <a:pt x="83" y="64"/>
                    </a:lnTo>
                    <a:lnTo>
                      <a:pt x="83" y="63"/>
                    </a:lnTo>
                    <a:lnTo>
                      <a:pt x="82" y="59"/>
                    </a:lnTo>
                    <a:lnTo>
                      <a:pt x="81" y="55"/>
                    </a:lnTo>
                    <a:lnTo>
                      <a:pt x="80" y="49"/>
                    </a:lnTo>
                    <a:lnTo>
                      <a:pt x="80" y="41"/>
                    </a:lnTo>
                    <a:lnTo>
                      <a:pt x="81" y="35"/>
                    </a:lnTo>
                    <a:lnTo>
                      <a:pt x="84" y="28"/>
                    </a:lnTo>
                    <a:lnTo>
                      <a:pt x="87" y="21"/>
                    </a:lnTo>
                    <a:lnTo>
                      <a:pt x="91" y="16"/>
                    </a:lnTo>
                    <a:lnTo>
                      <a:pt x="93" y="12"/>
                    </a:lnTo>
                    <a:lnTo>
                      <a:pt x="95" y="8"/>
                    </a:lnTo>
                    <a:lnTo>
                      <a:pt x="97" y="4"/>
                    </a:lnTo>
                    <a:lnTo>
                      <a:pt x="100" y="2"/>
                    </a:lnTo>
                    <a:lnTo>
                      <a:pt x="104" y="0"/>
                    </a:lnTo>
                    <a:lnTo>
                      <a:pt x="111" y="0"/>
                    </a:lnTo>
                    <a:lnTo>
                      <a:pt x="122" y="0"/>
                    </a:lnTo>
                    <a:lnTo>
                      <a:pt x="132" y="0"/>
                    </a:lnTo>
                    <a:lnTo>
                      <a:pt x="140" y="0"/>
                    </a:lnTo>
                    <a:lnTo>
                      <a:pt x="144" y="1"/>
                    </a:lnTo>
                    <a:lnTo>
                      <a:pt x="147" y="2"/>
                    </a:lnTo>
                    <a:lnTo>
                      <a:pt x="147" y="5"/>
                    </a:lnTo>
                    <a:lnTo>
                      <a:pt x="149" y="7"/>
                    </a:lnTo>
                    <a:lnTo>
                      <a:pt x="152" y="11"/>
                    </a:lnTo>
                    <a:lnTo>
                      <a:pt x="157" y="16"/>
                    </a:lnTo>
                    <a:lnTo>
                      <a:pt x="162" y="20"/>
                    </a:lnTo>
                    <a:lnTo>
                      <a:pt x="164" y="26"/>
                    </a:lnTo>
                    <a:lnTo>
                      <a:pt x="164" y="34"/>
                    </a:lnTo>
                    <a:lnTo>
                      <a:pt x="164" y="41"/>
                    </a:lnTo>
                    <a:lnTo>
                      <a:pt x="162" y="48"/>
                    </a:lnTo>
                    <a:lnTo>
                      <a:pt x="161" y="54"/>
                    </a:lnTo>
                    <a:lnTo>
                      <a:pt x="160" y="58"/>
                    </a:lnTo>
                    <a:lnTo>
                      <a:pt x="160" y="59"/>
                    </a:lnTo>
                    <a:lnTo>
                      <a:pt x="146" y="92"/>
                    </a:lnTo>
                    <a:lnTo>
                      <a:pt x="144" y="103"/>
                    </a:lnTo>
                    <a:lnTo>
                      <a:pt x="146" y="105"/>
                    </a:lnTo>
                    <a:lnTo>
                      <a:pt x="152" y="109"/>
                    </a:lnTo>
                    <a:lnTo>
                      <a:pt x="163" y="115"/>
                    </a:lnTo>
                    <a:lnTo>
                      <a:pt x="173" y="122"/>
                    </a:lnTo>
                    <a:lnTo>
                      <a:pt x="184" y="130"/>
                    </a:lnTo>
                    <a:lnTo>
                      <a:pt x="194" y="137"/>
                    </a:lnTo>
                    <a:lnTo>
                      <a:pt x="201" y="144"/>
                    </a:lnTo>
                    <a:lnTo>
                      <a:pt x="203" y="148"/>
                    </a:lnTo>
                    <a:lnTo>
                      <a:pt x="204" y="154"/>
                    </a:lnTo>
                    <a:lnTo>
                      <a:pt x="205" y="169"/>
                    </a:lnTo>
                    <a:lnTo>
                      <a:pt x="207" y="188"/>
                    </a:lnTo>
                    <a:lnTo>
                      <a:pt x="210" y="209"/>
                    </a:lnTo>
                    <a:lnTo>
                      <a:pt x="213" y="230"/>
                    </a:lnTo>
                    <a:lnTo>
                      <a:pt x="215" y="250"/>
                    </a:lnTo>
                    <a:lnTo>
                      <a:pt x="217" y="266"/>
                    </a:lnTo>
                    <a:lnTo>
                      <a:pt x="218" y="276"/>
                    </a:lnTo>
                    <a:lnTo>
                      <a:pt x="218" y="283"/>
                    </a:lnTo>
                    <a:lnTo>
                      <a:pt x="219" y="296"/>
                    </a:lnTo>
                    <a:lnTo>
                      <a:pt x="220" y="312"/>
                    </a:lnTo>
                    <a:lnTo>
                      <a:pt x="220" y="331"/>
                    </a:lnTo>
                    <a:lnTo>
                      <a:pt x="221" y="351"/>
                    </a:lnTo>
                    <a:lnTo>
                      <a:pt x="220" y="370"/>
                    </a:lnTo>
                    <a:lnTo>
                      <a:pt x="219" y="386"/>
                    </a:lnTo>
                    <a:lnTo>
                      <a:pt x="217" y="399"/>
                    </a:lnTo>
                    <a:lnTo>
                      <a:pt x="215" y="403"/>
                    </a:lnTo>
                    <a:lnTo>
                      <a:pt x="211" y="406"/>
                    </a:lnTo>
                    <a:lnTo>
                      <a:pt x="207" y="408"/>
                    </a:lnTo>
                    <a:lnTo>
                      <a:pt x="203" y="409"/>
                    </a:lnTo>
                    <a:lnTo>
                      <a:pt x="200" y="409"/>
                    </a:lnTo>
                    <a:lnTo>
                      <a:pt x="197" y="409"/>
                    </a:lnTo>
                    <a:lnTo>
                      <a:pt x="194" y="408"/>
                    </a:lnTo>
                    <a:lnTo>
                      <a:pt x="196" y="398"/>
                    </a:lnTo>
                    <a:lnTo>
                      <a:pt x="205" y="390"/>
                    </a:lnTo>
                    <a:lnTo>
                      <a:pt x="186" y="400"/>
                    </a:lnTo>
                    <a:lnTo>
                      <a:pt x="192" y="497"/>
                    </a:lnTo>
                    <a:lnTo>
                      <a:pt x="189" y="528"/>
                    </a:lnTo>
                    <a:lnTo>
                      <a:pt x="162" y="640"/>
                    </a:lnTo>
                    <a:lnTo>
                      <a:pt x="194" y="666"/>
                    </a:lnTo>
                    <a:lnTo>
                      <a:pt x="199" y="685"/>
                    </a:lnTo>
                    <a:lnTo>
                      <a:pt x="163" y="684"/>
                    </a:lnTo>
                    <a:lnTo>
                      <a:pt x="119" y="685"/>
                    </a:lnTo>
                    <a:lnTo>
                      <a:pt x="118" y="686"/>
                    </a:lnTo>
                    <a:lnTo>
                      <a:pt x="116" y="690"/>
                    </a:lnTo>
                    <a:lnTo>
                      <a:pt x="112" y="696"/>
                    </a:lnTo>
                    <a:lnTo>
                      <a:pt x="108" y="703"/>
                    </a:lnTo>
                    <a:lnTo>
                      <a:pt x="103" y="709"/>
                    </a:lnTo>
                    <a:lnTo>
                      <a:pt x="97" y="715"/>
                    </a:lnTo>
                    <a:lnTo>
                      <a:pt x="92" y="720"/>
                    </a:lnTo>
                    <a:lnTo>
                      <a:pt x="88" y="723"/>
                    </a:lnTo>
                    <a:lnTo>
                      <a:pt x="84" y="724"/>
                    </a:lnTo>
                    <a:lnTo>
                      <a:pt x="79" y="724"/>
                    </a:lnTo>
                    <a:lnTo>
                      <a:pt x="74" y="723"/>
                    </a:lnTo>
                    <a:lnTo>
                      <a:pt x="70" y="722"/>
                    </a:lnTo>
                    <a:lnTo>
                      <a:pt x="66" y="721"/>
                    </a:lnTo>
                    <a:lnTo>
                      <a:pt x="63" y="720"/>
                    </a:lnTo>
                    <a:lnTo>
                      <a:pt x="61" y="719"/>
                    </a:lnTo>
                    <a:lnTo>
                      <a:pt x="60" y="719"/>
                    </a:lnTo>
                    <a:lnTo>
                      <a:pt x="68" y="692"/>
                    </a:lnTo>
                    <a:lnTo>
                      <a:pt x="79" y="663"/>
                    </a:lnTo>
                    <a:lnTo>
                      <a:pt x="54" y="537"/>
                    </a:lnTo>
                    <a:lnTo>
                      <a:pt x="48" y="418"/>
                    </a:lnTo>
                    <a:lnTo>
                      <a:pt x="44" y="37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6" name="Freeform 67"/>
              <p:cNvSpPr>
                <a:spLocks/>
              </p:cNvSpPr>
              <p:nvPr/>
            </p:nvSpPr>
            <p:spPr bwMode="auto">
              <a:xfrm>
                <a:off x="1974" y="2659"/>
                <a:ext cx="223" cy="724"/>
              </a:xfrm>
              <a:custGeom>
                <a:avLst/>
                <a:gdLst>
                  <a:gd name="T0" fmla="*/ 41 w 223"/>
                  <a:gd name="T1" fmla="*/ 407 h 724"/>
                  <a:gd name="T2" fmla="*/ 20 w 223"/>
                  <a:gd name="T3" fmla="*/ 299 h 724"/>
                  <a:gd name="T4" fmla="*/ 0 w 223"/>
                  <a:gd name="T5" fmla="*/ 245 h 724"/>
                  <a:gd name="T6" fmla="*/ 5 w 223"/>
                  <a:gd name="T7" fmla="*/ 223 h 724"/>
                  <a:gd name="T8" fmla="*/ 14 w 223"/>
                  <a:gd name="T9" fmla="*/ 192 h 724"/>
                  <a:gd name="T10" fmla="*/ 25 w 223"/>
                  <a:gd name="T11" fmla="*/ 163 h 724"/>
                  <a:gd name="T12" fmla="*/ 39 w 223"/>
                  <a:gd name="T13" fmla="*/ 145 h 724"/>
                  <a:gd name="T14" fmla="*/ 59 w 223"/>
                  <a:gd name="T15" fmla="*/ 128 h 724"/>
                  <a:gd name="T16" fmla="*/ 80 w 223"/>
                  <a:gd name="T17" fmla="*/ 113 h 724"/>
                  <a:gd name="T18" fmla="*/ 94 w 223"/>
                  <a:gd name="T19" fmla="*/ 105 h 724"/>
                  <a:gd name="T20" fmla="*/ 94 w 223"/>
                  <a:gd name="T21" fmla="*/ 86 h 724"/>
                  <a:gd name="T22" fmla="*/ 83 w 223"/>
                  <a:gd name="T23" fmla="*/ 63 h 724"/>
                  <a:gd name="T24" fmla="*/ 81 w 223"/>
                  <a:gd name="T25" fmla="*/ 55 h 724"/>
                  <a:gd name="T26" fmla="*/ 81 w 223"/>
                  <a:gd name="T27" fmla="*/ 42 h 724"/>
                  <a:gd name="T28" fmla="*/ 84 w 223"/>
                  <a:gd name="T29" fmla="*/ 28 h 724"/>
                  <a:gd name="T30" fmla="*/ 92 w 223"/>
                  <a:gd name="T31" fmla="*/ 17 h 724"/>
                  <a:gd name="T32" fmla="*/ 96 w 223"/>
                  <a:gd name="T33" fmla="*/ 8 h 724"/>
                  <a:gd name="T34" fmla="*/ 100 w 223"/>
                  <a:gd name="T35" fmla="*/ 2 h 724"/>
                  <a:gd name="T36" fmla="*/ 112 w 223"/>
                  <a:gd name="T37" fmla="*/ 0 h 724"/>
                  <a:gd name="T38" fmla="*/ 133 w 223"/>
                  <a:gd name="T39" fmla="*/ 0 h 724"/>
                  <a:gd name="T40" fmla="*/ 145 w 223"/>
                  <a:gd name="T41" fmla="*/ 1 h 724"/>
                  <a:gd name="T42" fmla="*/ 148 w 223"/>
                  <a:gd name="T43" fmla="*/ 5 h 724"/>
                  <a:gd name="T44" fmla="*/ 153 w 223"/>
                  <a:gd name="T45" fmla="*/ 11 h 724"/>
                  <a:gd name="T46" fmla="*/ 162 w 223"/>
                  <a:gd name="T47" fmla="*/ 20 h 724"/>
                  <a:gd name="T48" fmla="*/ 165 w 223"/>
                  <a:gd name="T49" fmla="*/ 34 h 724"/>
                  <a:gd name="T50" fmla="*/ 163 w 223"/>
                  <a:gd name="T51" fmla="*/ 49 h 724"/>
                  <a:gd name="T52" fmla="*/ 161 w 223"/>
                  <a:gd name="T53" fmla="*/ 58 h 724"/>
                  <a:gd name="T54" fmla="*/ 146 w 223"/>
                  <a:gd name="T55" fmla="*/ 92 h 724"/>
                  <a:gd name="T56" fmla="*/ 147 w 223"/>
                  <a:gd name="T57" fmla="*/ 106 h 724"/>
                  <a:gd name="T58" fmla="*/ 163 w 223"/>
                  <a:gd name="T59" fmla="*/ 115 h 724"/>
                  <a:gd name="T60" fmla="*/ 185 w 223"/>
                  <a:gd name="T61" fmla="*/ 130 h 724"/>
                  <a:gd name="T62" fmla="*/ 202 w 223"/>
                  <a:gd name="T63" fmla="*/ 144 h 724"/>
                  <a:gd name="T64" fmla="*/ 205 w 223"/>
                  <a:gd name="T65" fmla="*/ 155 h 724"/>
                  <a:gd name="T66" fmla="*/ 209 w 223"/>
                  <a:gd name="T67" fmla="*/ 187 h 724"/>
                  <a:gd name="T68" fmla="*/ 214 w 223"/>
                  <a:gd name="T69" fmla="*/ 230 h 724"/>
                  <a:gd name="T70" fmla="*/ 219 w 223"/>
                  <a:gd name="T71" fmla="*/ 266 h 724"/>
                  <a:gd name="T72" fmla="*/ 219 w 223"/>
                  <a:gd name="T73" fmla="*/ 283 h 724"/>
                  <a:gd name="T74" fmla="*/ 221 w 223"/>
                  <a:gd name="T75" fmla="*/ 313 h 724"/>
                  <a:gd name="T76" fmla="*/ 222 w 223"/>
                  <a:gd name="T77" fmla="*/ 351 h 724"/>
                  <a:gd name="T78" fmla="*/ 220 w 223"/>
                  <a:gd name="T79" fmla="*/ 386 h 724"/>
                  <a:gd name="T80" fmla="*/ 216 w 223"/>
                  <a:gd name="T81" fmla="*/ 403 h 724"/>
                  <a:gd name="T82" fmla="*/ 208 w 223"/>
                  <a:gd name="T83" fmla="*/ 407 h 724"/>
                  <a:gd name="T84" fmla="*/ 201 w 223"/>
                  <a:gd name="T85" fmla="*/ 408 h 724"/>
                  <a:gd name="T86" fmla="*/ 196 w 223"/>
                  <a:gd name="T87" fmla="*/ 408 h 724"/>
                  <a:gd name="T88" fmla="*/ 197 w 223"/>
                  <a:gd name="T89" fmla="*/ 398 h 724"/>
                  <a:gd name="T90" fmla="*/ 188 w 223"/>
                  <a:gd name="T91" fmla="*/ 400 h 724"/>
                  <a:gd name="T92" fmla="*/ 190 w 223"/>
                  <a:gd name="T93" fmla="*/ 528 h 724"/>
                  <a:gd name="T94" fmla="*/ 196 w 223"/>
                  <a:gd name="T95" fmla="*/ 667 h 724"/>
                  <a:gd name="T96" fmla="*/ 164 w 223"/>
                  <a:gd name="T97" fmla="*/ 683 h 724"/>
                  <a:gd name="T98" fmla="*/ 119 w 223"/>
                  <a:gd name="T99" fmla="*/ 685 h 724"/>
                  <a:gd name="T100" fmla="*/ 113 w 223"/>
                  <a:gd name="T101" fmla="*/ 695 h 724"/>
                  <a:gd name="T102" fmla="*/ 103 w 223"/>
                  <a:gd name="T103" fmla="*/ 709 h 724"/>
                  <a:gd name="T104" fmla="*/ 93 w 223"/>
                  <a:gd name="T105" fmla="*/ 720 h 724"/>
                  <a:gd name="T106" fmla="*/ 84 w 223"/>
                  <a:gd name="T107" fmla="*/ 723 h 724"/>
                  <a:gd name="T108" fmla="*/ 75 w 223"/>
                  <a:gd name="T109" fmla="*/ 722 h 724"/>
                  <a:gd name="T110" fmla="*/ 66 w 223"/>
                  <a:gd name="T111" fmla="*/ 720 h 724"/>
                  <a:gd name="T112" fmla="*/ 61 w 223"/>
                  <a:gd name="T113" fmla="*/ 718 h 724"/>
                  <a:gd name="T114" fmla="*/ 69 w 223"/>
                  <a:gd name="T115" fmla="*/ 692 h 724"/>
                  <a:gd name="T116" fmla="*/ 54 w 223"/>
                  <a:gd name="T117" fmla="*/ 537 h 724"/>
                  <a:gd name="T118" fmla="*/ 44 w 223"/>
                  <a:gd name="T119" fmla="*/ 374 h 7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3"/>
                  <a:gd name="T181" fmla="*/ 0 h 724"/>
                  <a:gd name="T182" fmla="*/ 223 w 223"/>
                  <a:gd name="T183" fmla="*/ 724 h 7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3" h="724">
                    <a:moveTo>
                      <a:pt x="44" y="374"/>
                    </a:moveTo>
                    <a:lnTo>
                      <a:pt x="41" y="407"/>
                    </a:lnTo>
                    <a:lnTo>
                      <a:pt x="13" y="368"/>
                    </a:lnTo>
                    <a:lnTo>
                      <a:pt x="20" y="299"/>
                    </a:lnTo>
                    <a:lnTo>
                      <a:pt x="0" y="248"/>
                    </a:lnTo>
                    <a:lnTo>
                      <a:pt x="0" y="245"/>
                    </a:lnTo>
                    <a:lnTo>
                      <a:pt x="2" y="236"/>
                    </a:lnTo>
                    <a:lnTo>
                      <a:pt x="5" y="223"/>
                    </a:lnTo>
                    <a:lnTo>
                      <a:pt x="9" y="208"/>
                    </a:lnTo>
                    <a:lnTo>
                      <a:pt x="14" y="192"/>
                    </a:lnTo>
                    <a:lnTo>
                      <a:pt x="20" y="177"/>
                    </a:lnTo>
                    <a:lnTo>
                      <a:pt x="25" y="163"/>
                    </a:lnTo>
                    <a:lnTo>
                      <a:pt x="31" y="152"/>
                    </a:lnTo>
                    <a:lnTo>
                      <a:pt x="39" y="145"/>
                    </a:lnTo>
                    <a:lnTo>
                      <a:pt x="48" y="136"/>
                    </a:lnTo>
                    <a:lnTo>
                      <a:pt x="59" y="128"/>
                    </a:lnTo>
                    <a:lnTo>
                      <a:pt x="69" y="120"/>
                    </a:lnTo>
                    <a:lnTo>
                      <a:pt x="80" y="113"/>
                    </a:lnTo>
                    <a:lnTo>
                      <a:pt x="88" y="109"/>
                    </a:lnTo>
                    <a:lnTo>
                      <a:pt x="94" y="105"/>
                    </a:lnTo>
                    <a:lnTo>
                      <a:pt x="97" y="104"/>
                    </a:lnTo>
                    <a:lnTo>
                      <a:pt x="94" y="86"/>
                    </a:lnTo>
                    <a:lnTo>
                      <a:pt x="84" y="64"/>
                    </a:lnTo>
                    <a:lnTo>
                      <a:pt x="83" y="63"/>
                    </a:lnTo>
                    <a:lnTo>
                      <a:pt x="82" y="60"/>
                    </a:lnTo>
                    <a:lnTo>
                      <a:pt x="81" y="55"/>
                    </a:lnTo>
                    <a:lnTo>
                      <a:pt x="81" y="49"/>
                    </a:lnTo>
                    <a:lnTo>
                      <a:pt x="81" y="42"/>
                    </a:lnTo>
                    <a:lnTo>
                      <a:pt x="81" y="35"/>
                    </a:lnTo>
                    <a:lnTo>
                      <a:pt x="84" y="28"/>
                    </a:lnTo>
                    <a:lnTo>
                      <a:pt x="88" y="21"/>
                    </a:lnTo>
                    <a:lnTo>
                      <a:pt x="92" y="17"/>
                    </a:lnTo>
                    <a:lnTo>
                      <a:pt x="94" y="12"/>
                    </a:lnTo>
                    <a:lnTo>
                      <a:pt x="96" y="8"/>
                    </a:lnTo>
                    <a:lnTo>
                      <a:pt x="98" y="5"/>
                    </a:lnTo>
                    <a:lnTo>
                      <a:pt x="100" y="2"/>
                    </a:lnTo>
                    <a:lnTo>
                      <a:pt x="105" y="0"/>
                    </a:lnTo>
                    <a:lnTo>
                      <a:pt x="112" y="0"/>
                    </a:lnTo>
                    <a:lnTo>
                      <a:pt x="122" y="0"/>
                    </a:lnTo>
                    <a:lnTo>
                      <a:pt x="133" y="0"/>
                    </a:lnTo>
                    <a:lnTo>
                      <a:pt x="141" y="0"/>
                    </a:lnTo>
                    <a:lnTo>
                      <a:pt x="145" y="1"/>
                    </a:lnTo>
                    <a:lnTo>
                      <a:pt x="147" y="3"/>
                    </a:lnTo>
                    <a:lnTo>
                      <a:pt x="148" y="5"/>
                    </a:lnTo>
                    <a:lnTo>
                      <a:pt x="150" y="8"/>
                    </a:lnTo>
                    <a:lnTo>
                      <a:pt x="153" y="11"/>
                    </a:lnTo>
                    <a:lnTo>
                      <a:pt x="159" y="16"/>
                    </a:lnTo>
                    <a:lnTo>
                      <a:pt x="162" y="20"/>
                    </a:lnTo>
                    <a:lnTo>
                      <a:pt x="164" y="27"/>
                    </a:lnTo>
                    <a:lnTo>
                      <a:pt x="165" y="34"/>
                    </a:lnTo>
                    <a:lnTo>
                      <a:pt x="164" y="41"/>
                    </a:lnTo>
                    <a:lnTo>
                      <a:pt x="163" y="49"/>
                    </a:lnTo>
                    <a:lnTo>
                      <a:pt x="161" y="55"/>
                    </a:lnTo>
                    <a:lnTo>
                      <a:pt x="161" y="58"/>
                    </a:lnTo>
                    <a:lnTo>
                      <a:pt x="161" y="59"/>
                    </a:lnTo>
                    <a:lnTo>
                      <a:pt x="146" y="92"/>
                    </a:lnTo>
                    <a:lnTo>
                      <a:pt x="144" y="104"/>
                    </a:lnTo>
                    <a:lnTo>
                      <a:pt x="147" y="106"/>
                    </a:lnTo>
                    <a:lnTo>
                      <a:pt x="154" y="110"/>
                    </a:lnTo>
                    <a:lnTo>
                      <a:pt x="163" y="115"/>
                    </a:lnTo>
                    <a:lnTo>
                      <a:pt x="175" y="123"/>
                    </a:lnTo>
                    <a:lnTo>
                      <a:pt x="185" y="130"/>
                    </a:lnTo>
                    <a:lnTo>
                      <a:pt x="196" y="138"/>
                    </a:lnTo>
                    <a:lnTo>
                      <a:pt x="202" y="144"/>
                    </a:lnTo>
                    <a:lnTo>
                      <a:pt x="204" y="148"/>
                    </a:lnTo>
                    <a:lnTo>
                      <a:pt x="205" y="155"/>
                    </a:lnTo>
                    <a:lnTo>
                      <a:pt x="207" y="169"/>
                    </a:lnTo>
                    <a:lnTo>
                      <a:pt x="209" y="187"/>
                    </a:lnTo>
                    <a:lnTo>
                      <a:pt x="212" y="209"/>
                    </a:lnTo>
                    <a:lnTo>
                      <a:pt x="214" y="230"/>
                    </a:lnTo>
                    <a:lnTo>
                      <a:pt x="217" y="250"/>
                    </a:lnTo>
                    <a:lnTo>
                      <a:pt x="219" y="266"/>
                    </a:lnTo>
                    <a:lnTo>
                      <a:pt x="219" y="276"/>
                    </a:lnTo>
                    <a:lnTo>
                      <a:pt x="219" y="283"/>
                    </a:lnTo>
                    <a:lnTo>
                      <a:pt x="220" y="296"/>
                    </a:lnTo>
                    <a:lnTo>
                      <a:pt x="221" y="313"/>
                    </a:lnTo>
                    <a:lnTo>
                      <a:pt x="221" y="332"/>
                    </a:lnTo>
                    <a:lnTo>
                      <a:pt x="222" y="351"/>
                    </a:lnTo>
                    <a:lnTo>
                      <a:pt x="221" y="370"/>
                    </a:lnTo>
                    <a:lnTo>
                      <a:pt x="220" y="386"/>
                    </a:lnTo>
                    <a:lnTo>
                      <a:pt x="218" y="398"/>
                    </a:lnTo>
                    <a:lnTo>
                      <a:pt x="216" y="403"/>
                    </a:lnTo>
                    <a:lnTo>
                      <a:pt x="213" y="406"/>
                    </a:lnTo>
                    <a:lnTo>
                      <a:pt x="208" y="407"/>
                    </a:lnTo>
                    <a:lnTo>
                      <a:pt x="204" y="408"/>
                    </a:lnTo>
                    <a:lnTo>
                      <a:pt x="201" y="408"/>
                    </a:lnTo>
                    <a:lnTo>
                      <a:pt x="198" y="408"/>
                    </a:lnTo>
                    <a:lnTo>
                      <a:pt x="196" y="408"/>
                    </a:lnTo>
                    <a:lnTo>
                      <a:pt x="195" y="408"/>
                    </a:lnTo>
                    <a:lnTo>
                      <a:pt x="197" y="398"/>
                    </a:lnTo>
                    <a:lnTo>
                      <a:pt x="206" y="390"/>
                    </a:lnTo>
                    <a:lnTo>
                      <a:pt x="188" y="400"/>
                    </a:lnTo>
                    <a:lnTo>
                      <a:pt x="193" y="497"/>
                    </a:lnTo>
                    <a:lnTo>
                      <a:pt x="190" y="528"/>
                    </a:lnTo>
                    <a:lnTo>
                      <a:pt x="162" y="639"/>
                    </a:lnTo>
                    <a:lnTo>
                      <a:pt x="196" y="667"/>
                    </a:lnTo>
                    <a:lnTo>
                      <a:pt x="201" y="685"/>
                    </a:lnTo>
                    <a:lnTo>
                      <a:pt x="164" y="683"/>
                    </a:lnTo>
                    <a:lnTo>
                      <a:pt x="120" y="685"/>
                    </a:lnTo>
                    <a:lnTo>
                      <a:pt x="119" y="685"/>
                    </a:lnTo>
                    <a:lnTo>
                      <a:pt x="117" y="690"/>
                    </a:lnTo>
                    <a:lnTo>
                      <a:pt x="113" y="695"/>
                    </a:lnTo>
                    <a:lnTo>
                      <a:pt x="108" y="703"/>
                    </a:lnTo>
                    <a:lnTo>
                      <a:pt x="103" y="709"/>
                    </a:lnTo>
                    <a:lnTo>
                      <a:pt x="98" y="715"/>
                    </a:lnTo>
                    <a:lnTo>
                      <a:pt x="93" y="720"/>
                    </a:lnTo>
                    <a:lnTo>
                      <a:pt x="89" y="722"/>
                    </a:lnTo>
                    <a:lnTo>
                      <a:pt x="84" y="723"/>
                    </a:lnTo>
                    <a:lnTo>
                      <a:pt x="80" y="723"/>
                    </a:lnTo>
                    <a:lnTo>
                      <a:pt x="75" y="722"/>
                    </a:lnTo>
                    <a:lnTo>
                      <a:pt x="70" y="721"/>
                    </a:lnTo>
                    <a:lnTo>
                      <a:pt x="66" y="720"/>
                    </a:lnTo>
                    <a:lnTo>
                      <a:pt x="63" y="719"/>
                    </a:lnTo>
                    <a:lnTo>
                      <a:pt x="61" y="718"/>
                    </a:lnTo>
                    <a:lnTo>
                      <a:pt x="60" y="718"/>
                    </a:lnTo>
                    <a:lnTo>
                      <a:pt x="69" y="692"/>
                    </a:lnTo>
                    <a:lnTo>
                      <a:pt x="80" y="663"/>
                    </a:lnTo>
                    <a:lnTo>
                      <a:pt x="54" y="537"/>
                    </a:lnTo>
                    <a:lnTo>
                      <a:pt x="49" y="418"/>
                    </a:lnTo>
                    <a:lnTo>
                      <a:pt x="44" y="374"/>
                    </a:lnTo>
                  </a:path>
                </a:pathLst>
              </a:custGeom>
              <a:solidFill>
                <a:srgbClr val="99CC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7" name="Freeform 68"/>
              <p:cNvSpPr>
                <a:spLocks/>
              </p:cNvSpPr>
              <p:nvPr/>
            </p:nvSpPr>
            <p:spPr bwMode="auto">
              <a:xfrm>
                <a:off x="2276" y="2623"/>
                <a:ext cx="220" cy="680"/>
              </a:xfrm>
              <a:custGeom>
                <a:avLst/>
                <a:gdLst>
                  <a:gd name="T0" fmla="*/ 181 w 220"/>
                  <a:gd name="T1" fmla="*/ 349 h 680"/>
                  <a:gd name="T2" fmla="*/ 176 w 220"/>
                  <a:gd name="T3" fmla="*/ 337 h 680"/>
                  <a:gd name="T4" fmla="*/ 168 w 220"/>
                  <a:gd name="T5" fmla="*/ 296 h 680"/>
                  <a:gd name="T6" fmla="*/ 181 w 220"/>
                  <a:gd name="T7" fmla="*/ 253 h 680"/>
                  <a:gd name="T8" fmla="*/ 185 w 220"/>
                  <a:gd name="T9" fmla="*/ 228 h 680"/>
                  <a:gd name="T10" fmla="*/ 174 w 220"/>
                  <a:gd name="T11" fmla="*/ 160 h 680"/>
                  <a:gd name="T12" fmla="*/ 150 w 220"/>
                  <a:gd name="T13" fmla="*/ 117 h 680"/>
                  <a:gd name="T14" fmla="*/ 133 w 220"/>
                  <a:gd name="T15" fmla="*/ 102 h 680"/>
                  <a:gd name="T16" fmla="*/ 146 w 220"/>
                  <a:gd name="T17" fmla="*/ 84 h 680"/>
                  <a:gd name="T18" fmla="*/ 140 w 220"/>
                  <a:gd name="T19" fmla="*/ 83 h 680"/>
                  <a:gd name="T20" fmla="*/ 130 w 220"/>
                  <a:gd name="T21" fmla="*/ 66 h 680"/>
                  <a:gd name="T22" fmla="*/ 137 w 220"/>
                  <a:gd name="T23" fmla="*/ 38 h 680"/>
                  <a:gd name="T24" fmla="*/ 111 w 220"/>
                  <a:gd name="T25" fmla="*/ 1 h 680"/>
                  <a:gd name="T26" fmla="*/ 78 w 220"/>
                  <a:gd name="T27" fmla="*/ 1 h 680"/>
                  <a:gd name="T28" fmla="*/ 53 w 220"/>
                  <a:gd name="T29" fmla="*/ 10 h 680"/>
                  <a:gd name="T30" fmla="*/ 53 w 220"/>
                  <a:gd name="T31" fmla="*/ 20 h 680"/>
                  <a:gd name="T32" fmla="*/ 52 w 220"/>
                  <a:gd name="T33" fmla="*/ 26 h 680"/>
                  <a:gd name="T34" fmla="*/ 50 w 220"/>
                  <a:gd name="T35" fmla="*/ 40 h 680"/>
                  <a:gd name="T36" fmla="*/ 55 w 220"/>
                  <a:gd name="T37" fmla="*/ 71 h 680"/>
                  <a:gd name="T38" fmla="*/ 49 w 220"/>
                  <a:gd name="T39" fmla="*/ 75 h 680"/>
                  <a:gd name="T40" fmla="*/ 46 w 220"/>
                  <a:gd name="T41" fmla="*/ 83 h 680"/>
                  <a:gd name="T42" fmla="*/ 54 w 220"/>
                  <a:gd name="T43" fmla="*/ 93 h 680"/>
                  <a:gd name="T44" fmla="*/ 60 w 220"/>
                  <a:gd name="T45" fmla="*/ 101 h 680"/>
                  <a:gd name="T46" fmla="*/ 48 w 220"/>
                  <a:gd name="T47" fmla="*/ 111 h 680"/>
                  <a:gd name="T48" fmla="*/ 41 w 220"/>
                  <a:gd name="T49" fmla="*/ 114 h 680"/>
                  <a:gd name="T50" fmla="*/ 30 w 220"/>
                  <a:gd name="T51" fmla="*/ 117 h 680"/>
                  <a:gd name="T52" fmla="*/ 11 w 220"/>
                  <a:gd name="T53" fmla="*/ 170 h 680"/>
                  <a:gd name="T54" fmla="*/ 11 w 220"/>
                  <a:gd name="T55" fmla="*/ 248 h 680"/>
                  <a:gd name="T56" fmla="*/ 3 w 220"/>
                  <a:gd name="T57" fmla="*/ 288 h 680"/>
                  <a:gd name="T58" fmla="*/ 1 w 220"/>
                  <a:gd name="T59" fmla="*/ 311 h 680"/>
                  <a:gd name="T60" fmla="*/ 8 w 220"/>
                  <a:gd name="T61" fmla="*/ 330 h 680"/>
                  <a:gd name="T62" fmla="*/ 8 w 220"/>
                  <a:gd name="T63" fmla="*/ 401 h 680"/>
                  <a:gd name="T64" fmla="*/ 8 w 220"/>
                  <a:gd name="T65" fmla="*/ 445 h 680"/>
                  <a:gd name="T66" fmla="*/ 16 w 220"/>
                  <a:gd name="T67" fmla="*/ 465 h 680"/>
                  <a:gd name="T68" fmla="*/ 19 w 220"/>
                  <a:gd name="T69" fmla="*/ 472 h 680"/>
                  <a:gd name="T70" fmla="*/ 27 w 220"/>
                  <a:gd name="T71" fmla="*/ 544 h 680"/>
                  <a:gd name="T72" fmla="*/ 30 w 220"/>
                  <a:gd name="T73" fmla="*/ 606 h 680"/>
                  <a:gd name="T74" fmla="*/ 18 w 220"/>
                  <a:gd name="T75" fmla="*/ 648 h 680"/>
                  <a:gd name="T76" fmla="*/ 10 w 220"/>
                  <a:gd name="T77" fmla="*/ 676 h 680"/>
                  <a:gd name="T78" fmla="*/ 20 w 220"/>
                  <a:gd name="T79" fmla="*/ 679 h 680"/>
                  <a:gd name="T80" fmla="*/ 42 w 220"/>
                  <a:gd name="T81" fmla="*/ 676 h 680"/>
                  <a:gd name="T82" fmla="*/ 53 w 220"/>
                  <a:gd name="T83" fmla="*/ 638 h 680"/>
                  <a:gd name="T84" fmla="*/ 52 w 220"/>
                  <a:gd name="T85" fmla="*/ 605 h 680"/>
                  <a:gd name="T86" fmla="*/ 57 w 220"/>
                  <a:gd name="T87" fmla="*/ 582 h 680"/>
                  <a:gd name="T88" fmla="*/ 67 w 220"/>
                  <a:gd name="T89" fmla="*/ 536 h 680"/>
                  <a:gd name="T90" fmla="*/ 70 w 220"/>
                  <a:gd name="T91" fmla="*/ 504 h 680"/>
                  <a:gd name="T92" fmla="*/ 71 w 220"/>
                  <a:gd name="T93" fmla="*/ 489 h 680"/>
                  <a:gd name="T94" fmla="*/ 91 w 220"/>
                  <a:gd name="T95" fmla="*/ 507 h 680"/>
                  <a:gd name="T96" fmla="*/ 97 w 220"/>
                  <a:gd name="T97" fmla="*/ 652 h 680"/>
                  <a:gd name="T98" fmla="*/ 102 w 220"/>
                  <a:gd name="T99" fmla="*/ 668 h 680"/>
                  <a:gd name="T100" fmla="*/ 115 w 220"/>
                  <a:gd name="T101" fmla="*/ 678 h 680"/>
                  <a:gd name="T102" fmla="*/ 128 w 220"/>
                  <a:gd name="T103" fmla="*/ 669 h 680"/>
                  <a:gd name="T104" fmla="*/ 124 w 220"/>
                  <a:gd name="T105" fmla="*/ 607 h 680"/>
                  <a:gd name="T106" fmla="*/ 132 w 220"/>
                  <a:gd name="T107" fmla="*/ 579 h 680"/>
                  <a:gd name="T108" fmla="*/ 139 w 220"/>
                  <a:gd name="T109" fmla="*/ 536 h 680"/>
                  <a:gd name="T110" fmla="*/ 137 w 220"/>
                  <a:gd name="T111" fmla="*/ 522 h 680"/>
                  <a:gd name="T112" fmla="*/ 135 w 220"/>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680"/>
                  <a:gd name="T173" fmla="*/ 220 w 220"/>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680">
                    <a:moveTo>
                      <a:pt x="219" y="354"/>
                    </a:moveTo>
                    <a:lnTo>
                      <a:pt x="181" y="352"/>
                    </a:lnTo>
                    <a:lnTo>
                      <a:pt x="181" y="350"/>
                    </a:lnTo>
                    <a:lnTo>
                      <a:pt x="181" y="349"/>
                    </a:lnTo>
                    <a:lnTo>
                      <a:pt x="180" y="346"/>
                    </a:lnTo>
                    <a:lnTo>
                      <a:pt x="180" y="343"/>
                    </a:lnTo>
                    <a:lnTo>
                      <a:pt x="178" y="340"/>
                    </a:lnTo>
                    <a:lnTo>
                      <a:pt x="176" y="337"/>
                    </a:lnTo>
                    <a:lnTo>
                      <a:pt x="174" y="335"/>
                    </a:lnTo>
                    <a:lnTo>
                      <a:pt x="171" y="333"/>
                    </a:lnTo>
                    <a:lnTo>
                      <a:pt x="166" y="301"/>
                    </a:lnTo>
                    <a:lnTo>
                      <a:pt x="168" y="296"/>
                    </a:lnTo>
                    <a:lnTo>
                      <a:pt x="171" y="288"/>
                    </a:lnTo>
                    <a:lnTo>
                      <a:pt x="175" y="276"/>
                    </a:lnTo>
                    <a:lnTo>
                      <a:pt x="179" y="265"/>
                    </a:lnTo>
                    <a:lnTo>
                      <a:pt x="181" y="253"/>
                    </a:lnTo>
                    <a:lnTo>
                      <a:pt x="183" y="244"/>
                    </a:lnTo>
                    <a:lnTo>
                      <a:pt x="185" y="236"/>
                    </a:lnTo>
                    <a:lnTo>
                      <a:pt x="186" y="232"/>
                    </a:lnTo>
                    <a:lnTo>
                      <a:pt x="185" y="228"/>
                    </a:lnTo>
                    <a:lnTo>
                      <a:pt x="183" y="215"/>
                    </a:lnTo>
                    <a:lnTo>
                      <a:pt x="181" y="198"/>
                    </a:lnTo>
                    <a:lnTo>
                      <a:pt x="178" y="179"/>
                    </a:lnTo>
                    <a:lnTo>
                      <a:pt x="174" y="160"/>
                    </a:lnTo>
                    <a:lnTo>
                      <a:pt x="170" y="143"/>
                    </a:lnTo>
                    <a:lnTo>
                      <a:pt x="166" y="131"/>
                    </a:lnTo>
                    <a:lnTo>
                      <a:pt x="163" y="124"/>
                    </a:lnTo>
                    <a:lnTo>
                      <a:pt x="150" y="117"/>
                    </a:lnTo>
                    <a:lnTo>
                      <a:pt x="142" y="112"/>
                    </a:lnTo>
                    <a:lnTo>
                      <a:pt x="137" y="107"/>
                    </a:lnTo>
                    <a:lnTo>
                      <a:pt x="134" y="104"/>
                    </a:lnTo>
                    <a:lnTo>
                      <a:pt x="133" y="102"/>
                    </a:lnTo>
                    <a:lnTo>
                      <a:pt x="134" y="101"/>
                    </a:lnTo>
                    <a:lnTo>
                      <a:pt x="135" y="101"/>
                    </a:lnTo>
                    <a:lnTo>
                      <a:pt x="136" y="101"/>
                    </a:lnTo>
                    <a:lnTo>
                      <a:pt x="146" y="84"/>
                    </a:lnTo>
                    <a:lnTo>
                      <a:pt x="145" y="84"/>
                    </a:lnTo>
                    <a:lnTo>
                      <a:pt x="143" y="84"/>
                    </a:lnTo>
                    <a:lnTo>
                      <a:pt x="140" y="83"/>
                    </a:lnTo>
                    <a:lnTo>
                      <a:pt x="138" y="81"/>
                    </a:lnTo>
                    <a:lnTo>
                      <a:pt x="135" y="77"/>
                    </a:lnTo>
                    <a:lnTo>
                      <a:pt x="132" y="73"/>
                    </a:lnTo>
                    <a:lnTo>
                      <a:pt x="130" y="66"/>
                    </a:lnTo>
                    <a:lnTo>
                      <a:pt x="129" y="59"/>
                    </a:lnTo>
                    <a:lnTo>
                      <a:pt x="131" y="52"/>
                    </a:lnTo>
                    <a:lnTo>
                      <a:pt x="134" y="45"/>
                    </a:lnTo>
                    <a:lnTo>
                      <a:pt x="137" y="38"/>
                    </a:lnTo>
                    <a:lnTo>
                      <a:pt x="137" y="29"/>
                    </a:lnTo>
                    <a:lnTo>
                      <a:pt x="133" y="21"/>
                    </a:lnTo>
                    <a:lnTo>
                      <a:pt x="126" y="12"/>
                    </a:lnTo>
                    <a:lnTo>
                      <a:pt x="111" y="1"/>
                    </a:lnTo>
                    <a:lnTo>
                      <a:pt x="106" y="0"/>
                    </a:lnTo>
                    <a:lnTo>
                      <a:pt x="98" y="0"/>
                    </a:lnTo>
                    <a:lnTo>
                      <a:pt x="89" y="0"/>
                    </a:lnTo>
                    <a:lnTo>
                      <a:pt x="78" y="1"/>
                    </a:lnTo>
                    <a:lnTo>
                      <a:pt x="69" y="3"/>
                    </a:lnTo>
                    <a:lnTo>
                      <a:pt x="60" y="5"/>
                    </a:lnTo>
                    <a:lnTo>
                      <a:pt x="54" y="8"/>
                    </a:lnTo>
                    <a:lnTo>
                      <a:pt x="53" y="10"/>
                    </a:lnTo>
                    <a:lnTo>
                      <a:pt x="53" y="13"/>
                    </a:lnTo>
                    <a:lnTo>
                      <a:pt x="53" y="16"/>
                    </a:lnTo>
                    <a:lnTo>
                      <a:pt x="53" y="19"/>
                    </a:lnTo>
                    <a:lnTo>
                      <a:pt x="53" y="20"/>
                    </a:lnTo>
                    <a:lnTo>
                      <a:pt x="52" y="22"/>
                    </a:lnTo>
                    <a:lnTo>
                      <a:pt x="52" y="23"/>
                    </a:lnTo>
                    <a:lnTo>
                      <a:pt x="52" y="25"/>
                    </a:lnTo>
                    <a:lnTo>
                      <a:pt x="52" y="26"/>
                    </a:lnTo>
                    <a:lnTo>
                      <a:pt x="51" y="27"/>
                    </a:lnTo>
                    <a:lnTo>
                      <a:pt x="50" y="31"/>
                    </a:lnTo>
                    <a:lnTo>
                      <a:pt x="50" y="35"/>
                    </a:lnTo>
                    <a:lnTo>
                      <a:pt x="50" y="40"/>
                    </a:lnTo>
                    <a:lnTo>
                      <a:pt x="50" y="48"/>
                    </a:lnTo>
                    <a:lnTo>
                      <a:pt x="52" y="57"/>
                    </a:lnTo>
                    <a:lnTo>
                      <a:pt x="54" y="66"/>
                    </a:lnTo>
                    <a:lnTo>
                      <a:pt x="55" y="71"/>
                    </a:lnTo>
                    <a:lnTo>
                      <a:pt x="54" y="73"/>
                    </a:lnTo>
                    <a:lnTo>
                      <a:pt x="53" y="74"/>
                    </a:lnTo>
                    <a:lnTo>
                      <a:pt x="51" y="75"/>
                    </a:lnTo>
                    <a:lnTo>
                      <a:pt x="49" y="75"/>
                    </a:lnTo>
                    <a:lnTo>
                      <a:pt x="47" y="76"/>
                    </a:lnTo>
                    <a:lnTo>
                      <a:pt x="45" y="77"/>
                    </a:lnTo>
                    <a:lnTo>
                      <a:pt x="45" y="81"/>
                    </a:lnTo>
                    <a:lnTo>
                      <a:pt x="46" y="83"/>
                    </a:lnTo>
                    <a:lnTo>
                      <a:pt x="48" y="86"/>
                    </a:lnTo>
                    <a:lnTo>
                      <a:pt x="50" y="88"/>
                    </a:lnTo>
                    <a:lnTo>
                      <a:pt x="52" y="91"/>
                    </a:lnTo>
                    <a:lnTo>
                      <a:pt x="54" y="93"/>
                    </a:lnTo>
                    <a:lnTo>
                      <a:pt x="56" y="96"/>
                    </a:lnTo>
                    <a:lnTo>
                      <a:pt x="58" y="97"/>
                    </a:lnTo>
                    <a:lnTo>
                      <a:pt x="60" y="99"/>
                    </a:lnTo>
                    <a:lnTo>
                      <a:pt x="60" y="101"/>
                    </a:lnTo>
                    <a:lnTo>
                      <a:pt x="58" y="104"/>
                    </a:lnTo>
                    <a:lnTo>
                      <a:pt x="55" y="106"/>
                    </a:lnTo>
                    <a:lnTo>
                      <a:pt x="52" y="108"/>
                    </a:lnTo>
                    <a:lnTo>
                      <a:pt x="48" y="111"/>
                    </a:lnTo>
                    <a:lnTo>
                      <a:pt x="45" y="112"/>
                    </a:lnTo>
                    <a:lnTo>
                      <a:pt x="42" y="114"/>
                    </a:lnTo>
                    <a:lnTo>
                      <a:pt x="41" y="114"/>
                    </a:lnTo>
                    <a:lnTo>
                      <a:pt x="39" y="114"/>
                    </a:lnTo>
                    <a:lnTo>
                      <a:pt x="36" y="115"/>
                    </a:lnTo>
                    <a:lnTo>
                      <a:pt x="34" y="116"/>
                    </a:lnTo>
                    <a:lnTo>
                      <a:pt x="30" y="117"/>
                    </a:lnTo>
                    <a:lnTo>
                      <a:pt x="27" y="120"/>
                    </a:lnTo>
                    <a:lnTo>
                      <a:pt x="23" y="124"/>
                    </a:lnTo>
                    <a:lnTo>
                      <a:pt x="21" y="130"/>
                    </a:lnTo>
                    <a:lnTo>
                      <a:pt x="11" y="170"/>
                    </a:lnTo>
                    <a:lnTo>
                      <a:pt x="6" y="199"/>
                    </a:lnTo>
                    <a:lnTo>
                      <a:pt x="5" y="220"/>
                    </a:lnTo>
                    <a:lnTo>
                      <a:pt x="8" y="235"/>
                    </a:lnTo>
                    <a:lnTo>
                      <a:pt x="11" y="248"/>
                    </a:lnTo>
                    <a:lnTo>
                      <a:pt x="13" y="257"/>
                    </a:lnTo>
                    <a:lnTo>
                      <a:pt x="12" y="268"/>
                    </a:lnTo>
                    <a:lnTo>
                      <a:pt x="7" y="280"/>
                    </a:lnTo>
                    <a:lnTo>
                      <a:pt x="3" y="288"/>
                    </a:lnTo>
                    <a:lnTo>
                      <a:pt x="0" y="294"/>
                    </a:lnTo>
                    <a:lnTo>
                      <a:pt x="0" y="301"/>
                    </a:lnTo>
                    <a:lnTo>
                      <a:pt x="0" y="307"/>
                    </a:lnTo>
                    <a:lnTo>
                      <a:pt x="1" y="311"/>
                    </a:lnTo>
                    <a:lnTo>
                      <a:pt x="3" y="315"/>
                    </a:lnTo>
                    <a:lnTo>
                      <a:pt x="5" y="320"/>
                    </a:lnTo>
                    <a:lnTo>
                      <a:pt x="7" y="323"/>
                    </a:lnTo>
                    <a:lnTo>
                      <a:pt x="8" y="330"/>
                    </a:lnTo>
                    <a:lnTo>
                      <a:pt x="9" y="344"/>
                    </a:lnTo>
                    <a:lnTo>
                      <a:pt x="9" y="362"/>
                    </a:lnTo>
                    <a:lnTo>
                      <a:pt x="9" y="382"/>
                    </a:lnTo>
                    <a:lnTo>
                      <a:pt x="8" y="401"/>
                    </a:lnTo>
                    <a:lnTo>
                      <a:pt x="7" y="418"/>
                    </a:lnTo>
                    <a:lnTo>
                      <a:pt x="7" y="429"/>
                    </a:lnTo>
                    <a:lnTo>
                      <a:pt x="7" y="433"/>
                    </a:lnTo>
                    <a:lnTo>
                      <a:pt x="8" y="445"/>
                    </a:lnTo>
                    <a:lnTo>
                      <a:pt x="10" y="452"/>
                    </a:lnTo>
                    <a:lnTo>
                      <a:pt x="12" y="459"/>
                    </a:lnTo>
                    <a:lnTo>
                      <a:pt x="14" y="463"/>
                    </a:lnTo>
                    <a:lnTo>
                      <a:pt x="16" y="465"/>
                    </a:lnTo>
                    <a:lnTo>
                      <a:pt x="18" y="467"/>
                    </a:lnTo>
                    <a:lnTo>
                      <a:pt x="19" y="467"/>
                    </a:lnTo>
                    <a:lnTo>
                      <a:pt x="19" y="472"/>
                    </a:lnTo>
                    <a:lnTo>
                      <a:pt x="21" y="485"/>
                    </a:lnTo>
                    <a:lnTo>
                      <a:pt x="23" y="502"/>
                    </a:lnTo>
                    <a:lnTo>
                      <a:pt x="25" y="523"/>
                    </a:lnTo>
                    <a:lnTo>
                      <a:pt x="27" y="544"/>
                    </a:lnTo>
                    <a:lnTo>
                      <a:pt x="29" y="565"/>
                    </a:lnTo>
                    <a:lnTo>
                      <a:pt x="30" y="583"/>
                    </a:lnTo>
                    <a:lnTo>
                      <a:pt x="30" y="596"/>
                    </a:lnTo>
                    <a:lnTo>
                      <a:pt x="30" y="606"/>
                    </a:lnTo>
                    <a:lnTo>
                      <a:pt x="27" y="618"/>
                    </a:lnTo>
                    <a:lnTo>
                      <a:pt x="24" y="628"/>
                    </a:lnTo>
                    <a:lnTo>
                      <a:pt x="21" y="639"/>
                    </a:lnTo>
                    <a:lnTo>
                      <a:pt x="18" y="648"/>
                    </a:lnTo>
                    <a:lnTo>
                      <a:pt x="15" y="656"/>
                    </a:lnTo>
                    <a:lnTo>
                      <a:pt x="12" y="661"/>
                    </a:lnTo>
                    <a:lnTo>
                      <a:pt x="12" y="662"/>
                    </a:lnTo>
                    <a:lnTo>
                      <a:pt x="10" y="676"/>
                    </a:lnTo>
                    <a:lnTo>
                      <a:pt x="11" y="676"/>
                    </a:lnTo>
                    <a:lnTo>
                      <a:pt x="13" y="677"/>
                    </a:lnTo>
                    <a:lnTo>
                      <a:pt x="17" y="678"/>
                    </a:lnTo>
                    <a:lnTo>
                      <a:pt x="20" y="679"/>
                    </a:lnTo>
                    <a:lnTo>
                      <a:pt x="25" y="679"/>
                    </a:lnTo>
                    <a:lnTo>
                      <a:pt x="31" y="679"/>
                    </a:lnTo>
                    <a:lnTo>
                      <a:pt x="36" y="678"/>
                    </a:lnTo>
                    <a:lnTo>
                      <a:pt x="42" y="676"/>
                    </a:lnTo>
                    <a:lnTo>
                      <a:pt x="47" y="670"/>
                    </a:lnTo>
                    <a:lnTo>
                      <a:pt x="50" y="661"/>
                    </a:lnTo>
                    <a:lnTo>
                      <a:pt x="52" y="650"/>
                    </a:lnTo>
                    <a:lnTo>
                      <a:pt x="53" y="638"/>
                    </a:lnTo>
                    <a:lnTo>
                      <a:pt x="53" y="625"/>
                    </a:lnTo>
                    <a:lnTo>
                      <a:pt x="53" y="615"/>
                    </a:lnTo>
                    <a:lnTo>
                      <a:pt x="52" y="608"/>
                    </a:lnTo>
                    <a:lnTo>
                      <a:pt x="52" y="605"/>
                    </a:lnTo>
                    <a:lnTo>
                      <a:pt x="53" y="603"/>
                    </a:lnTo>
                    <a:lnTo>
                      <a:pt x="54" y="599"/>
                    </a:lnTo>
                    <a:lnTo>
                      <a:pt x="55" y="591"/>
                    </a:lnTo>
                    <a:lnTo>
                      <a:pt x="57" y="582"/>
                    </a:lnTo>
                    <a:lnTo>
                      <a:pt x="60" y="570"/>
                    </a:lnTo>
                    <a:lnTo>
                      <a:pt x="62" y="559"/>
                    </a:lnTo>
                    <a:lnTo>
                      <a:pt x="65" y="547"/>
                    </a:lnTo>
                    <a:lnTo>
                      <a:pt x="67" y="536"/>
                    </a:lnTo>
                    <a:lnTo>
                      <a:pt x="68" y="528"/>
                    </a:lnTo>
                    <a:lnTo>
                      <a:pt x="69" y="520"/>
                    </a:lnTo>
                    <a:lnTo>
                      <a:pt x="70" y="511"/>
                    </a:lnTo>
                    <a:lnTo>
                      <a:pt x="70" y="504"/>
                    </a:lnTo>
                    <a:lnTo>
                      <a:pt x="70" y="498"/>
                    </a:lnTo>
                    <a:lnTo>
                      <a:pt x="70" y="493"/>
                    </a:lnTo>
                    <a:lnTo>
                      <a:pt x="70" y="490"/>
                    </a:lnTo>
                    <a:lnTo>
                      <a:pt x="71" y="489"/>
                    </a:lnTo>
                    <a:lnTo>
                      <a:pt x="85" y="489"/>
                    </a:lnTo>
                    <a:lnTo>
                      <a:pt x="85" y="507"/>
                    </a:lnTo>
                    <a:lnTo>
                      <a:pt x="91" y="507"/>
                    </a:lnTo>
                    <a:lnTo>
                      <a:pt x="106" y="601"/>
                    </a:lnTo>
                    <a:lnTo>
                      <a:pt x="97" y="649"/>
                    </a:lnTo>
                    <a:lnTo>
                      <a:pt x="97" y="652"/>
                    </a:lnTo>
                    <a:lnTo>
                      <a:pt x="98" y="656"/>
                    </a:lnTo>
                    <a:lnTo>
                      <a:pt x="99" y="659"/>
                    </a:lnTo>
                    <a:lnTo>
                      <a:pt x="100" y="664"/>
                    </a:lnTo>
                    <a:lnTo>
                      <a:pt x="102" y="668"/>
                    </a:lnTo>
                    <a:lnTo>
                      <a:pt x="105" y="673"/>
                    </a:lnTo>
                    <a:lnTo>
                      <a:pt x="108" y="676"/>
                    </a:lnTo>
                    <a:lnTo>
                      <a:pt x="111" y="678"/>
                    </a:lnTo>
                    <a:lnTo>
                      <a:pt x="115" y="678"/>
                    </a:lnTo>
                    <a:lnTo>
                      <a:pt x="119" y="676"/>
                    </a:lnTo>
                    <a:lnTo>
                      <a:pt x="123" y="674"/>
                    </a:lnTo>
                    <a:lnTo>
                      <a:pt x="126" y="672"/>
                    </a:lnTo>
                    <a:lnTo>
                      <a:pt x="128" y="669"/>
                    </a:lnTo>
                    <a:lnTo>
                      <a:pt x="130" y="667"/>
                    </a:lnTo>
                    <a:lnTo>
                      <a:pt x="131" y="666"/>
                    </a:lnTo>
                    <a:lnTo>
                      <a:pt x="135" y="630"/>
                    </a:lnTo>
                    <a:lnTo>
                      <a:pt x="124" y="607"/>
                    </a:lnTo>
                    <a:lnTo>
                      <a:pt x="125" y="604"/>
                    </a:lnTo>
                    <a:lnTo>
                      <a:pt x="127" y="599"/>
                    </a:lnTo>
                    <a:lnTo>
                      <a:pt x="128" y="589"/>
                    </a:lnTo>
                    <a:lnTo>
                      <a:pt x="132" y="579"/>
                    </a:lnTo>
                    <a:lnTo>
                      <a:pt x="134" y="566"/>
                    </a:lnTo>
                    <a:lnTo>
                      <a:pt x="137" y="555"/>
                    </a:lnTo>
                    <a:lnTo>
                      <a:pt x="138" y="544"/>
                    </a:lnTo>
                    <a:lnTo>
                      <a:pt x="139" y="536"/>
                    </a:lnTo>
                    <a:lnTo>
                      <a:pt x="138" y="533"/>
                    </a:lnTo>
                    <a:lnTo>
                      <a:pt x="138" y="529"/>
                    </a:lnTo>
                    <a:lnTo>
                      <a:pt x="137" y="525"/>
                    </a:lnTo>
                    <a:lnTo>
                      <a:pt x="137" y="522"/>
                    </a:lnTo>
                    <a:lnTo>
                      <a:pt x="136" y="518"/>
                    </a:lnTo>
                    <a:lnTo>
                      <a:pt x="136" y="514"/>
                    </a:lnTo>
                    <a:lnTo>
                      <a:pt x="136" y="510"/>
                    </a:lnTo>
                    <a:lnTo>
                      <a:pt x="135" y="507"/>
                    </a:lnTo>
                    <a:lnTo>
                      <a:pt x="219" y="505"/>
                    </a:lnTo>
                    <a:lnTo>
                      <a:pt x="219" y="35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8" name="Freeform 69"/>
              <p:cNvSpPr>
                <a:spLocks/>
              </p:cNvSpPr>
              <p:nvPr/>
            </p:nvSpPr>
            <p:spPr bwMode="auto">
              <a:xfrm>
                <a:off x="2287" y="2631"/>
                <a:ext cx="219" cy="680"/>
              </a:xfrm>
              <a:custGeom>
                <a:avLst/>
                <a:gdLst>
                  <a:gd name="T0" fmla="*/ 180 w 219"/>
                  <a:gd name="T1" fmla="*/ 348 h 680"/>
                  <a:gd name="T2" fmla="*/ 176 w 219"/>
                  <a:gd name="T3" fmla="*/ 337 h 680"/>
                  <a:gd name="T4" fmla="*/ 167 w 219"/>
                  <a:gd name="T5" fmla="*/ 296 h 680"/>
                  <a:gd name="T6" fmla="*/ 181 w 219"/>
                  <a:gd name="T7" fmla="*/ 254 h 680"/>
                  <a:gd name="T8" fmla="*/ 184 w 219"/>
                  <a:gd name="T9" fmla="*/ 227 h 680"/>
                  <a:gd name="T10" fmla="*/ 173 w 219"/>
                  <a:gd name="T11" fmla="*/ 160 h 680"/>
                  <a:gd name="T12" fmla="*/ 149 w 219"/>
                  <a:gd name="T13" fmla="*/ 117 h 680"/>
                  <a:gd name="T14" fmla="*/ 133 w 219"/>
                  <a:gd name="T15" fmla="*/ 103 h 680"/>
                  <a:gd name="T16" fmla="*/ 145 w 219"/>
                  <a:gd name="T17" fmla="*/ 85 h 680"/>
                  <a:gd name="T18" fmla="*/ 140 w 219"/>
                  <a:gd name="T19" fmla="*/ 83 h 680"/>
                  <a:gd name="T20" fmla="*/ 129 w 219"/>
                  <a:gd name="T21" fmla="*/ 67 h 680"/>
                  <a:gd name="T22" fmla="*/ 136 w 219"/>
                  <a:gd name="T23" fmla="*/ 37 h 680"/>
                  <a:gd name="T24" fmla="*/ 110 w 219"/>
                  <a:gd name="T25" fmla="*/ 1 h 680"/>
                  <a:gd name="T26" fmla="*/ 77 w 219"/>
                  <a:gd name="T27" fmla="*/ 1 h 680"/>
                  <a:gd name="T28" fmla="*/ 52 w 219"/>
                  <a:gd name="T29" fmla="*/ 11 h 680"/>
                  <a:gd name="T30" fmla="*/ 52 w 219"/>
                  <a:gd name="T31" fmla="*/ 20 h 680"/>
                  <a:gd name="T32" fmla="*/ 51 w 219"/>
                  <a:gd name="T33" fmla="*/ 26 h 680"/>
                  <a:gd name="T34" fmla="*/ 49 w 219"/>
                  <a:gd name="T35" fmla="*/ 41 h 680"/>
                  <a:gd name="T36" fmla="*/ 54 w 219"/>
                  <a:gd name="T37" fmla="*/ 71 h 680"/>
                  <a:gd name="T38" fmla="*/ 48 w 219"/>
                  <a:gd name="T39" fmla="*/ 75 h 680"/>
                  <a:gd name="T40" fmla="*/ 46 w 219"/>
                  <a:gd name="T41" fmla="*/ 84 h 680"/>
                  <a:gd name="T42" fmla="*/ 54 w 219"/>
                  <a:gd name="T43" fmla="*/ 94 h 680"/>
                  <a:gd name="T44" fmla="*/ 59 w 219"/>
                  <a:gd name="T45" fmla="*/ 101 h 680"/>
                  <a:gd name="T46" fmla="*/ 48 w 219"/>
                  <a:gd name="T47" fmla="*/ 111 h 680"/>
                  <a:gd name="T48" fmla="*/ 40 w 219"/>
                  <a:gd name="T49" fmla="*/ 113 h 680"/>
                  <a:gd name="T50" fmla="*/ 30 w 219"/>
                  <a:gd name="T51" fmla="*/ 117 h 680"/>
                  <a:gd name="T52" fmla="*/ 10 w 219"/>
                  <a:gd name="T53" fmla="*/ 169 h 680"/>
                  <a:gd name="T54" fmla="*/ 10 w 219"/>
                  <a:gd name="T55" fmla="*/ 247 h 680"/>
                  <a:gd name="T56" fmla="*/ 2 w 219"/>
                  <a:gd name="T57" fmla="*/ 287 h 680"/>
                  <a:gd name="T58" fmla="*/ 0 w 219"/>
                  <a:gd name="T59" fmla="*/ 311 h 680"/>
                  <a:gd name="T60" fmla="*/ 7 w 219"/>
                  <a:gd name="T61" fmla="*/ 331 h 680"/>
                  <a:gd name="T62" fmla="*/ 7 w 219"/>
                  <a:gd name="T63" fmla="*/ 401 h 680"/>
                  <a:gd name="T64" fmla="*/ 7 w 219"/>
                  <a:gd name="T65" fmla="*/ 444 h 680"/>
                  <a:gd name="T66" fmla="*/ 16 w 219"/>
                  <a:gd name="T67" fmla="*/ 465 h 680"/>
                  <a:gd name="T68" fmla="*/ 19 w 219"/>
                  <a:gd name="T69" fmla="*/ 471 h 680"/>
                  <a:gd name="T70" fmla="*/ 26 w 219"/>
                  <a:gd name="T71" fmla="*/ 544 h 680"/>
                  <a:gd name="T72" fmla="*/ 29 w 219"/>
                  <a:gd name="T73" fmla="*/ 605 h 680"/>
                  <a:gd name="T74" fmla="*/ 17 w 219"/>
                  <a:gd name="T75" fmla="*/ 648 h 680"/>
                  <a:gd name="T76" fmla="*/ 9 w 219"/>
                  <a:gd name="T77" fmla="*/ 675 h 680"/>
                  <a:gd name="T78" fmla="*/ 20 w 219"/>
                  <a:gd name="T79" fmla="*/ 678 h 680"/>
                  <a:gd name="T80" fmla="*/ 41 w 219"/>
                  <a:gd name="T81" fmla="*/ 675 h 680"/>
                  <a:gd name="T82" fmla="*/ 52 w 219"/>
                  <a:gd name="T83" fmla="*/ 637 h 680"/>
                  <a:gd name="T84" fmla="*/ 52 w 219"/>
                  <a:gd name="T85" fmla="*/ 604 h 680"/>
                  <a:gd name="T86" fmla="*/ 56 w 219"/>
                  <a:gd name="T87" fmla="*/ 581 h 680"/>
                  <a:gd name="T88" fmla="*/ 66 w 219"/>
                  <a:gd name="T89" fmla="*/ 536 h 680"/>
                  <a:gd name="T90" fmla="*/ 69 w 219"/>
                  <a:gd name="T91" fmla="*/ 504 h 680"/>
                  <a:gd name="T92" fmla="*/ 69 w 219"/>
                  <a:gd name="T93" fmla="*/ 490 h 680"/>
                  <a:gd name="T94" fmla="*/ 90 w 219"/>
                  <a:gd name="T95" fmla="*/ 508 h 680"/>
                  <a:gd name="T96" fmla="*/ 96 w 219"/>
                  <a:gd name="T97" fmla="*/ 651 h 680"/>
                  <a:gd name="T98" fmla="*/ 102 w 219"/>
                  <a:gd name="T99" fmla="*/ 668 h 680"/>
                  <a:gd name="T100" fmla="*/ 114 w 219"/>
                  <a:gd name="T101" fmla="*/ 677 h 680"/>
                  <a:gd name="T102" fmla="*/ 128 w 219"/>
                  <a:gd name="T103" fmla="*/ 668 h 680"/>
                  <a:gd name="T104" fmla="*/ 124 w 219"/>
                  <a:gd name="T105" fmla="*/ 606 h 680"/>
                  <a:gd name="T106" fmla="*/ 131 w 219"/>
                  <a:gd name="T107" fmla="*/ 578 h 680"/>
                  <a:gd name="T108" fmla="*/ 138 w 219"/>
                  <a:gd name="T109" fmla="*/ 536 h 680"/>
                  <a:gd name="T110" fmla="*/ 136 w 219"/>
                  <a:gd name="T111" fmla="*/ 521 h 680"/>
                  <a:gd name="T112" fmla="*/ 134 w 219"/>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
                  <a:gd name="T172" fmla="*/ 0 h 680"/>
                  <a:gd name="T173" fmla="*/ 219 w 219"/>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 h="680">
                    <a:moveTo>
                      <a:pt x="218" y="354"/>
                    </a:moveTo>
                    <a:lnTo>
                      <a:pt x="180" y="352"/>
                    </a:lnTo>
                    <a:lnTo>
                      <a:pt x="180" y="350"/>
                    </a:lnTo>
                    <a:lnTo>
                      <a:pt x="180" y="348"/>
                    </a:lnTo>
                    <a:lnTo>
                      <a:pt x="180" y="345"/>
                    </a:lnTo>
                    <a:lnTo>
                      <a:pt x="179" y="342"/>
                    </a:lnTo>
                    <a:lnTo>
                      <a:pt x="177" y="339"/>
                    </a:lnTo>
                    <a:lnTo>
                      <a:pt x="176" y="337"/>
                    </a:lnTo>
                    <a:lnTo>
                      <a:pt x="174" y="335"/>
                    </a:lnTo>
                    <a:lnTo>
                      <a:pt x="171" y="333"/>
                    </a:lnTo>
                    <a:lnTo>
                      <a:pt x="165" y="301"/>
                    </a:lnTo>
                    <a:lnTo>
                      <a:pt x="167" y="296"/>
                    </a:lnTo>
                    <a:lnTo>
                      <a:pt x="171" y="287"/>
                    </a:lnTo>
                    <a:lnTo>
                      <a:pt x="174" y="277"/>
                    </a:lnTo>
                    <a:lnTo>
                      <a:pt x="177" y="265"/>
                    </a:lnTo>
                    <a:lnTo>
                      <a:pt x="181" y="254"/>
                    </a:lnTo>
                    <a:lnTo>
                      <a:pt x="182" y="244"/>
                    </a:lnTo>
                    <a:lnTo>
                      <a:pt x="184" y="237"/>
                    </a:lnTo>
                    <a:lnTo>
                      <a:pt x="185" y="233"/>
                    </a:lnTo>
                    <a:lnTo>
                      <a:pt x="184" y="227"/>
                    </a:lnTo>
                    <a:lnTo>
                      <a:pt x="182" y="215"/>
                    </a:lnTo>
                    <a:lnTo>
                      <a:pt x="181" y="198"/>
                    </a:lnTo>
                    <a:lnTo>
                      <a:pt x="177" y="179"/>
                    </a:lnTo>
                    <a:lnTo>
                      <a:pt x="173" y="160"/>
                    </a:lnTo>
                    <a:lnTo>
                      <a:pt x="169" y="143"/>
                    </a:lnTo>
                    <a:lnTo>
                      <a:pt x="165" y="131"/>
                    </a:lnTo>
                    <a:lnTo>
                      <a:pt x="162" y="124"/>
                    </a:lnTo>
                    <a:lnTo>
                      <a:pt x="149" y="117"/>
                    </a:lnTo>
                    <a:lnTo>
                      <a:pt x="141" y="112"/>
                    </a:lnTo>
                    <a:lnTo>
                      <a:pt x="136" y="108"/>
                    </a:lnTo>
                    <a:lnTo>
                      <a:pt x="133" y="105"/>
                    </a:lnTo>
                    <a:lnTo>
                      <a:pt x="133" y="103"/>
                    </a:lnTo>
                    <a:lnTo>
                      <a:pt x="133" y="101"/>
                    </a:lnTo>
                    <a:lnTo>
                      <a:pt x="134" y="101"/>
                    </a:lnTo>
                    <a:lnTo>
                      <a:pt x="135" y="101"/>
                    </a:lnTo>
                    <a:lnTo>
                      <a:pt x="145" y="85"/>
                    </a:lnTo>
                    <a:lnTo>
                      <a:pt x="144" y="85"/>
                    </a:lnTo>
                    <a:lnTo>
                      <a:pt x="142" y="84"/>
                    </a:lnTo>
                    <a:lnTo>
                      <a:pt x="140" y="83"/>
                    </a:lnTo>
                    <a:lnTo>
                      <a:pt x="137" y="81"/>
                    </a:lnTo>
                    <a:lnTo>
                      <a:pt x="134" y="78"/>
                    </a:lnTo>
                    <a:lnTo>
                      <a:pt x="131" y="74"/>
                    </a:lnTo>
                    <a:lnTo>
                      <a:pt x="129" y="67"/>
                    </a:lnTo>
                    <a:lnTo>
                      <a:pt x="129" y="59"/>
                    </a:lnTo>
                    <a:lnTo>
                      <a:pt x="131" y="53"/>
                    </a:lnTo>
                    <a:lnTo>
                      <a:pt x="133" y="45"/>
                    </a:lnTo>
                    <a:lnTo>
                      <a:pt x="136" y="37"/>
                    </a:lnTo>
                    <a:lnTo>
                      <a:pt x="136" y="30"/>
                    </a:lnTo>
                    <a:lnTo>
                      <a:pt x="133" y="21"/>
                    </a:lnTo>
                    <a:lnTo>
                      <a:pt x="125" y="12"/>
                    </a:lnTo>
                    <a:lnTo>
                      <a:pt x="110" y="1"/>
                    </a:lnTo>
                    <a:lnTo>
                      <a:pt x="106" y="0"/>
                    </a:lnTo>
                    <a:lnTo>
                      <a:pt x="97" y="0"/>
                    </a:lnTo>
                    <a:lnTo>
                      <a:pt x="88" y="0"/>
                    </a:lnTo>
                    <a:lnTo>
                      <a:pt x="77" y="1"/>
                    </a:lnTo>
                    <a:lnTo>
                      <a:pt x="68" y="3"/>
                    </a:lnTo>
                    <a:lnTo>
                      <a:pt x="59" y="5"/>
                    </a:lnTo>
                    <a:lnTo>
                      <a:pt x="54" y="8"/>
                    </a:lnTo>
                    <a:lnTo>
                      <a:pt x="52" y="11"/>
                    </a:lnTo>
                    <a:lnTo>
                      <a:pt x="52" y="14"/>
                    </a:lnTo>
                    <a:lnTo>
                      <a:pt x="52" y="16"/>
                    </a:lnTo>
                    <a:lnTo>
                      <a:pt x="52" y="18"/>
                    </a:lnTo>
                    <a:lnTo>
                      <a:pt x="52" y="20"/>
                    </a:lnTo>
                    <a:lnTo>
                      <a:pt x="52" y="23"/>
                    </a:lnTo>
                    <a:lnTo>
                      <a:pt x="52" y="24"/>
                    </a:lnTo>
                    <a:lnTo>
                      <a:pt x="52" y="25"/>
                    </a:lnTo>
                    <a:lnTo>
                      <a:pt x="51" y="26"/>
                    </a:lnTo>
                    <a:lnTo>
                      <a:pt x="51" y="28"/>
                    </a:lnTo>
                    <a:lnTo>
                      <a:pt x="50" y="31"/>
                    </a:lnTo>
                    <a:lnTo>
                      <a:pt x="49" y="36"/>
                    </a:lnTo>
                    <a:lnTo>
                      <a:pt x="49" y="41"/>
                    </a:lnTo>
                    <a:lnTo>
                      <a:pt x="50" y="48"/>
                    </a:lnTo>
                    <a:lnTo>
                      <a:pt x="52" y="56"/>
                    </a:lnTo>
                    <a:lnTo>
                      <a:pt x="54" y="67"/>
                    </a:lnTo>
                    <a:lnTo>
                      <a:pt x="54" y="71"/>
                    </a:lnTo>
                    <a:lnTo>
                      <a:pt x="54" y="74"/>
                    </a:lnTo>
                    <a:lnTo>
                      <a:pt x="53" y="75"/>
                    </a:lnTo>
                    <a:lnTo>
                      <a:pt x="50" y="75"/>
                    </a:lnTo>
                    <a:lnTo>
                      <a:pt x="48" y="75"/>
                    </a:lnTo>
                    <a:lnTo>
                      <a:pt x="46" y="75"/>
                    </a:lnTo>
                    <a:lnTo>
                      <a:pt x="45" y="77"/>
                    </a:lnTo>
                    <a:lnTo>
                      <a:pt x="45" y="81"/>
                    </a:lnTo>
                    <a:lnTo>
                      <a:pt x="46" y="84"/>
                    </a:lnTo>
                    <a:lnTo>
                      <a:pt x="47" y="86"/>
                    </a:lnTo>
                    <a:lnTo>
                      <a:pt x="49" y="89"/>
                    </a:lnTo>
                    <a:lnTo>
                      <a:pt x="52" y="91"/>
                    </a:lnTo>
                    <a:lnTo>
                      <a:pt x="54" y="94"/>
                    </a:lnTo>
                    <a:lnTo>
                      <a:pt x="56" y="95"/>
                    </a:lnTo>
                    <a:lnTo>
                      <a:pt x="58" y="97"/>
                    </a:lnTo>
                    <a:lnTo>
                      <a:pt x="59" y="99"/>
                    </a:lnTo>
                    <a:lnTo>
                      <a:pt x="59" y="101"/>
                    </a:lnTo>
                    <a:lnTo>
                      <a:pt x="57" y="104"/>
                    </a:lnTo>
                    <a:lnTo>
                      <a:pt x="54" y="106"/>
                    </a:lnTo>
                    <a:lnTo>
                      <a:pt x="52" y="109"/>
                    </a:lnTo>
                    <a:lnTo>
                      <a:pt x="48" y="111"/>
                    </a:lnTo>
                    <a:lnTo>
                      <a:pt x="44" y="113"/>
                    </a:lnTo>
                    <a:lnTo>
                      <a:pt x="42" y="113"/>
                    </a:lnTo>
                    <a:lnTo>
                      <a:pt x="41" y="113"/>
                    </a:lnTo>
                    <a:lnTo>
                      <a:pt x="40" y="113"/>
                    </a:lnTo>
                    <a:lnTo>
                      <a:pt x="38" y="114"/>
                    </a:lnTo>
                    <a:lnTo>
                      <a:pt x="36" y="114"/>
                    </a:lnTo>
                    <a:lnTo>
                      <a:pt x="33" y="115"/>
                    </a:lnTo>
                    <a:lnTo>
                      <a:pt x="30" y="117"/>
                    </a:lnTo>
                    <a:lnTo>
                      <a:pt x="26" y="120"/>
                    </a:lnTo>
                    <a:lnTo>
                      <a:pt x="23" y="124"/>
                    </a:lnTo>
                    <a:lnTo>
                      <a:pt x="20" y="130"/>
                    </a:lnTo>
                    <a:lnTo>
                      <a:pt x="10" y="169"/>
                    </a:lnTo>
                    <a:lnTo>
                      <a:pt x="5" y="199"/>
                    </a:lnTo>
                    <a:lnTo>
                      <a:pt x="5" y="221"/>
                    </a:lnTo>
                    <a:lnTo>
                      <a:pt x="7" y="236"/>
                    </a:lnTo>
                    <a:lnTo>
                      <a:pt x="10" y="247"/>
                    </a:lnTo>
                    <a:lnTo>
                      <a:pt x="12" y="258"/>
                    </a:lnTo>
                    <a:lnTo>
                      <a:pt x="11" y="267"/>
                    </a:lnTo>
                    <a:lnTo>
                      <a:pt x="6" y="280"/>
                    </a:lnTo>
                    <a:lnTo>
                      <a:pt x="2" y="287"/>
                    </a:lnTo>
                    <a:lnTo>
                      <a:pt x="0" y="295"/>
                    </a:lnTo>
                    <a:lnTo>
                      <a:pt x="0" y="301"/>
                    </a:lnTo>
                    <a:lnTo>
                      <a:pt x="0" y="306"/>
                    </a:lnTo>
                    <a:lnTo>
                      <a:pt x="0" y="311"/>
                    </a:lnTo>
                    <a:lnTo>
                      <a:pt x="2" y="316"/>
                    </a:lnTo>
                    <a:lnTo>
                      <a:pt x="4" y="320"/>
                    </a:lnTo>
                    <a:lnTo>
                      <a:pt x="6" y="323"/>
                    </a:lnTo>
                    <a:lnTo>
                      <a:pt x="7" y="331"/>
                    </a:lnTo>
                    <a:lnTo>
                      <a:pt x="8" y="344"/>
                    </a:lnTo>
                    <a:lnTo>
                      <a:pt x="8" y="362"/>
                    </a:lnTo>
                    <a:lnTo>
                      <a:pt x="8" y="381"/>
                    </a:lnTo>
                    <a:lnTo>
                      <a:pt x="7" y="401"/>
                    </a:lnTo>
                    <a:lnTo>
                      <a:pt x="7" y="417"/>
                    </a:lnTo>
                    <a:lnTo>
                      <a:pt x="6" y="429"/>
                    </a:lnTo>
                    <a:lnTo>
                      <a:pt x="6" y="433"/>
                    </a:lnTo>
                    <a:lnTo>
                      <a:pt x="7" y="444"/>
                    </a:lnTo>
                    <a:lnTo>
                      <a:pt x="9" y="452"/>
                    </a:lnTo>
                    <a:lnTo>
                      <a:pt x="11" y="458"/>
                    </a:lnTo>
                    <a:lnTo>
                      <a:pt x="13" y="463"/>
                    </a:lnTo>
                    <a:lnTo>
                      <a:pt x="16" y="465"/>
                    </a:lnTo>
                    <a:lnTo>
                      <a:pt x="17" y="467"/>
                    </a:lnTo>
                    <a:lnTo>
                      <a:pt x="18" y="468"/>
                    </a:lnTo>
                    <a:lnTo>
                      <a:pt x="19" y="471"/>
                    </a:lnTo>
                    <a:lnTo>
                      <a:pt x="20" y="484"/>
                    </a:lnTo>
                    <a:lnTo>
                      <a:pt x="22" y="502"/>
                    </a:lnTo>
                    <a:lnTo>
                      <a:pt x="24" y="522"/>
                    </a:lnTo>
                    <a:lnTo>
                      <a:pt x="26" y="544"/>
                    </a:lnTo>
                    <a:lnTo>
                      <a:pt x="28" y="565"/>
                    </a:lnTo>
                    <a:lnTo>
                      <a:pt x="29" y="583"/>
                    </a:lnTo>
                    <a:lnTo>
                      <a:pt x="30" y="596"/>
                    </a:lnTo>
                    <a:lnTo>
                      <a:pt x="29" y="605"/>
                    </a:lnTo>
                    <a:lnTo>
                      <a:pt x="27" y="617"/>
                    </a:lnTo>
                    <a:lnTo>
                      <a:pt x="23" y="628"/>
                    </a:lnTo>
                    <a:lnTo>
                      <a:pt x="20" y="639"/>
                    </a:lnTo>
                    <a:lnTo>
                      <a:pt x="17" y="648"/>
                    </a:lnTo>
                    <a:lnTo>
                      <a:pt x="14" y="656"/>
                    </a:lnTo>
                    <a:lnTo>
                      <a:pt x="12" y="660"/>
                    </a:lnTo>
                    <a:lnTo>
                      <a:pt x="11" y="662"/>
                    </a:lnTo>
                    <a:lnTo>
                      <a:pt x="9" y="675"/>
                    </a:lnTo>
                    <a:lnTo>
                      <a:pt x="10" y="676"/>
                    </a:lnTo>
                    <a:lnTo>
                      <a:pt x="12" y="676"/>
                    </a:lnTo>
                    <a:lnTo>
                      <a:pt x="16" y="677"/>
                    </a:lnTo>
                    <a:lnTo>
                      <a:pt x="20" y="678"/>
                    </a:lnTo>
                    <a:lnTo>
                      <a:pt x="25" y="679"/>
                    </a:lnTo>
                    <a:lnTo>
                      <a:pt x="31" y="679"/>
                    </a:lnTo>
                    <a:lnTo>
                      <a:pt x="36" y="678"/>
                    </a:lnTo>
                    <a:lnTo>
                      <a:pt x="41" y="675"/>
                    </a:lnTo>
                    <a:lnTo>
                      <a:pt x="46" y="670"/>
                    </a:lnTo>
                    <a:lnTo>
                      <a:pt x="49" y="660"/>
                    </a:lnTo>
                    <a:lnTo>
                      <a:pt x="51" y="649"/>
                    </a:lnTo>
                    <a:lnTo>
                      <a:pt x="52" y="637"/>
                    </a:lnTo>
                    <a:lnTo>
                      <a:pt x="52" y="625"/>
                    </a:lnTo>
                    <a:lnTo>
                      <a:pt x="52" y="615"/>
                    </a:lnTo>
                    <a:lnTo>
                      <a:pt x="52" y="607"/>
                    </a:lnTo>
                    <a:lnTo>
                      <a:pt x="52" y="604"/>
                    </a:lnTo>
                    <a:lnTo>
                      <a:pt x="52" y="603"/>
                    </a:lnTo>
                    <a:lnTo>
                      <a:pt x="53" y="598"/>
                    </a:lnTo>
                    <a:lnTo>
                      <a:pt x="54" y="590"/>
                    </a:lnTo>
                    <a:lnTo>
                      <a:pt x="56" y="581"/>
                    </a:lnTo>
                    <a:lnTo>
                      <a:pt x="59" y="570"/>
                    </a:lnTo>
                    <a:lnTo>
                      <a:pt x="61" y="559"/>
                    </a:lnTo>
                    <a:lnTo>
                      <a:pt x="64" y="547"/>
                    </a:lnTo>
                    <a:lnTo>
                      <a:pt x="66" y="536"/>
                    </a:lnTo>
                    <a:lnTo>
                      <a:pt x="67" y="528"/>
                    </a:lnTo>
                    <a:lnTo>
                      <a:pt x="68" y="519"/>
                    </a:lnTo>
                    <a:lnTo>
                      <a:pt x="69" y="511"/>
                    </a:lnTo>
                    <a:lnTo>
                      <a:pt x="69" y="504"/>
                    </a:lnTo>
                    <a:lnTo>
                      <a:pt x="69" y="498"/>
                    </a:lnTo>
                    <a:lnTo>
                      <a:pt x="69" y="493"/>
                    </a:lnTo>
                    <a:lnTo>
                      <a:pt x="69" y="490"/>
                    </a:lnTo>
                    <a:lnTo>
                      <a:pt x="84" y="490"/>
                    </a:lnTo>
                    <a:lnTo>
                      <a:pt x="84" y="507"/>
                    </a:lnTo>
                    <a:lnTo>
                      <a:pt x="90" y="507"/>
                    </a:lnTo>
                    <a:lnTo>
                      <a:pt x="90" y="508"/>
                    </a:lnTo>
                    <a:lnTo>
                      <a:pt x="105" y="601"/>
                    </a:lnTo>
                    <a:lnTo>
                      <a:pt x="96" y="648"/>
                    </a:lnTo>
                    <a:lnTo>
                      <a:pt x="96" y="649"/>
                    </a:lnTo>
                    <a:lnTo>
                      <a:pt x="96" y="651"/>
                    </a:lnTo>
                    <a:lnTo>
                      <a:pt x="97" y="655"/>
                    </a:lnTo>
                    <a:lnTo>
                      <a:pt x="98" y="659"/>
                    </a:lnTo>
                    <a:lnTo>
                      <a:pt x="99" y="663"/>
                    </a:lnTo>
                    <a:lnTo>
                      <a:pt x="102" y="668"/>
                    </a:lnTo>
                    <a:lnTo>
                      <a:pt x="104" y="672"/>
                    </a:lnTo>
                    <a:lnTo>
                      <a:pt x="108" y="676"/>
                    </a:lnTo>
                    <a:lnTo>
                      <a:pt x="110" y="677"/>
                    </a:lnTo>
                    <a:lnTo>
                      <a:pt x="114" y="677"/>
                    </a:lnTo>
                    <a:lnTo>
                      <a:pt x="119" y="676"/>
                    </a:lnTo>
                    <a:lnTo>
                      <a:pt x="122" y="673"/>
                    </a:lnTo>
                    <a:lnTo>
                      <a:pt x="126" y="671"/>
                    </a:lnTo>
                    <a:lnTo>
                      <a:pt x="128" y="668"/>
                    </a:lnTo>
                    <a:lnTo>
                      <a:pt x="129" y="667"/>
                    </a:lnTo>
                    <a:lnTo>
                      <a:pt x="130" y="666"/>
                    </a:lnTo>
                    <a:lnTo>
                      <a:pt x="134" y="630"/>
                    </a:lnTo>
                    <a:lnTo>
                      <a:pt x="124" y="606"/>
                    </a:lnTo>
                    <a:lnTo>
                      <a:pt x="125" y="604"/>
                    </a:lnTo>
                    <a:lnTo>
                      <a:pt x="126" y="598"/>
                    </a:lnTo>
                    <a:lnTo>
                      <a:pt x="128" y="589"/>
                    </a:lnTo>
                    <a:lnTo>
                      <a:pt x="131" y="578"/>
                    </a:lnTo>
                    <a:lnTo>
                      <a:pt x="134" y="566"/>
                    </a:lnTo>
                    <a:lnTo>
                      <a:pt x="136" y="555"/>
                    </a:lnTo>
                    <a:lnTo>
                      <a:pt x="138" y="545"/>
                    </a:lnTo>
                    <a:lnTo>
                      <a:pt x="138" y="536"/>
                    </a:lnTo>
                    <a:lnTo>
                      <a:pt x="137" y="532"/>
                    </a:lnTo>
                    <a:lnTo>
                      <a:pt x="137" y="529"/>
                    </a:lnTo>
                    <a:lnTo>
                      <a:pt x="137" y="525"/>
                    </a:lnTo>
                    <a:lnTo>
                      <a:pt x="136" y="521"/>
                    </a:lnTo>
                    <a:lnTo>
                      <a:pt x="136" y="517"/>
                    </a:lnTo>
                    <a:lnTo>
                      <a:pt x="135" y="513"/>
                    </a:lnTo>
                    <a:lnTo>
                      <a:pt x="135" y="509"/>
                    </a:lnTo>
                    <a:lnTo>
                      <a:pt x="134" y="507"/>
                    </a:lnTo>
                    <a:lnTo>
                      <a:pt x="218" y="506"/>
                    </a:lnTo>
                    <a:lnTo>
                      <a:pt x="218" y="354"/>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sp>
        <p:nvSpPr>
          <p:cNvPr id="41" name="Text Box 40"/>
          <p:cNvSpPr txBox="1">
            <a:spLocks noChangeArrowheads="1"/>
          </p:cNvSpPr>
          <p:nvPr/>
        </p:nvSpPr>
        <p:spPr bwMode="gray">
          <a:xfrm>
            <a:off x="612775" y="333375"/>
            <a:ext cx="2951163" cy="519113"/>
          </a:xfrm>
          <a:prstGeom prst="rect">
            <a:avLst/>
          </a:prstGeom>
          <a:noFill/>
          <a:ln>
            <a:noFill/>
          </a:ln>
          <a:effectLst/>
          <a:extLst>
            <a:ext uri="{909E8E84-426E-40DD-AFC4-6F175D3DCCD1}">
              <a14:hiddenFill xmlns:a14="http://schemas.microsoft.com/office/drawing/2010/main">
                <a:gradFill rotWithShape="1">
                  <a:gsLst>
                    <a:gs pos="0">
                      <a:srgbClr val="47ABE3">
                        <a:gamma/>
                        <a:tint val="45490"/>
                        <a:invGamma/>
                      </a:srgbClr>
                    </a:gs>
                    <a:gs pos="100000">
                      <a:srgbClr val="47ABE3"/>
                    </a:gs>
                  </a:gsLst>
                  <a:lin ang="2700000" scaled="1"/>
                </a:gra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Times New Roman" pitchFamily="18" charset="0"/>
                <a:ea typeface="宋体" pitchFamily="2" charset="-122"/>
              </a:defRPr>
            </a:lvl1pPr>
            <a:lvl2pPr eaLnBrk="0" hangingPunct="0">
              <a:defRPr sz="2800">
                <a:solidFill>
                  <a:schemeClr val="tx1"/>
                </a:solidFill>
                <a:latin typeface="Times New Roman" pitchFamily="18" charset="0"/>
                <a:ea typeface="宋体" pitchFamily="2" charset="-122"/>
              </a:defRPr>
            </a:lvl2pPr>
            <a:lvl3pPr eaLnBrk="0" hangingPunct="0">
              <a:defRPr sz="2800">
                <a:solidFill>
                  <a:schemeClr val="tx1"/>
                </a:solidFill>
                <a:latin typeface="Times New Roman" pitchFamily="18" charset="0"/>
                <a:ea typeface="宋体" pitchFamily="2" charset="-122"/>
              </a:defRPr>
            </a:lvl3pPr>
            <a:lvl4pPr eaLnBrk="0" hangingPunct="0">
              <a:defRPr sz="2800">
                <a:solidFill>
                  <a:schemeClr val="tx1"/>
                </a:solidFill>
                <a:latin typeface="Times New Roman" pitchFamily="18" charset="0"/>
                <a:ea typeface="宋体" pitchFamily="2" charset="-122"/>
              </a:defRPr>
            </a:lvl4pPr>
            <a:lvl5pPr eaLnBrk="0" hangingPunct="0">
              <a:defRPr sz="2800">
                <a:solidFill>
                  <a:schemeClr val="tx1"/>
                </a:solidFill>
                <a:latin typeface="Times New Roman" pitchFamily="18" charset="0"/>
                <a:ea typeface="宋体" pitchFamily="2" charset="-122"/>
              </a:defRPr>
            </a:lvl5pPr>
            <a:lvl6pPr algn="ctr" eaLnBrk="0" fontAlgn="base" hangingPunct="0">
              <a:spcBef>
                <a:spcPct val="20000"/>
              </a:spcBef>
              <a:spcAft>
                <a:spcPct val="0"/>
              </a:spcAft>
              <a:defRPr sz="2800">
                <a:solidFill>
                  <a:schemeClr val="tx1"/>
                </a:solidFill>
                <a:latin typeface="Times New Roman" pitchFamily="18" charset="0"/>
                <a:ea typeface="宋体" pitchFamily="2" charset="-122"/>
              </a:defRPr>
            </a:lvl6pPr>
            <a:lvl7pPr algn="ctr" eaLnBrk="0" fontAlgn="base" hangingPunct="0">
              <a:spcBef>
                <a:spcPct val="20000"/>
              </a:spcBef>
              <a:spcAft>
                <a:spcPct val="0"/>
              </a:spcAft>
              <a:defRPr sz="2800">
                <a:solidFill>
                  <a:schemeClr val="tx1"/>
                </a:solidFill>
                <a:latin typeface="Times New Roman" pitchFamily="18" charset="0"/>
                <a:ea typeface="宋体" pitchFamily="2" charset="-122"/>
              </a:defRPr>
            </a:lvl7pPr>
            <a:lvl8pPr algn="ctr" eaLnBrk="0" fontAlgn="base" hangingPunct="0">
              <a:spcBef>
                <a:spcPct val="20000"/>
              </a:spcBef>
              <a:spcAft>
                <a:spcPct val="0"/>
              </a:spcAft>
              <a:defRPr sz="2800">
                <a:solidFill>
                  <a:schemeClr val="tx1"/>
                </a:solidFill>
                <a:latin typeface="Times New Roman" pitchFamily="18" charset="0"/>
                <a:ea typeface="宋体" pitchFamily="2" charset="-122"/>
              </a:defRPr>
            </a:lvl8pPr>
            <a:lvl9pPr algn="ctr" eaLnBrk="0" fontAlgn="base" hangingPunct="0">
              <a:spcBef>
                <a:spcPct val="20000"/>
              </a:spcBef>
              <a:spcAft>
                <a:spcPct val="0"/>
              </a:spcAft>
              <a:defRPr sz="2800">
                <a:solidFill>
                  <a:schemeClr val="tx1"/>
                </a:solidFill>
                <a:latin typeface="Times New Roman" pitchFamily="18" charset="0"/>
                <a:ea typeface="宋体" pitchFamily="2" charset="-122"/>
              </a:defRPr>
            </a:lvl9pPr>
          </a:lstStyle>
          <a:p>
            <a:pPr algn="l" eaLnBrk="1" hangingPunct="1">
              <a:spcBef>
                <a:spcPct val="50000"/>
              </a:spcBef>
            </a:pPr>
            <a:r>
              <a:rPr lang="zh-CN" altLang="en-US" b="1">
                <a:solidFill>
                  <a:schemeClr val="accent2"/>
                </a:solidFill>
              </a:rPr>
              <a:t>目  录</a:t>
            </a:r>
          </a:p>
        </p:txBody>
      </p:sp>
      <p:pic>
        <p:nvPicPr>
          <p:cNvPr id="1026"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直接连接符 42"/>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sp>
        <p:nvSpPr>
          <p:cNvPr id="42" name="Rectangle 5"/>
          <p:cNvSpPr>
            <a:spLocks noChangeArrowheads="1"/>
          </p:cNvSpPr>
          <p:nvPr/>
        </p:nvSpPr>
        <p:spPr bwMode="auto">
          <a:xfrm>
            <a:off x="756121" y="2062589"/>
            <a:ext cx="6480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第二部分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操作系统</a:t>
            </a:r>
            <a:endParaRPr lang="en-US" altLang="zh-CN" sz="3600" b="1" dirty="0" smtClean="0">
              <a:solidFill>
                <a:schemeClr val="bg1"/>
              </a:solidFill>
              <a:effectLst>
                <a:outerShdw blurRad="38100" dist="38100" dir="2700000" algn="tl">
                  <a:srgbClr val="C0C0C0"/>
                </a:outerShdw>
              </a:effectLst>
              <a:ea typeface="黑体" pitchFamily="2" charset="-122"/>
            </a:endParaRPr>
          </a:p>
        </p:txBody>
      </p:sp>
      <p:sp>
        <p:nvSpPr>
          <p:cNvPr id="44" name="Rectangle 5"/>
          <p:cNvSpPr>
            <a:spLocks noChangeArrowheads="1"/>
          </p:cNvSpPr>
          <p:nvPr/>
        </p:nvSpPr>
        <p:spPr bwMode="auto">
          <a:xfrm>
            <a:off x="756121" y="2566645"/>
            <a:ext cx="6480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第三部分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应用程序</a:t>
            </a:r>
            <a:endParaRPr lang="en-US" altLang="zh-CN" sz="3600" b="1" dirty="0" smtClean="0">
              <a:solidFill>
                <a:schemeClr val="bg1"/>
              </a:solidFill>
              <a:effectLst>
                <a:outerShdw blurRad="38100" dist="38100" dir="2700000" algn="tl">
                  <a:srgbClr val="C0C0C0"/>
                </a:outerShdw>
              </a:effectLst>
              <a:ea typeface="黑体" pitchFamily="2" charset="-122"/>
            </a:endParaRPr>
          </a:p>
        </p:txBody>
      </p:sp>
      <p:sp>
        <p:nvSpPr>
          <p:cNvPr id="45" name="Rectangle 5"/>
          <p:cNvSpPr>
            <a:spLocks noChangeArrowheads="1"/>
          </p:cNvSpPr>
          <p:nvPr/>
        </p:nvSpPr>
        <p:spPr bwMode="auto">
          <a:xfrm>
            <a:off x="742989" y="3142709"/>
            <a:ext cx="6480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第四部分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CPU</a:t>
            </a:r>
            <a:endParaRPr lang="en-US" altLang="zh-CN" sz="3600" b="1" dirty="0" smtClean="0">
              <a:solidFill>
                <a:schemeClr val="bg1"/>
              </a:solidFill>
              <a:effectLst>
                <a:outerShdw blurRad="38100" dist="38100" dir="2700000" algn="tl">
                  <a:srgbClr val="C0C0C0"/>
                </a:outerShdw>
              </a:effectLst>
              <a:ea typeface="黑体" pitchFamily="2" charset="-122"/>
            </a:endParaRPr>
          </a:p>
        </p:txBody>
      </p:sp>
      <p:sp>
        <p:nvSpPr>
          <p:cNvPr id="46" name="Rectangle 5"/>
          <p:cNvSpPr>
            <a:spLocks noChangeArrowheads="1"/>
          </p:cNvSpPr>
          <p:nvPr/>
        </p:nvSpPr>
        <p:spPr bwMode="auto">
          <a:xfrm>
            <a:off x="751817" y="3718773"/>
            <a:ext cx="6480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第五部分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内存</a:t>
            </a:r>
            <a:endParaRPr lang="en-US" altLang="zh-CN" sz="3600" b="1" dirty="0" smtClean="0">
              <a:solidFill>
                <a:schemeClr val="bg1"/>
              </a:solidFill>
              <a:effectLst>
                <a:outerShdw blurRad="38100" dist="38100" dir="2700000" algn="tl">
                  <a:srgbClr val="C0C0C0"/>
                </a:outerShdw>
              </a:effectLst>
              <a:ea typeface="黑体" pitchFamily="2" charset="-122"/>
            </a:endParaRPr>
          </a:p>
        </p:txBody>
      </p:sp>
      <p:sp>
        <p:nvSpPr>
          <p:cNvPr id="47" name="Rectangle 5"/>
          <p:cNvSpPr>
            <a:spLocks noChangeArrowheads="1"/>
          </p:cNvSpPr>
          <p:nvPr/>
        </p:nvSpPr>
        <p:spPr bwMode="auto">
          <a:xfrm>
            <a:off x="751817" y="4294837"/>
            <a:ext cx="6480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第六部分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文件系统</a:t>
            </a:r>
            <a:endParaRPr lang="en-US" altLang="zh-CN" sz="3600" b="1" dirty="0" smtClean="0">
              <a:solidFill>
                <a:schemeClr val="bg1"/>
              </a:solidFill>
              <a:effectLst>
                <a:outerShdw blurRad="38100" dist="38100" dir="2700000" algn="tl">
                  <a:srgbClr val="C0C0C0"/>
                </a:outerShdw>
              </a:effectLst>
              <a:ea typeface="黑体" pitchFamily="2" charset="-122"/>
            </a:endParaRPr>
          </a:p>
        </p:txBody>
      </p:sp>
      <p:sp>
        <p:nvSpPr>
          <p:cNvPr id="48" name="Rectangle 5"/>
          <p:cNvSpPr>
            <a:spLocks noChangeArrowheads="1"/>
          </p:cNvSpPr>
          <p:nvPr/>
        </p:nvSpPr>
        <p:spPr bwMode="auto">
          <a:xfrm>
            <a:off x="742990" y="4942909"/>
            <a:ext cx="6480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第七部分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网络</a:t>
            </a:r>
            <a:endParaRPr lang="en-US" altLang="zh-CN" sz="3600" b="1" dirty="0" smtClean="0">
              <a:solidFill>
                <a:schemeClr val="bg1"/>
              </a:solidFill>
              <a:effectLst>
                <a:outerShdw blurRad="38100" dist="38100" dir="2700000" algn="tl">
                  <a:srgbClr val="C0C0C0"/>
                </a:outerShdw>
              </a:effectLst>
              <a:ea typeface="黑体" pitchFamily="2" charset="-122"/>
            </a:endParaRPr>
          </a:p>
        </p:txBody>
      </p:sp>
    </p:spTree>
    <p:extLst>
      <p:ext uri="{BB962C8B-B14F-4D97-AF65-F5344CB8AC3E}">
        <p14:creationId xmlns:p14="http://schemas.microsoft.com/office/powerpoint/2010/main" val="1655533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48263" y="4292600"/>
            <a:ext cx="3995737" cy="2232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Picture 4" descr="inter_sy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9144000" cy="3190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403350" y="3486835"/>
            <a:ext cx="6480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第二部分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操作系统</a:t>
            </a:r>
            <a:endParaRPr lang="en-US" altLang="zh-CN" sz="3600" b="1" dirty="0" smtClean="0">
              <a:solidFill>
                <a:schemeClr val="bg1"/>
              </a:solidFill>
              <a:effectLst>
                <a:outerShdw blurRad="38100" dist="38100" dir="2700000" algn="tl">
                  <a:srgbClr val="C0C0C0"/>
                </a:outerShdw>
              </a:effectLst>
              <a:ea typeface="黑体" pitchFamily="2" charset="-122"/>
            </a:endParaRPr>
          </a:p>
        </p:txBody>
      </p:sp>
      <p:grpSp>
        <p:nvGrpSpPr>
          <p:cNvPr id="7" name="Group 36"/>
          <p:cNvGrpSpPr>
            <a:grpSpLocks/>
          </p:cNvGrpSpPr>
          <p:nvPr/>
        </p:nvGrpSpPr>
        <p:grpSpPr bwMode="auto">
          <a:xfrm>
            <a:off x="7308850" y="4724400"/>
            <a:ext cx="1568450" cy="1598613"/>
            <a:chOff x="1964" y="2535"/>
            <a:chExt cx="988" cy="1007"/>
          </a:xfrm>
        </p:grpSpPr>
        <p:grpSp>
          <p:nvGrpSpPr>
            <p:cNvPr id="8" name="Group 37"/>
            <p:cNvGrpSpPr>
              <a:grpSpLocks/>
            </p:cNvGrpSpPr>
            <p:nvPr/>
          </p:nvGrpSpPr>
          <p:grpSpPr bwMode="auto">
            <a:xfrm>
              <a:off x="2304" y="3123"/>
              <a:ext cx="514" cy="419"/>
              <a:chOff x="2304" y="3123"/>
              <a:chExt cx="514" cy="419"/>
            </a:xfrm>
          </p:grpSpPr>
          <p:sp>
            <p:nvSpPr>
              <p:cNvPr id="31" name="Freeform 38"/>
              <p:cNvSpPr>
                <a:spLocks/>
              </p:cNvSpPr>
              <p:nvPr/>
            </p:nvSpPr>
            <p:spPr bwMode="auto">
              <a:xfrm>
                <a:off x="2307" y="3132"/>
                <a:ext cx="511" cy="410"/>
              </a:xfrm>
              <a:custGeom>
                <a:avLst/>
                <a:gdLst>
                  <a:gd name="T0" fmla="*/ 102 w 511"/>
                  <a:gd name="T1" fmla="*/ 409 h 410"/>
                  <a:gd name="T2" fmla="*/ 146 w 511"/>
                  <a:gd name="T3" fmla="*/ 405 h 410"/>
                  <a:gd name="T4" fmla="*/ 194 w 511"/>
                  <a:gd name="T5" fmla="*/ 393 h 410"/>
                  <a:gd name="T6" fmla="*/ 242 w 511"/>
                  <a:gd name="T7" fmla="*/ 374 h 410"/>
                  <a:gd name="T8" fmla="*/ 291 w 511"/>
                  <a:gd name="T9" fmla="*/ 349 h 410"/>
                  <a:gd name="T10" fmla="*/ 339 w 511"/>
                  <a:gd name="T11" fmla="*/ 320 h 410"/>
                  <a:gd name="T12" fmla="*/ 383 w 511"/>
                  <a:gd name="T13" fmla="*/ 284 h 410"/>
                  <a:gd name="T14" fmla="*/ 424 w 511"/>
                  <a:gd name="T15" fmla="*/ 247 h 410"/>
                  <a:gd name="T16" fmla="*/ 458 w 511"/>
                  <a:gd name="T17" fmla="*/ 204 h 410"/>
                  <a:gd name="T18" fmla="*/ 486 w 511"/>
                  <a:gd name="T19" fmla="*/ 163 h 410"/>
                  <a:gd name="T20" fmla="*/ 503 w 511"/>
                  <a:gd name="T21" fmla="*/ 126 h 410"/>
                  <a:gd name="T22" fmla="*/ 510 w 511"/>
                  <a:gd name="T23" fmla="*/ 90 h 410"/>
                  <a:gd name="T24" fmla="*/ 506 w 511"/>
                  <a:gd name="T25" fmla="*/ 61 h 410"/>
                  <a:gd name="T26" fmla="*/ 496 w 511"/>
                  <a:gd name="T27" fmla="*/ 35 h 410"/>
                  <a:gd name="T28" fmla="*/ 474 w 511"/>
                  <a:gd name="T29" fmla="*/ 17 h 410"/>
                  <a:gd name="T30" fmla="*/ 445 w 511"/>
                  <a:gd name="T31" fmla="*/ 5 h 410"/>
                  <a:gd name="T32" fmla="*/ 407 w 511"/>
                  <a:gd name="T33" fmla="*/ 0 h 410"/>
                  <a:gd name="T34" fmla="*/ 363 w 511"/>
                  <a:gd name="T35" fmla="*/ 5 h 410"/>
                  <a:gd name="T36" fmla="*/ 315 w 511"/>
                  <a:gd name="T37" fmla="*/ 17 h 410"/>
                  <a:gd name="T38" fmla="*/ 266 w 511"/>
                  <a:gd name="T39" fmla="*/ 35 h 410"/>
                  <a:gd name="T40" fmla="*/ 218 w 511"/>
                  <a:gd name="T41" fmla="*/ 61 h 410"/>
                  <a:gd name="T42" fmla="*/ 170 w 511"/>
                  <a:gd name="T43" fmla="*/ 90 h 410"/>
                  <a:gd name="T44" fmla="*/ 126 w 511"/>
                  <a:gd name="T45" fmla="*/ 126 h 410"/>
                  <a:gd name="T46" fmla="*/ 85 w 511"/>
                  <a:gd name="T47" fmla="*/ 163 h 410"/>
                  <a:gd name="T48" fmla="*/ 49 w 511"/>
                  <a:gd name="T49" fmla="*/ 204 h 410"/>
                  <a:gd name="T50" fmla="*/ 23 w 511"/>
                  <a:gd name="T51" fmla="*/ 247 h 410"/>
                  <a:gd name="T52" fmla="*/ 6 w 511"/>
                  <a:gd name="T53" fmla="*/ 284 h 410"/>
                  <a:gd name="T54" fmla="*/ 0 w 511"/>
                  <a:gd name="T55" fmla="*/ 320 h 410"/>
                  <a:gd name="T56" fmla="*/ 1 w 511"/>
                  <a:gd name="T57" fmla="*/ 349 h 410"/>
                  <a:gd name="T58" fmla="*/ 13 w 511"/>
                  <a:gd name="T59" fmla="*/ 374 h 410"/>
                  <a:gd name="T60" fmla="*/ 34 w 511"/>
                  <a:gd name="T61" fmla="*/ 393 h 410"/>
                  <a:gd name="T62" fmla="*/ 64 w 511"/>
                  <a:gd name="T63" fmla="*/ 405 h 410"/>
                  <a:gd name="T64" fmla="*/ 102 w 511"/>
                  <a:gd name="T65" fmla="*/ 409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410"/>
                  <a:gd name="T101" fmla="*/ 511 w 511"/>
                  <a:gd name="T102" fmla="*/ 410 h 4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410">
                    <a:moveTo>
                      <a:pt x="102" y="409"/>
                    </a:moveTo>
                    <a:lnTo>
                      <a:pt x="146" y="405"/>
                    </a:lnTo>
                    <a:lnTo>
                      <a:pt x="194" y="393"/>
                    </a:lnTo>
                    <a:lnTo>
                      <a:pt x="242" y="374"/>
                    </a:lnTo>
                    <a:lnTo>
                      <a:pt x="291" y="349"/>
                    </a:lnTo>
                    <a:lnTo>
                      <a:pt x="339" y="320"/>
                    </a:lnTo>
                    <a:lnTo>
                      <a:pt x="383" y="284"/>
                    </a:lnTo>
                    <a:lnTo>
                      <a:pt x="424" y="247"/>
                    </a:lnTo>
                    <a:lnTo>
                      <a:pt x="458" y="204"/>
                    </a:lnTo>
                    <a:lnTo>
                      <a:pt x="486" y="163"/>
                    </a:lnTo>
                    <a:lnTo>
                      <a:pt x="503" y="126"/>
                    </a:lnTo>
                    <a:lnTo>
                      <a:pt x="510" y="90"/>
                    </a:lnTo>
                    <a:lnTo>
                      <a:pt x="506" y="61"/>
                    </a:lnTo>
                    <a:lnTo>
                      <a:pt x="496" y="35"/>
                    </a:lnTo>
                    <a:lnTo>
                      <a:pt x="474" y="17"/>
                    </a:lnTo>
                    <a:lnTo>
                      <a:pt x="445" y="5"/>
                    </a:lnTo>
                    <a:lnTo>
                      <a:pt x="407" y="0"/>
                    </a:lnTo>
                    <a:lnTo>
                      <a:pt x="363" y="5"/>
                    </a:lnTo>
                    <a:lnTo>
                      <a:pt x="315" y="17"/>
                    </a:lnTo>
                    <a:lnTo>
                      <a:pt x="266" y="35"/>
                    </a:lnTo>
                    <a:lnTo>
                      <a:pt x="218" y="61"/>
                    </a:lnTo>
                    <a:lnTo>
                      <a:pt x="170" y="90"/>
                    </a:lnTo>
                    <a:lnTo>
                      <a:pt x="126" y="126"/>
                    </a:lnTo>
                    <a:lnTo>
                      <a:pt x="85" y="163"/>
                    </a:lnTo>
                    <a:lnTo>
                      <a:pt x="49" y="204"/>
                    </a:lnTo>
                    <a:lnTo>
                      <a:pt x="23" y="247"/>
                    </a:lnTo>
                    <a:lnTo>
                      <a:pt x="6" y="284"/>
                    </a:lnTo>
                    <a:lnTo>
                      <a:pt x="0" y="320"/>
                    </a:lnTo>
                    <a:lnTo>
                      <a:pt x="1" y="349"/>
                    </a:lnTo>
                    <a:lnTo>
                      <a:pt x="13" y="374"/>
                    </a:lnTo>
                    <a:lnTo>
                      <a:pt x="34" y="393"/>
                    </a:lnTo>
                    <a:lnTo>
                      <a:pt x="64" y="405"/>
                    </a:lnTo>
                    <a:lnTo>
                      <a:pt x="102" y="40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2" name="Freeform 39"/>
              <p:cNvSpPr>
                <a:spLocks/>
              </p:cNvSpPr>
              <p:nvPr/>
            </p:nvSpPr>
            <p:spPr bwMode="auto">
              <a:xfrm>
                <a:off x="2304" y="3123"/>
                <a:ext cx="502" cy="402"/>
              </a:xfrm>
              <a:custGeom>
                <a:avLst/>
                <a:gdLst>
                  <a:gd name="T0" fmla="*/ 100 w 502"/>
                  <a:gd name="T1" fmla="*/ 401 h 402"/>
                  <a:gd name="T2" fmla="*/ 144 w 502"/>
                  <a:gd name="T3" fmla="*/ 397 h 402"/>
                  <a:gd name="T4" fmla="*/ 190 w 502"/>
                  <a:gd name="T5" fmla="*/ 385 h 402"/>
                  <a:gd name="T6" fmla="*/ 238 w 502"/>
                  <a:gd name="T7" fmla="*/ 367 h 402"/>
                  <a:gd name="T8" fmla="*/ 286 w 502"/>
                  <a:gd name="T9" fmla="*/ 341 h 402"/>
                  <a:gd name="T10" fmla="*/ 334 w 502"/>
                  <a:gd name="T11" fmla="*/ 312 h 402"/>
                  <a:gd name="T12" fmla="*/ 378 w 502"/>
                  <a:gd name="T13" fmla="*/ 278 h 402"/>
                  <a:gd name="T14" fmla="*/ 417 w 502"/>
                  <a:gd name="T15" fmla="*/ 241 h 402"/>
                  <a:gd name="T16" fmla="*/ 451 w 502"/>
                  <a:gd name="T17" fmla="*/ 200 h 402"/>
                  <a:gd name="T18" fmla="*/ 477 w 502"/>
                  <a:gd name="T19" fmla="*/ 159 h 402"/>
                  <a:gd name="T20" fmla="*/ 494 w 502"/>
                  <a:gd name="T21" fmla="*/ 122 h 402"/>
                  <a:gd name="T22" fmla="*/ 501 w 502"/>
                  <a:gd name="T23" fmla="*/ 88 h 402"/>
                  <a:gd name="T24" fmla="*/ 499 w 502"/>
                  <a:gd name="T25" fmla="*/ 59 h 402"/>
                  <a:gd name="T26" fmla="*/ 487 w 502"/>
                  <a:gd name="T27" fmla="*/ 33 h 402"/>
                  <a:gd name="T28" fmla="*/ 466 w 502"/>
                  <a:gd name="T29" fmla="*/ 15 h 402"/>
                  <a:gd name="T30" fmla="*/ 437 w 502"/>
                  <a:gd name="T31" fmla="*/ 5 h 402"/>
                  <a:gd name="T32" fmla="*/ 400 w 502"/>
                  <a:gd name="T33" fmla="*/ 0 h 402"/>
                  <a:gd name="T34" fmla="*/ 356 w 502"/>
                  <a:gd name="T35" fmla="*/ 5 h 402"/>
                  <a:gd name="T36" fmla="*/ 310 w 502"/>
                  <a:gd name="T37" fmla="*/ 15 h 402"/>
                  <a:gd name="T38" fmla="*/ 262 w 502"/>
                  <a:gd name="T39" fmla="*/ 33 h 402"/>
                  <a:gd name="T40" fmla="*/ 214 w 502"/>
                  <a:gd name="T41" fmla="*/ 59 h 402"/>
                  <a:gd name="T42" fmla="*/ 168 w 502"/>
                  <a:gd name="T43" fmla="*/ 88 h 402"/>
                  <a:gd name="T44" fmla="*/ 124 w 502"/>
                  <a:gd name="T45" fmla="*/ 122 h 402"/>
                  <a:gd name="T46" fmla="*/ 83 w 502"/>
                  <a:gd name="T47" fmla="*/ 159 h 402"/>
                  <a:gd name="T48" fmla="*/ 49 w 502"/>
                  <a:gd name="T49" fmla="*/ 200 h 402"/>
                  <a:gd name="T50" fmla="*/ 23 w 502"/>
                  <a:gd name="T51" fmla="*/ 241 h 402"/>
                  <a:gd name="T52" fmla="*/ 6 w 502"/>
                  <a:gd name="T53" fmla="*/ 278 h 402"/>
                  <a:gd name="T54" fmla="*/ 0 w 502"/>
                  <a:gd name="T55" fmla="*/ 312 h 402"/>
                  <a:gd name="T56" fmla="*/ 3 w 502"/>
                  <a:gd name="T57" fmla="*/ 341 h 402"/>
                  <a:gd name="T58" fmla="*/ 15 w 502"/>
                  <a:gd name="T59" fmla="*/ 367 h 402"/>
                  <a:gd name="T60" fmla="*/ 34 w 502"/>
                  <a:gd name="T61" fmla="*/ 385 h 402"/>
                  <a:gd name="T62" fmla="*/ 63 w 502"/>
                  <a:gd name="T63" fmla="*/ 397 h 402"/>
                  <a:gd name="T64" fmla="*/ 100 w 502"/>
                  <a:gd name="T65" fmla="*/ 401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402"/>
                  <a:gd name="T101" fmla="*/ 502 w 502"/>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402">
                    <a:moveTo>
                      <a:pt x="100" y="401"/>
                    </a:moveTo>
                    <a:lnTo>
                      <a:pt x="144" y="397"/>
                    </a:lnTo>
                    <a:lnTo>
                      <a:pt x="190" y="385"/>
                    </a:lnTo>
                    <a:lnTo>
                      <a:pt x="238" y="367"/>
                    </a:lnTo>
                    <a:lnTo>
                      <a:pt x="286" y="341"/>
                    </a:lnTo>
                    <a:lnTo>
                      <a:pt x="334" y="312"/>
                    </a:lnTo>
                    <a:lnTo>
                      <a:pt x="378" y="278"/>
                    </a:lnTo>
                    <a:lnTo>
                      <a:pt x="417" y="241"/>
                    </a:lnTo>
                    <a:lnTo>
                      <a:pt x="451" y="200"/>
                    </a:lnTo>
                    <a:lnTo>
                      <a:pt x="477" y="159"/>
                    </a:lnTo>
                    <a:lnTo>
                      <a:pt x="494" y="122"/>
                    </a:lnTo>
                    <a:lnTo>
                      <a:pt x="501" y="88"/>
                    </a:lnTo>
                    <a:lnTo>
                      <a:pt x="499" y="59"/>
                    </a:lnTo>
                    <a:lnTo>
                      <a:pt x="487" y="33"/>
                    </a:lnTo>
                    <a:lnTo>
                      <a:pt x="466" y="15"/>
                    </a:lnTo>
                    <a:lnTo>
                      <a:pt x="437" y="5"/>
                    </a:lnTo>
                    <a:lnTo>
                      <a:pt x="400" y="0"/>
                    </a:lnTo>
                    <a:lnTo>
                      <a:pt x="356" y="5"/>
                    </a:lnTo>
                    <a:lnTo>
                      <a:pt x="310" y="15"/>
                    </a:lnTo>
                    <a:lnTo>
                      <a:pt x="262" y="33"/>
                    </a:lnTo>
                    <a:lnTo>
                      <a:pt x="214" y="59"/>
                    </a:lnTo>
                    <a:lnTo>
                      <a:pt x="168" y="88"/>
                    </a:lnTo>
                    <a:lnTo>
                      <a:pt x="124" y="122"/>
                    </a:lnTo>
                    <a:lnTo>
                      <a:pt x="83" y="159"/>
                    </a:lnTo>
                    <a:lnTo>
                      <a:pt x="49" y="200"/>
                    </a:lnTo>
                    <a:lnTo>
                      <a:pt x="23" y="241"/>
                    </a:lnTo>
                    <a:lnTo>
                      <a:pt x="6" y="278"/>
                    </a:lnTo>
                    <a:lnTo>
                      <a:pt x="0" y="312"/>
                    </a:lnTo>
                    <a:lnTo>
                      <a:pt x="3" y="341"/>
                    </a:lnTo>
                    <a:lnTo>
                      <a:pt x="15" y="367"/>
                    </a:lnTo>
                    <a:lnTo>
                      <a:pt x="34" y="385"/>
                    </a:lnTo>
                    <a:lnTo>
                      <a:pt x="63" y="397"/>
                    </a:lnTo>
                    <a:lnTo>
                      <a:pt x="100" y="40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3" name="Freeform 40"/>
              <p:cNvSpPr>
                <a:spLocks/>
              </p:cNvSpPr>
              <p:nvPr/>
            </p:nvSpPr>
            <p:spPr bwMode="auto">
              <a:xfrm>
                <a:off x="2307" y="3324"/>
                <a:ext cx="248" cy="153"/>
              </a:xfrm>
              <a:custGeom>
                <a:avLst/>
                <a:gdLst>
                  <a:gd name="T0" fmla="*/ 5 w 248"/>
                  <a:gd name="T1" fmla="*/ 152 h 153"/>
                  <a:gd name="T2" fmla="*/ 247 w 248"/>
                  <a:gd name="T3" fmla="*/ 0 h 153"/>
                  <a:gd name="T4" fmla="*/ 0 w 248"/>
                  <a:gd name="T5" fmla="*/ 138 h 153"/>
                  <a:gd name="T6" fmla="*/ 1 w 248"/>
                  <a:gd name="T7" fmla="*/ 140 h 153"/>
                  <a:gd name="T8" fmla="*/ 1 w 248"/>
                  <a:gd name="T9" fmla="*/ 141 h 153"/>
                  <a:gd name="T10" fmla="*/ 1 w 248"/>
                  <a:gd name="T11" fmla="*/ 143 h 153"/>
                  <a:gd name="T12" fmla="*/ 1 w 248"/>
                  <a:gd name="T13" fmla="*/ 145 h 153"/>
                  <a:gd name="T14" fmla="*/ 3 w 248"/>
                  <a:gd name="T15" fmla="*/ 146 h 153"/>
                  <a:gd name="T16" fmla="*/ 3 w 248"/>
                  <a:gd name="T17" fmla="*/ 148 h 153"/>
                  <a:gd name="T18" fmla="*/ 5 w 248"/>
                  <a:gd name="T19" fmla="*/ 150 h 153"/>
                  <a:gd name="T20" fmla="*/ 5 w 248"/>
                  <a:gd name="T21" fmla="*/ 152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
                  <a:gd name="T34" fmla="*/ 0 h 153"/>
                  <a:gd name="T35" fmla="*/ 248 w 248"/>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 h="153">
                    <a:moveTo>
                      <a:pt x="5" y="152"/>
                    </a:moveTo>
                    <a:lnTo>
                      <a:pt x="247" y="0"/>
                    </a:lnTo>
                    <a:lnTo>
                      <a:pt x="0" y="138"/>
                    </a:lnTo>
                    <a:lnTo>
                      <a:pt x="1" y="140"/>
                    </a:lnTo>
                    <a:lnTo>
                      <a:pt x="1" y="141"/>
                    </a:lnTo>
                    <a:lnTo>
                      <a:pt x="1" y="143"/>
                    </a:lnTo>
                    <a:lnTo>
                      <a:pt x="1" y="145"/>
                    </a:lnTo>
                    <a:lnTo>
                      <a:pt x="3" y="146"/>
                    </a:lnTo>
                    <a:lnTo>
                      <a:pt x="3" y="148"/>
                    </a:lnTo>
                    <a:lnTo>
                      <a:pt x="5" y="150"/>
                    </a:lnTo>
                    <a:lnTo>
                      <a:pt x="5" y="152"/>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4" name="Freeform 41"/>
              <p:cNvSpPr>
                <a:spLocks/>
              </p:cNvSpPr>
              <p:nvPr/>
            </p:nvSpPr>
            <p:spPr bwMode="auto">
              <a:xfrm>
                <a:off x="2396" y="3129"/>
                <a:ext cx="247" cy="196"/>
              </a:xfrm>
              <a:custGeom>
                <a:avLst/>
                <a:gdLst>
                  <a:gd name="T0" fmla="*/ 0 w 247"/>
                  <a:gd name="T1" fmla="*/ 143 h 196"/>
                  <a:gd name="T2" fmla="*/ 158 w 247"/>
                  <a:gd name="T3" fmla="*/ 195 h 196"/>
                  <a:gd name="T4" fmla="*/ 246 w 247"/>
                  <a:gd name="T5" fmla="*/ 0 h 196"/>
                  <a:gd name="T6" fmla="*/ 215 w 247"/>
                  <a:gd name="T7" fmla="*/ 10 h 196"/>
                  <a:gd name="T8" fmla="*/ 182 w 247"/>
                  <a:gd name="T9" fmla="*/ 22 h 196"/>
                  <a:gd name="T10" fmla="*/ 149 w 247"/>
                  <a:gd name="T11" fmla="*/ 35 h 196"/>
                  <a:gd name="T12" fmla="*/ 116 w 247"/>
                  <a:gd name="T13" fmla="*/ 54 h 196"/>
                  <a:gd name="T14" fmla="*/ 86 w 247"/>
                  <a:gd name="T15" fmla="*/ 73 h 196"/>
                  <a:gd name="T16" fmla="*/ 55 w 247"/>
                  <a:gd name="T17" fmla="*/ 95 h 196"/>
                  <a:gd name="T18" fmla="*/ 25 w 247"/>
                  <a:gd name="T19" fmla="*/ 119 h 196"/>
                  <a:gd name="T20" fmla="*/ 0 w 247"/>
                  <a:gd name="T21" fmla="*/ 143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196"/>
                  <a:gd name="T35" fmla="*/ 247 w 247"/>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196">
                    <a:moveTo>
                      <a:pt x="0" y="143"/>
                    </a:moveTo>
                    <a:lnTo>
                      <a:pt x="158" y="195"/>
                    </a:lnTo>
                    <a:lnTo>
                      <a:pt x="246" y="0"/>
                    </a:lnTo>
                    <a:lnTo>
                      <a:pt x="215" y="10"/>
                    </a:lnTo>
                    <a:lnTo>
                      <a:pt x="182" y="22"/>
                    </a:lnTo>
                    <a:lnTo>
                      <a:pt x="149" y="35"/>
                    </a:lnTo>
                    <a:lnTo>
                      <a:pt x="116" y="54"/>
                    </a:lnTo>
                    <a:lnTo>
                      <a:pt x="86" y="73"/>
                    </a:lnTo>
                    <a:lnTo>
                      <a:pt x="55" y="95"/>
                    </a:lnTo>
                    <a:lnTo>
                      <a:pt x="25" y="119"/>
                    </a:lnTo>
                    <a:lnTo>
                      <a:pt x="0" y="143"/>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5" name="Freeform 42"/>
              <p:cNvSpPr>
                <a:spLocks/>
              </p:cNvSpPr>
              <p:nvPr/>
            </p:nvSpPr>
            <p:spPr bwMode="auto">
              <a:xfrm>
                <a:off x="2554" y="3172"/>
                <a:ext cx="252" cy="153"/>
              </a:xfrm>
              <a:custGeom>
                <a:avLst/>
                <a:gdLst>
                  <a:gd name="T0" fmla="*/ 245 w 252"/>
                  <a:gd name="T1" fmla="*/ 0 h 153"/>
                  <a:gd name="T2" fmla="*/ 0 w 252"/>
                  <a:gd name="T3" fmla="*/ 152 h 153"/>
                  <a:gd name="T4" fmla="*/ 251 w 252"/>
                  <a:gd name="T5" fmla="*/ 42 h 153"/>
                  <a:gd name="T6" fmla="*/ 251 w 252"/>
                  <a:gd name="T7" fmla="*/ 37 h 153"/>
                  <a:gd name="T8" fmla="*/ 251 w 252"/>
                  <a:gd name="T9" fmla="*/ 30 h 153"/>
                  <a:gd name="T10" fmla="*/ 251 w 252"/>
                  <a:gd name="T11" fmla="*/ 25 h 153"/>
                  <a:gd name="T12" fmla="*/ 251 w 252"/>
                  <a:gd name="T13" fmla="*/ 20 h 153"/>
                  <a:gd name="T14" fmla="*/ 249 w 252"/>
                  <a:gd name="T15" fmla="*/ 15 h 153"/>
                  <a:gd name="T16" fmla="*/ 249 w 252"/>
                  <a:gd name="T17" fmla="*/ 10 h 153"/>
                  <a:gd name="T18" fmla="*/ 247 w 252"/>
                  <a:gd name="T19" fmla="*/ 5 h 153"/>
                  <a:gd name="T20" fmla="*/ 245 w 252"/>
                  <a:gd name="T21" fmla="*/ 0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
                  <a:gd name="T34" fmla="*/ 0 h 153"/>
                  <a:gd name="T35" fmla="*/ 252 w 252"/>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 h="153">
                    <a:moveTo>
                      <a:pt x="245" y="0"/>
                    </a:moveTo>
                    <a:lnTo>
                      <a:pt x="0" y="152"/>
                    </a:lnTo>
                    <a:lnTo>
                      <a:pt x="251" y="42"/>
                    </a:lnTo>
                    <a:lnTo>
                      <a:pt x="251" y="37"/>
                    </a:lnTo>
                    <a:lnTo>
                      <a:pt x="251" y="30"/>
                    </a:lnTo>
                    <a:lnTo>
                      <a:pt x="251" y="25"/>
                    </a:lnTo>
                    <a:lnTo>
                      <a:pt x="251" y="20"/>
                    </a:lnTo>
                    <a:lnTo>
                      <a:pt x="249" y="15"/>
                    </a:lnTo>
                    <a:lnTo>
                      <a:pt x="249" y="10"/>
                    </a:lnTo>
                    <a:lnTo>
                      <a:pt x="247" y="5"/>
                    </a:lnTo>
                    <a:lnTo>
                      <a:pt x="245"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6" name="Freeform 43"/>
              <p:cNvSpPr>
                <a:spLocks/>
              </p:cNvSpPr>
              <p:nvPr/>
            </p:nvSpPr>
            <p:spPr bwMode="auto">
              <a:xfrm>
                <a:off x="2510" y="3171"/>
                <a:ext cx="45" cy="154"/>
              </a:xfrm>
              <a:custGeom>
                <a:avLst/>
                <a:gdLst>
                  <a:gd name="T0" fmla="*/ 0 w 45"/>
                  <a:gd name="T1" fmla="*/ 15 h 154"/>
                  <a:gd name="T2" fmla="*/ 44 w 45"/>
                  <a:gd name="T3" fmla="*/ 153 h 154"/>
                  <a:gd name="T4" fmla="*/ 28 w 45"/>
                  <a:gd name="T5" fmla="*/ 0 h 154"/>
                  <a:gd name="T6" fmla="*/ 24 w 45"/>
                  <a:gd name="T7" fmla="*/ 1 h 154"/>
                  <a:gd name="T8" fmla="*/ 21 w 45"/>
                  <a:gd name="T9" fmla="*/ 3 h 154"/>
                  <a:gd name="T10" fmla="*/ 17 w 45"/>
                  <a:gd name="T11" fmla="*/ 5 h 154"/>
                  <a:gd name="T12" fmla="*/ 14 w 45"/>
                  <a:gd name="T13" fmla="*/ 6 h 154"/>
                  <a:gd name="T14" fmla="*/ 10 w 45"/>
                  <a:gd name="T15" fmla="*/ 8 h 154"/>
                  <a:gd name="T16" fmla="*/ 7 w 45"/>
                  <a:gd name="T17" fmla="*/ 10 h 154"/>
                  <a:gd name="T18" fmla="*/ 3 w 45"/>
                  <a:gd name="T19" fmla="*/ 11 h 154"/>
                  <a:gd name="T20" fmla="*/ 0 w 45"/>
                  <a:gd name="T21" fmla="*/ 15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54"/>
                  <a:gd name="T35" fmla="*/ 45 w 45"/>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54">
                    <a:moveTo>
                      <a:pt x="0" y="15"/>
                    </a:moveTo>
                    <a:lnTo>
                      <a:pt x="44" y="153"/>
                    </a:lnTo>
                    <a:lnTo>
                      <a:pt x="28" y="0"/>
                    </a:lnTo>
                    <a:lnTo>
                      <a:pt x="24" y="1"/>
                    </a:lnTo>
                    <a:lnTo>
                      <a:pt x="21" y="3"/>
                    </a:lnTo>
                    <a:lnTo>
                      <a:pt x="17" y="5"/>
                    </a:lnTo>
                    <a:lnTo>
                      <a:pt x="14" y="6"/>
                    </a:lnTo>
                    <a:lnTo>
                      <a:pt x="10" y="8"/>
                    </a:lnTo>
                    <a:lnTo>
                      <a:pt x="7" y="10"/>
                    </a:lnTo>
                    <a:lnTo>
                      <a:pt x="3" y="11"/>
                    </a:lnTo>
                    <a:lnTo>
                      <a:pt x="0" y="15"/>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7" name="Freeform 44"/>
              <p:cNvSpPr>
                <a:spLocks/>
              </p:cNvSpPr>
              <p:nvPr/>
            </p:nvSpPr>
            <p:spPr bwMode="auto">
              <a:xfrm>
                <a:off x="2306" y="3324"/>
                <a:ext cx="249" cy="108"/>
              </a:xfrm>
              <a:custGeom>
                <a:avLst/>
                <a:gdLst>
                  <a:gd name="T0" fmla="*/ 248 w 249"/>
                  <a:gd name="T1" fmla="*/ 0 h 108"/>
                  <a:gd name="T2" fmla="*/ 11 w 249"/>
                  <a:gd name="T3" fmla="*/ 64 h 108"/>
                  <a:gd name="T4" fmla="*/ 8 w 249"/>
                  <a:gd name="T5" fmla="*/ 69 h 108"/>
                  <a:gd name="T6" fmla="*/ 6 w 249"/>
                  <a:gd name="T7" fmla="*/ 76 h 108"/>
                  <a:gd name="T8" fmla="*/ 5 w 249"/>
                  <a:gd name="T9" fmla="*/ 81 h 108"/>
                  <a:gd name="T10" fmla="*/ 5 w 249"/>
                  <a:gd name="T11" fmla="*/ 86 h 108"/>
                  <a:gd name="T12" fmla="*/ 3 w 249"/>
                  <a:gd name="T13" fmla="*/ 91 h 108"/>
                  <a:gd name="T14" fmla="*/ 1 w 249"/>
                  <a:gd name="T15" fmla="*/ 96 h 108"/>
                  <a:gd name="T16" fmla="*/ 1 w 249"/>
                  <a:gd name="T17" fmla="*/ 101 h 108"/>
                  <a:gd name="T18" fmla="*/ 0 w 249"/>
                  <a:gd name="T19" fmla="*/ 107 h 108"/>
                  <a:gd name="T20" fmla="*/ 248 w 249"/>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108"/>
                  <a:gd name="T35" fmla="*/ 249 w 249"/>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108">
                    <a:moveTo>
                      <a:pt x="248" y="0"/>
                    </a:moveTo>
                    <a:lnTo>
                      <a:pt x="11" y="64"/>
                    </a:lnTo>
                    <a:lnTo>
                      <a:pt x="8" y="69"/>
                    </a:lnTo>
                    <a:lnTo>
                      <a:pt x="6" y="76"/>
                    </a:lnTo>
                    <a:lnTo>
                      <a:pt x="5" y="81"/>
                    </a:lnTo>
                    <a:lnTo>
                      <a:pt x="5" y="86"/>
                    </a:lnTo>
                    <a:lnTo>
                      <a:pt x="3" y="91"/>
                    </a:lnTo>
                    <a:lnTo>
                      <a:pt x="1" y="96"/>
                    </a:lnTo>
                    <a:lnTo>
                      <a:pt x="1" y="101"/>
                    </a:lnTo>
                    <a:lnTo>
                      <a:pt x="0" y="107"/>
                    </a:lnTo>
                    <a:lnTo>
                      <a:pt x="248"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8" name="Freeform 45"/>
              <p:cNvSpPr>
                <a:spLocks/>
              </p:cNvSpPr>
              <p:nvPr/>
            </p:nvSpPr>
            <p:spPr bwMode="auto">
              <a:xfrm>
                <a:off x="2543" y="3324"/>
                <a:ext cx="129" cy="167"/>
              </a:xfrm>
              <a:custGeom>
                <a:avLst/>
                <a:gdLst>
                  <a:gd name="T0" fmla="*/ 128 w 129"/>
                  <a:gd name="T1" fmla="*/ 87 h 167"/>
                  <a:gd name="T2" fmla="*/ 11 w 129"/>
                  <a:gd name="T3" fmla="*/ 0 h 167"/>
                  <a:gd name="T4" fmla="*/ 0 w 129"/>
                  <a:gd name="T5" fmla="*/ 166 h 167"/>
                  <a:gd name="T6" fmla="*/ 17 w 129"/>
                  <a:gd name="T7" fmla="*/ 159 h 167"/>
                  <a:gd name="T8" fmla="*/ 32 w 129"/>
                  <a:gd name="T9" fmla="*/ 150 h 167"/>
                  <a:gd name="T10" fmla="*/ 49 w 129"/>
                  <a:gd name="T11" fmla="*/ 142 h 167"/>
                  <a:gd name="T12" fmla="*/ 64 w 129"/>
                  <a:gd name="T13" fmla="*/ 131 h 167"/>
                  <a:gd name="T14" fmla="*/ 81 w 129"/>
                  <a:gd name="T15" fmla="*/ 121 h 167"/>
                  <a:gd name="T16" fmla="*/ 97 w 129"/>
                  <a:gd name="T17" fmla="*/ 111 h 167"/>
                  <a:gd name="T18" fmla="*/ 112 w 129"/>
                  <a:gd name="T19" fmla="*/ 99 h 167"/>
                  <a:gd name="T20" fmla="*/ 128 w 129"/>
                  <a:gd name="T21" fmla="*/ 8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67"/>
                  <a:gd name="T35" fmla="*/ 129 w 12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67">
                    <a:moveTo>
                      <a:pt x="128" y="87"/>
                    </a:moveTo>
                    <a:lnTo>
                      <a:pt x="11" y="0"/>
                    </a:lnTo>
                    <a:lnTo>
                      <a:pt x="0" y="166"/>
                    </a:lnTo>
                    <a:lnTo>
                      <a:pt x="17" y="159"/>
                    </a:lnTo>
                    <a:lnTo>
                      <a:pt x="32" y="150"/>
                    </a:lnTo>
                    <a:lnTo>
                      <a:pt x="49" y="142"/>
                    </a:lnTo>
                    <a:lnTo>
                      <a:pt x="64" y="131"/>
                    </a:lnTo>
                    <a:lnTo>
                      <a:pt x="81" y="121"/>
                    </a:lnTo>
                    <a:lnTo>
                      <a:pt x="97" y="111"/>
                    </a:lnTo>
                    <a:lnTo>
                      <a:pt x="112" y="99"/>
                    </a:lnTo>
                    <a:lnTo>
                      <a:pt x="128" y="87"/>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9" name="Freeform 46"/>
              <p:cNvSpPr>
                <a:spLocks/>
              </p:cNvSpPr>
              <p:nvPr/>
            </p:nvSpPr>
            <p:spPr bwMode="auto">
              <a:xfrm>
                <a:off x="2513" y="3292"/>
                <a:ext cx="86" cy="67"/>
              </a:xfrm>
              <a:custGeom>
                <a:avLst/>
                <a:gdLst>
                  <a:gd name="T0" fmla="*/ 15 w 86"/>
                  <a:gd name="T1" fmla="*/ 66 h 67"/>
                  <a:gd name="T2" fmla="*/ 24 w 86"/>
                  <a:gd name="T3" fmla="*/ 66 h 67"/>
                  <a:gd name="T4" fmla="*/ 31 w 86"/>
                  <a:gd name="T5" fmla="*/ 64 h 67"/>
                  <a:gd name="T6" fmla="*/ 39 w 86"/>
                  <a:gd name="T7" fmla="*/ 60 h 67"/>
                  <a:gd name="T8" fmla="*/ 48 w 86"/>
                  <a:gd name="T9" fmla="*/ 57 h 67"/>
                  <a:gd name="T10" fmla="*/ 55 w 86"/>
                  <a:gd name="T11" fmla="*/ 52 h 67"/>
                  <a:gd name="T12" fmla="*/ 64 w 86"/>
                  <a:gd name="T13" fmla="*/ 45 h 67"/>
                  <a:gd name="T14" fmla="*/ 69 w 86"/>
                  <a:gd name="T15" fmla="*/ 40 h 67"/>
                  <a:gd name="T16" fmla="*/ 76 w 86"/>
                  <a:gd name="T17" fmla="*/ 33 h 67"/>
                  <a:gd name="T18" fmla="*/ 79 w 86"/>
                  <a:gd name="T19" fmla="*/ 27 h 67"/>
                  <a:gd name="T20" fmla="*/ 83 w 86"/>
                  <a:gd name="T21" fmla="*/ 20 h 67"/>
                  <a:gd name="T22" fmla="*/ 85 w 86"/>
                  <a:gd name="T23" fmla="*/ 15 h 67"/>
                  <a:gd name="T24" fmla="*/ 83 w 86"/>
                  <a:gd name="T25" fmla="*/ 10 h 67"/>
                  <a:gd name="T26" fmla="*/ 81 w 86"/>
                  <a:gd name="T27" fmla="*/ 5 h 67"/>
                  <a:gd name="T28" fmla="*/ 78 w 86"/>
                  <a:gd name="T29" fmla="*/ 3 h 67"/>
                  <a:gd name="T30" fmla="*/ 72 w 86"/>
                  <a:gd name="T31" fmla="*/ 0 h 67"/>
                  <a:gd name="T32" fmla="*/ 67 w 86"/>
                  <a:gd name="T33" fmla="*/ 0 h 67"/>
                  <a:gd name="T34" fmla="*/ 60 w 86"/>
                  <a:gd name="T35" fmla="*/ 0 h 67"/>
                  <a:gd name="T36" fmla="*/ 52 w 86"/>
                  <a:gd name="T37" fmla="*/ 3 h 67"/>
                  <a:gd name="T38" fmla="*/ 43 w 86"/>
                  <a:gd name="T39" fmla="*/ 5 h 67"/>
                  <a:gd name="T40" fmla="*/ 36 w 86"/>
                  <a:gd name="T41" fmla="*/ 10 h 67"/>
                  <a:gd name="T42" fmla="*/ 27 w 86"/>
                  <a:gd name="T43" fmla="*/ 15 h 67"/>
                  <a:gd name="T44" fmla="*/ 20 w 86"/>
                  <a:gd name="T45" fmla="*/ 20 h 67"/>
                  <a:gd name="T46" fmla="*/ 13 w 86"/>
                  <a:gd name="T47" fmla="*/ 27 h 67"/>
                  <a:gd name="T48" fmla="*/ 6 w 86"/>
                  <a:gd name="T49" fmla="*/ 33 h 67"/>
                  <a:gd name="T50" fmla="*/ 3 w 86"/>
                  <a:gd name="T51" fmla="*/ 40 h 67"/>
                  <a:gd name="T52" fmla="*/ 0 w 86"/>
                  <a:gd name="T53" fmla="*/ 45 h 67"/>
                  <a:gd name="T54" fmla="*/ 0 w 86"/>
                  <a:gd name="T55" fmla="*/ 52 h 67"/>
                  <a:gd name="T56" fmla="*/ 0 w 86"/>
                  <a:gd name="T57" fmla="*/ 57 h 67"/>
                  <a:gd name="T58" fmla="*/ 1 w 86"/>
                  <a:gd name="T59" fmla="*/ 60 h 67"/>
                  <a:gd name="T60" fmla="*/ 5 w 86"/>
                  <a:gd name="T61" fmla="*/ 64 h 67"/>
                  <a:gd name="T62" fmla="*/ 10 w 86"/>
                  <a:gd name="T63" fmla="*/ 66 h 67"/>
                  <a:gd name="T64" fmla="*/ 15 w 8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67"/>
                  <a:gd name="T101" fmla="*/ 86 w 8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67">
                    <a:moveTo>
                      <a:pt x="15" y="66"/>
                    </a:moveTo>
                    <a:lnTo>
                      <a:pt x="24" y="66"/>
                    </a:lnTo>
                    <a:lnTo>
                      <a:pt x="31" y="64"/>
                    </a:lnTo>
                    <a:lnTo>
                      <a:pt x="39" y="60"/>
                    </a:lnTo>
                    <a:lnTo>
                      <a:pt x="48" y="57"/>
                    </a:lnTo>
                    <a:lnTo>
                      <a:pt x="55" y="52"/>
                    </a:lnTo>
                    <a:lnTo>
                      <a:pt x="64" y="45"/>
                    </a:lnTo>
                    <a:lnTo>
                      <a:pt x="69" y="40"/>
                    </a:lnTo>
                    <a:lnTo>
                      <a:pt x="76" y="33"/>
                    </a:lnTo>
                    <a:lnTo>
                      <a:pt x="79" y="27"/>
                    </a:lnTo>
                    <a:lnTo>
                      <a:pt x="83" y="20"/>
                    </a:lnTo>
                    <a:lnTo>
                      <a:pt x="85" y="15"/>
                    </a:lnTo>
                    <a:lnTo>
                      <a:pt x="83" y="10"/>
                    </a:lnTo>
                    <a:lnTo>
                      <a:pt x="81" y="5"/>
                    </a:lnTo>
                    <a:lnTo>
                      <a:pt x="78" y="3"/>
                    </a:lnTo>
                    <a:lnTo>
                      <a:pt x="72" y="0"/>
                    </a:lnTo>
                    <a:lnTo>
                      <a:pt x="67" y="0"/>
                    </a:lnTo>
                    <a:lnTo>
                      <a:pt x="60" y="0"/>
                    </a:lnTo>
                    <a:lnTo>
                      <a:pt x="52" y="3"/>
                    </a:lnTo>
                    <a:lnTo>
                      <a:pt x="43" y="5"/>
                    </a:lnTo>
                    <a:lnTo>
                      <a:pt x="36" y="10"/>
                    </a:lnTo>
                    <a:lnTo>
                      <a:pt x="27" y="15"/>
                    </a:lnTo>
                    <a:lnTo>
                      <a:pt x="20" y="20"/>
                    </a:lnTo>
                    <a:lnTo>
                      <a:pt x="13" y="27"/>
                    </a:lnTo>
                    <a:lnTo>
                      <a:pt x="6" y="33"/>
                    </a:lnTo>
                    <a:lnTo>
                      <a:pt x="3" y="40"/>
                    </a:lnTo>
                    <a:lnTo>
                      <a:pt x="0" y="45"/>
                    </a:lnTo>
                    <a:lnTo>
                      <a:pt x="0" y="52"/>
                    </a:lnTo>
                    <a:lnTo>
                      <a:pt x="0" y="57"/>
                    </a:lnTo>
                    <a:lnTo>
                      <a:pt x="1" y="60"/>
                    </a:lnTo>
                    <a:lnTo>
                      <a:pt x="5" y="64"/>
                    </a:lnTo>
                    <a:lnTo>
                      <a:pt x="10" y="66"/>
                    </a:lnTo>
                    <a:lnTo>
                      <a:pt x="15" y="6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useBgFill="1">
            <p:nvSpPr>
              <p:cNvPr id="40" name="Freeform 47"/>
              <p:cNvSpPr>
                <a:spLocks/>
              </p:cNvSpPr>
              <p:nvPr/>
            </p:nvSpPr>
            <p:spPr bwMode="auto">
              <a:xfrm>
                <a:off x="2519" y="3298"/>
                <a:ext cx="69" cy="55"/>
              </a:xfrm>
              <a:custGeom>
                <a:avLst/>
                <a:gdLst>
                  <a:gd name="T0" fmla="*/ 13 w 69"/>
                  <a:gd name="T1" fmla="*/ 54 h 55"/>
                  <a:gd name="T2" fmla="*/ 20 w 69"/>
                  <a:gd name="T3" fmla="*/ 52 h 55"/>
                  <a:gd name="T4" fmla="*/ 25 w 69"/>
                  <a:gd name="T5" fmla="*/ 52 h 55"/>
                  <a:gd name="T6" fmla="*/ 32 w 69"/>
                  <a:gd name="T7" fmla="*/ 48 h 55"/>
                  <a:gd name="T8" fmla="*/ 39 w 69"/>
                  <a:gd name="T9" fmla="*/ 45 h 55"/>
                  <a:gd name="T10" fmla="*/ 45 w 69"/>
                  <a:gd name="T11" fmla="*/ 42 h 55"/>
                  <a:gd name="T12" fmla="*/ 51 w 69"/>
                  <a:gd name="T13" fmla="*/ 37 h 55"/>
                  <a:gd name="T14" fmla="*/ 56 w 69"/>
                  <a:gd name="T15" fmla="*/ 32 h 55"/>
                  <a:gd name="T16" fmla="*/ 61 w 69"/>
                  <a:gd name="T17" fmla="*/ 27 h 55"/>
                  <a:gd name="T18" fmla="*/ 64 w 69"/>
                  <a:gd name="T19" fmla="*/ 20 h 55"/>
                  <a:gd name="T20" fmla="*/ 68 w 69"/>
                  <a:gd name="T21" fmla="*/ 15 h 55"/>
                  <a:gd name="T22" fmla="*/ 68 w 69"/>
                  <a:gd name="T23" fmla="*/ 11 h 55"/>
                  <a:gd name="T24" fmla="*/ 68 w 69"/>
                  <a:gd name="T25" fmla="*/ 6 h 55"/>
                  <a:gd name="T26" fmla="*/ 66 w 69"/>
                  <a:gd name="T27" fmla="*/ 3 h 55"/>
                  <a:gd name="T28" fmla="*/ 62 w 69"/>
                  <a:gd name="T29" fmla="*/ 1 h 55"/>
                  <a:gd name="T30" fmla="*/ 59 w 69"/>
                  <a:gd name="T31" fmla="*/ 0 h 55"/>
                  <a:gd name="T32" fmla="*/ 54 w 69"/>
                  <a:gd name="T33" fmla="*/ 0 h 55"/>
                  <a:gd name="T34" fmla="*/ 49 w 69"/>
                  <a:gd name="T35" fmla="*/ 0 h 55"/>
                  <a:gd name="T36" fmla="*/ 42 w 69"/>
                  <a:gd name="T37" fmla="*/ 1 h 55"/>
                  <a:gd name="T38" fmla="*/ 35 w 69"/>
                  <a:gd name="T39" fmla="*/ 3 h 55"/>
                  <a:gd name="T40" fmla="*/ 28 w 69"/>
                  <a:gd name="T41" fmla="*/ 6 h 55"/>
                  <a:gd name="T42" fmla="*/ 23 w 69"/>
                  <a:gd name="T43" fmla="*/ 11 h 55"/>
                  <a:gd name="T44" fmla="*/ 17 w 69"/>
                  <a:gd name="T45" fmla="*/ 15 h 55"/>
                  <a:gd name="T46" fmla="*/ 11 w 69"/>
                  <a:gd name="T47" fmla="*/ 20 h 55"/>
                  <a:gd name="T48" fmla="*/ 6 w 69"/>
                  <a:gd name="T49" fmla="*/ 27 h 55"/>
                  <a:gd name="T50" fmla="*/ 3 w 69"/>
                  <a:gd name="T51" fmla="*/ 32 h 55"/>
                  <a:gd name="T52" fmla="*/ 1 w 69"/>
                  <a:gd name="T53" fmla="*/ 37 h 55"/>
                  <a:gd name="T54" fmla="*/ 0 w 69"/>
                  <a:gd name="T55" fmla="*/ 42 h 55"/>
                  <a:gd name="T56" fmla="*/ 0 w 69"/>
                  <a:gd name="T57" fmla="*/ 45 h 55"/>
                  <a:gd name="T58" fmla="*/ 1 w 69"/>
                  <a:gd name="T59" fmla="*/ 48 h 55"/>
                  <a:gd name="T60" fmla="*/ 5 w 69"/>
                  <a:gd name="T61" fmla="*/ 52 h 55"/>
                  <a:gd name="T62" fmla="*/ 8 w 69"/>
                  <a:gd name="T63" fmla="*/ 52 h 55"/>
                  <a:gd name="T64" fmla="*/ 13 w 69"/>
                  <a:gd name="T65" fmla="*/ 54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55"/>
                  <a:gd name="T101" fmla="*/ 69 w 69"/>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55">
                    <a:moveTo>
                      <a:pt x="13" y="54"/>
                    </a:moveTo>
                    <a:lnTo>
                      <a:pt x="20" y="52"/>
                    </a:lnTo>
                    <a:lnTo>
                      <a:pt x="25" y="52"/>
                    </a:lnTo>
                    <a:lnTo>
                      <a:pt x="32" y="48"/>
                    </a:lnTo>
                    <a:lnTo>
                      <a:pt x="39" y="45"/>
                    </a:lnTo>
                    <a:lnTo>
                      <a:pt x="45" y="42"/>
                    </a:lnTo>
                    <a:lnTo>
                      <a:pt x="51" y="37"/>
                    </a:lnTo>
                    <a:lnTo>
                      <a:pt x="56" y="32"/>
                    </a:lnTo>
                    <a:lnTo>
                      <a:pt x="61" y="27"/>
                    </a:lnTo>
                    <a:lnTo>
                      <a:pt x="64" y="20"/>
                    </a:lnTo>
                    <a:lnTo>
                      <a:pt x="68" y="15"/>
                    </a:lnTo>
                    <a:lnTo>
                      <a:pt x="68" y="11"/>
                    </a:lnTo>
                    <a:lnTo>
                      <a:pt x="68" y="6"/>
                    </a:lnTo>
                    <a:lnTo>
                      <a:pt x="66" y="3"/>
                    </a:lnTo>
                    <a:lnTo>
                      <a:pt x="62" y="1"/>
                    </a:lnTo>
                    <a:lnTo>
                      <a:pt x="59" y="0"/>
                    </a:lnTo>
                    <a:lnTo>
                      <a:pt x="54" y="0"/>
                    </a:lnTo>
                    <a:lnTo>
                      <a:pt x="49" y="0"/>
                    </a:lnTo>
                    <a:lnTo>
                      <a:pt x="42" y="1"/>
                    </a:lnTo>
                    <a:lnTo>
                      <a:pt x="35" y="3"/>
                    </a:lnTo>
                    <a:lnTo>
                      <a:pt x="28" y="6"/>
                    </a:lnTo>
                    <a:lnTo>
                      <a:pt x="23" y="11"/>
                    </a:lnTo>
                    <a:lnTo>
                      <a:pt x="17" y="15"/>
                    </a:lnTo>
                    <a:lnTo>
                      <a:pt x="11" y="20"/>
                    </a:lnTo>
                    <a:lnTo>
                      <a:pt x="6" y="27"/>
                    </a:lnTo>
                    <a:lnTo>
                      <a:pt x="3" y="32"/>
                    </a:lnTo>
                    <a:lnTo>
                      <a:pt x="1" y="37"/>
                    </a:lnTo>
                    <a:lnTo>
                      <a:pt x="0" y="42"/>
                    </a:lnTo>
                    <a:lnTo>
                      <a:pt x="0" y="45"/>
                    </a:lnTo>
                    <a:lnTo>
                      <a:pt x="1" y="48"/>
                    </a:lnTo>
                    <a:lnTo>
                      <a:pt x="5" y="52"/>
                    </a:lnTo>
                    <a:lnTo>
                      <a:pt x="8" y="52"/>
                    </a:lnTo>
                    <a:lnTo>
                      <a:pt x="13" y="54"/>
                    </a:lnTo>
                  </a:path>
                </a:pathLst>
              </a:custGeom>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9" name="Group 48"/>
            <p:cNvGrpSpPr>
              <a:grpSpLocks/>
            </p:cNvGrpSpPr>
            <p:nvPr/>
          </p:nvGrpSpPr>
          <p:grpSpPr bwMode="auto">
            <a:xfrm>
              <a:off x="2509" y="2716"/>
              <a:ext cx="443" cy="473"/>
              <a:chOff x="2509" y="2716"/>
              <a:chExt cx="443" cy="473"/>
            </a:xfrm>
          </p:grpSpPr>
          <p:sp>
            <p:nvSpPr>
              <p:cNvPr id="19" name="Freeform 49"/>
              <p:cNvSpPr>
                <a:spLocks/>
              </p:cNvSpPr>
              <p:nvPr/>
            </p:nvSpPr>
            <p:spPr bwMode="auto">
              <a:xfrm>
                <a:off x="2526" y="2726"/>
                <a:ext cx="426" cy="463"/>
              </a:xfrm>
              <a:custGeom>
                <a:avLst/>
                <a:gdLst>
                  <a:gd name="T0" fmla="*/ 419 w 426"/>
                  <a:gd name="T1" fmla="*/ 340 h 463"/>
                  <a:gd name="T2" fmla="*/ 425 w 426"/>
                  <a:gd name="T3" fmla="*/ 325 h 463"/>
                  <a:gd name="T4" fmla="*/ 329 w 426"/>
                  <a:gd name="T5" fmla="*/ 5 h 463"/>
                  <a:gd name="T6" fmla="*/ 314 w 426"/>
                  <a:gd name="T7" fmla="*/ 0 h 463"/>
                  <a:gd name="T8" fmla="*/ 5 w 426"/>
                  <a:gd name="T9" fmla="*/ 111 h 463"/>
                  <a:gd name="T10" fmla="*/ 0 w 426"/>
                  <a:gd name="T11" fmla="*/ 123 h 463"/>
                  <a:gd name="T12" fmla="*/ 69 w 426"/>
                  <a:gd name="T13" fmla="*/ 453 h 463"/>
                  <a:gd name="T14" fmla="*/ 83 w 426"/>
                  <a:gd name="T15" fmla="*/ 462 h 463"/>
                  <a:gd name="T16" fmla="*/ 419 w 426"/>
                  <a:gd name="T17" fmla="*/ 340 h 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463"/>
                  <a:gd name="T29" fmla="*/ 426 w 426"/>
                  <a:gd name="T30" fmla="*/ 463 h 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463">
                    <a:moveTo>
                      <a:pt x="419" y="340"/>
                    </a:moveTo>
                    <a:lnTo>
                      <a:pt x="425" y="325"/>
                    </a:lnTo>
                    <a:lnTo>
                      <a:pt x="329" y="5"/>
                    </a:lnTo>
                    <a:lnTo>
                      <a:pt x="314" y="0"/>
                    </a:lnTo>
                    <a:lnTo>
                      <a:pt x="5" y="111"/>
                    </a:lnTo>
                    <a:lnTo>
                      <a:pt x="0" y="123"/>
                    </a:lnTo>
                    <a:lnTo>
                      <a:pt x="69" y="453"/>
                    </a:lnTo>
                    <a:lnTo>
                      <a:pt x="83" y="462"/>
                    </a:lnTo>
                    <a:lnTo>
                      <a:pt x="419" y="34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0" name="Freeform 50"/>
              <p:cNvSpPr>
                <a:spLocks/>
              </p:cNvSpPr>
              <p:nvPr/>
            </p:nvSpPr>
            <p:spPr bwMode="auto">
              <a:xfrm>
                <a:off x="2509" y="2716"/>
                <a:ext cx="425" cy="460"/>
              </a:xfrm>
              <a:custGeom>
                <a:avLst/>
                <a:gdLst>
                  <a:gd name="T0" fmla="*/ 418 w 425"/>
                  <a:gd name="T1" fmla="*/ 340 h 460"/>
                  <a:gd name="T2" fmla="*/ 424 w 425"/>
                  <a:gd name="T3" fmla="*/ 323 h 460"/>
                  <a:gd name="T4" fmla="*/ 328 w 425"/>
                  <a:gd name="T5" fmla="*/ 6 h 460"/>
                  <a:gd name="T6" fmla="*/ 313 w 425"/>
                  <a:gd name="T7" fmla="*/ 0 h 460"/>
                  <a:gd name="T8" fmla="*/ 5 w 425"/>
                  <a:gd name="T9" fmla="*/ 110 h 460"/>
                  <a:gd name="T10" fmla="*/ 0 w 425"/>
                  <a:gd name="T11" fmla="*/ 122 h 460"/>
                  <a:gd name="T12" fmla="*/ 69 w 425"/>
                  <a:gd name="T13" fmla="*/ 450 h 460"/>
                  <a:gd name="T14" fmla="*/ 81 w 425"/>
                  <a:gd name="T15" fmla="*/ 459 h 460"/>
                  <a:gd name="T16" fmla="*/ 418 w 425"/>
                  <a:gd name="T17" fmla="*/ 34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5"/>
                  <a:gd name="T28" fmla="*/ 0 h 460"/>
                  <a:gd name="T29" fmla="*/ 425 w 425"/>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5" h="460">
                    <a:moveTo>
                      <a:pt x="418" y="340"/>
                    </a:moveTo>
                    <a:lnTo>
                      <a:pt x="424" y="323"/>
                    </a:lnTo>
                    <a:lnTo>
                      <a:pt x="328" y="6"/>
                    </a:lnTo>
                    <a:lnTo>
                      <a:pt x="313" y="0"/>
                    </a:lnTo>
                    <a:lnTo>
                      <a:pt x="5" y="110"/>
                    </a:lnTo>
                    <a:lnTo>
                      <a:pt x="0" y="122"/>
                    </a:lnTo>
                    <a:lnTo>
                      <a:pt x="69" y="450"/>
                    </a:lnTo>
                    <a:lnTo>
                      <a:pt x="81" y="459"/>
                    </a:lnTo>
                    <a:lnTo>
                      <a:pt x="418" y="340"/>
                    </a:lnTo>
                  </a:path>
                </a:pathLst>
              </a:custGeom>
              <a:solidFill>
                <a:srgbClr val="00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1" name="Freeform 51"/>
              <p:cNvSpPr>
                <a:spLocks/>
              </p:cNvSpPr>
              <p:nvPr/>
            </p:nvSpPr>
            <p:spPr bwMode="auto">
              <a:xfrm>
                <a:off x="2610" y="2953"/>
                <a:ext cx="287" cy="208"/>
              </a:xfrm>
              <a:custGeom>
                <a:avLst/>
                <a:gdLst>
                  <a:gd name="T0" fmla="*/ 286 w 287"/>
                  <a:gd name="T1" fmla="*/ 112 h 208"/>
                  <a:gd name="T2" fmla="*/ 251 w 287"/>
                  <a:gd name="T3" fmla="*/ 0 h 208"/>
                  <a:gd name="T4" fmla="*/ 0 w 287"/>
                  <a:gd name="T5" fmla="*/ 91 h 208"/>
                  <a:gd name="T6" fmla="*/ 25 w 287"/>
                  <a:gd name="T7" fmla="*/ 207 h 208"/>
                  <a:gd name="T8" fmla="*/ 286 w 287"/>
                  <a:gd name="T9" fmla="*/ 112 h 208"/>
                  <a:gd name="T10" fmla="*/ 0 60000 65536"/>
                  <a:gd name="T11" fmla="*/ 0 60000 65536"/>
                  <a:gd name="T12" fmla="*/ 0 60000 65536"/>
                  <a:gd name="T13" fmla="*/ 0 60000 65536"/>
                  <a:gd name="T14" fmla="*/ 0 60000 65536"/>
                  <a:gd name="T15" fmla="*/ 0 w 287"/>
                  <a:gd name="T16" fmla="*/ 0 h 208"/>
                  <a:gd name="T17" fmla="*/ 287 w 287"/>
                  <a:gd name="T18" fmla="*/ 208 h 208"/>
                </a:gdLst>
                <a:ahLst/>
                <a:cxnLst>
                  <a:cxn ang="T10">
                    <a:pos x="T0" y="T1"/>
                  </a:cxn>
                  <a:cxn ang="T11">
                    <a:pos x="T2" y="T3"/>
                  </a:cxn>
                  <a:cxn ang="T12">
                    <a:pos x="T4" y="T5"/>
                  </a:cxn>
                  <a:cxn ang="T13">
                    <a:pos x="T6" y="T7"/>
                  </a:cxn>
                  <a:cxn ang="T14">
                    <a:pos x="T8" y="T9"/>
                  </a:cxn>
                </a:cxnLst>
                <a:rect l="T15" t="T16" r="T17" b="T18"/>
                <a:pathLst>
                  <a:path w="287" h="208">
                    <a:moveTo>
                      <a:pt x="286" y="112"/>
                    </a:moveTo>
                    <a:lnTo>
                      <a:pt x="251" y="0"/>
                    </a:lnTo>
                    <a:lnTo>
                      <a:pt x="0" y="91"/>
                    </a:lnTo>
                    <a:lnTo>
                      <a:pt x="25" y="207"/>
                    </a:lnTo>
                    <a:lnTo>
                      <a:pt x="286" y="1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2" name="Freeform 52"/>
              <p:cNvSpPr>
                <a:spLocks/>
              </p:cNvSpPr>
              <p:nvPr/>
            </p:nvSpPr>
            <p:spPr bwMode="auto">
              <a:xfrm>
                <a:off x="2616" y="2962"/>
                <a:ext cx="281" cy="195"/>
              </a:xfrm>
              <a:custGeom>
                <a:avLst/>
                <a:gdLst>
                  <a:gd name="T0" fmla="*/ 280 w 281"/>
                  <a:gd name="T1" fmla="*/ 102 h 195"/>
                  <a:gd name="T2" fmla="*/ 247 w 281"/>
                  <a:gd name="T3" fmla="*/ 0 h 195"/>
                  <a:gd name="T4" fmla="*/ 0 w 281"/>
                  <a:gd name="T5" fmla="*/ 87 h 195"/>
                  <a:gd name="T6" fmla="*/ 22 w 281"/>
                  <a:gd name="T7" fmla="*/ 194 h 195"/>
                  <a:gd name="T8" fmla="*/ 280 w 281"/>
                  <a:gd name="T9" fmla="*/ 102 h 195"/>
                  <a:gd name="T10" fmla="*/ 0 60000 65536"/>
                  <a:gd name="T11" fmla="*/ 0 60000 65536"/>
                  <a:gd name="T12" fmla="*/ 0 60000 65536"/>
                  <a:gd name="T13" fmla="*/ 0 60000 65536"/>
                  <a:gd name="T14" fmla="*/ 0 60000 65536"/>
                  <a:gd name="T15" fmla="*/ 0 w 281"/>
                  <a:gd name="T16" fmla="*/ 0 h 195"/>
                  <a:gd name="T17" fmla="*/ 281 w 281"/>
                  <a:gd name="T18" fmla="*/ 195 h 195"/>
                </a:gdLst>
                <a:ahLst/>
                <a:cxnLst>
                  <a:cxn ang="T10">
                    <a:pos x="T0" y="T1"/>
                  </a:cxn>
                  <a:cxn ang="T11">
                    <a:pos x="T2" y="T3"/>
                  </a:cxn>
                  <a:cxn ang="T12">
                    <a:pos x="T4" y="T5"/>
                  </a:cxn>
                  <a:cxn ang="T13">
                    <a:pos x="T6" y="T7"/>
                  </a:cxn>
                  <a:cxn ang="T14">
                    <a:pos x="T8" y="T9"/>
                  </a:cxn>
                </a:cxnLst>
                <a:rect l="T15" t="T16" r="T17" b="T18"/>
                <a:pathLst>
                  <a:path w="281" h="195">
                    <a:moveTo>
                      <a:pt x="280" y="102"/>
                    </a:moveTo>
                    <a:lnTo>
                      <a:pt x="247" y="0"/>
                    </a:lnTo>
                    <a:lnTo>
                      <a:pt x="0" y="87"/>
                    </a:lnTo>
                    <a:lnTo>
                      <a:pt x="22" y="194"/>
                    </a:lnTo>
                    <a:lnTo>
                      <a:pt x="280" y="102"/>
                    </a:lnTo>
                  </a:path>
                </a:pathLst>
              </a:custGeom>
              <a:solidFill>
                <a:srgbClr val="EAEAE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3" name="Freeform 53"/>
              <p:cNvSpPr>
                <a:spLocks/>
              </p:cNvSpPr>
              <p:nvPr/>
            </p:nvSpPr>
            <p:spPr bwMode="auto">
              <a:xfrm>
                <a:off x="2635" y="3001"/>
                <a:ext cx="180" cy="156"/>
              </a:xfrm>
              <a:custGeom>
                <a:avLst/>
                <a:gdLst>
                  <a:gd name="T0" fmla="*/ 179 w 180"/>
                  <a:gd name="T1" fmla="*/ 99 h 156"/>
                  <a:gd name="T2" fmla="*/ 150 w 180"/>
                  <a:gd name="T3" fmla="*/ 0 h 156"/>
                  <a:gd name="T4" fmla="*/ 0 w 180"/>
                  <a:gd name="T5" fmla="*/ 52 h 156"/>
                  <a:gd name="T6" fmla="*/ 21 w 180"/>
                  <a:gd name="T7" fmla="*/ 155 h 156"/>
                  <a:gd name="T8" fmla="*/ 179 w 180"/>
                  <a:gd name="T9" fmla="*/ 99 h 156"/>
                  <a:gd name="T10" fmla="*/ 0 60000 65536"/>
                  <a:gd name="T11" fmla="*/ 0 60000 65536"/>
                  <a:gd name="T12" fmla="*/ 0 60000 65536"/>
                  <a:gd name="T13" fmla="*/ 0 60000 65536"/>
                  <a:gd name="T14" fmla="*/ 0 60000 65536"/>
                  <a:gd name="T15" fmla="*/ 0 w 180"/>
                  <a:gd name="T16" fmla="*/ 0 h 156"/>
                  <a:gd name="T17" fmla="*/ 180 w 180"/>
                  <a:gd name="T18" fmla="*/ 156 h 156"/>
                </a:gdLst>
                <a:ahLst/>
                <a:cxnLst>
                  <a:cxn ang="T10">
                    <a:pos x="T0" y="T1"/>
                  </a:cxn>
                  <a:cxn ang="T11">
                    <a:pos x="T2" y="T3"/>
                  </a:cxn>
                  <a:cxn ang="T12">
                    <a:pos x="T4" y="T5"/>
                  </a:cxn>
                  <a:cxn ang="T13">
                    <a:pos x="T6" y="T7"/>
                  </a:cxn>
                  <a:cxn ang="T14">
                    <a:pos x="T8" y="T9"/>
                  </a:cxn>
                </a:cxnLst>
                <a:rect l="T15" t="T16" r="T17" b="T18"/>
                <a:pathLst>
                  <a:path w="180" h="156">
                    <a:moveTo>
                      <a:pt x="179" y="99"/>
                    </a:moveTo>
                    <a:lnTo>
                      <a:pt x="150" y="0"/>
                    </a:lnTo>
                    <a:lnTo>
                      <a:pt x="0" y="52"/>
                    </a:lnTo>
                    <a:lnTo>
                      <a:pt x="21" y="155"/>
                    </a:lnTo>
                    <a:lnTo>
                      <a:pt x="179" y="9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4" name="Freeform 54"/>
              <p:cNvSpPr>
                <a:spLocks/>
              </p:cNvSpPr>
              <p:nvPr/>
            </p:nvSpPr>
            <p:spPr bwMode="auto">
              <a:xfrm>
                <a:off x="2626" y="2999"/>
                <a:ext cx="183" cy="158"/>
              </a:xfrm>
              <a:custGeom>
                <a:avLst/>
                <a:gdLst>
                  <a:gd name="T0" fmla="*/ 182 w 183"/>
                  <a:gd name="T1" fmla="*/ 101 h 158"/>
                  <a:gd name="T2" fmla="*/ 154 w 183"/>
                  <a:gd name="T3" fmla="*/ 0 h 158"/>
                  <a:gd name="T4" fmla="*/ 0 w 183"/>
                  <a:gd name="T5" fmla="*/ 54 h 158"/>
                  <a:gd name="T6" fmla="*/ 22 w 183"/>
                  <a:gd name="T7" fmla="*/ 157 h 158"/>
                  <a:gd name="T8" fmla="*/ 182 w 183"/>
                  <a:gd name="T9" fmla="*/ 101 h 158"/>
                  <a:gd name="T10" fmla="*/ 0 60000 65536"/>
                  <a:gd name="T11" fmla="*/ 0 60000 65536"/>
                  <a:gd name="T12" fmla="*/ 0 60000 65536"/>
                  <a:gd name="T13" fmla="*/ 0 60000 65536"/>
                  <a:gd name="T14" fmla="*/ 0 60000 65536"/>
                  <a:gd name="T15" fmla="*/ 0 w 183"/>
                  <a:gd name="T16" fmla="*/ 0 h 158"/>
                  <a:gd name="T17" fmla="*/ 183 w 183"/>
                  <a:gd name="T18" fmla="*/ 158 h 158"/>
                </a:gdLst>
                <a:ahLst/>
                <a:cxnLst>
                  <a:cxn ang="T10">
                    <a:pos x="T0" y="T1"/>
                  </a:cxn>
                  <a:cxn ang="T11">
                    <a:pos x="T2" y="T3"/>
                  </a:cxn>
                  <a:cxn ang="T12">
                    <a:pos x="T4" y="T5"/>
                  </a:cxn>
                  <a:cxn ang="T13">
                    <a:pos x="T6" y="T7"/>
                  </a:cxn>
                  <a:cxn ang="T14">
                    <a:pos x="T8" y="T9"/>
                  </a:cxn>
                </a:cxnLst>
                <a:rect l="T15" t="T16" r="T17" b="T18"/>
                <a:pathLst>
                  <a:path w="183" h="158">
                    <a:moveTo>
                      <a:pt x="182" y="101"/>
                    </a:moveTo>
                    <a:lnTo>
                      <a:pt x="154" y="0"/>
                    </a:lnTo>
                    <a:lnTo>
                      <a:pt x="0" y="54"/>
                    </a:lnTo>
                    <a:lnTo>
                      <a:pt x="22" y="157"/>
                    </a:lnTo>
                    <a:lnTo>
                      <a:pt x="182" y="10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5" name="Freeform 55"/>
              <p:cNvSpPr>
                <a:spLocks/>
              </p:cNvSpPr>
              <p:nvPr/>
            </p:nvSpPr>
            <p:spPr bwMode="auto">
              <a:xfrm>
                <a:off x="2522" y="2829"/>
                <a:ext cx="28" cy="29"/>
              </a:xfrm>
              <a:custGeom>
                <a:avLst/>
                <a:gdLst>
                  <a:gd name="T0" fmla="*/ 27 w 28"/>
                  <a:gd name="T1" fmla="*/ 21 h 29"/>
                  <a:gd name="T2" fmla="*/ 23 w 28"/>
                  <a:gd name="T3" fmla="*/ 0 h 29"/>
                  <a:gd name="T4" fmla="*/ 0 w 28"/>
                  <a:gd name="T5" fmla="*/ 8 h 29"/>
                  <a:gd name="T6" fmla="*/ 3 w 28"/>
                  <a:gd name="T7" fmla="*/ 28 h 29"/>
                  <a:gd name="T8" fmla="*/ 27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7" y="21"/>
                    </a:moveTo>
                    <a:lnTo>
                      <a:pt x="23" y="0"/>
                    </a:lnTo>
                    <a:lnTo>
                      <a:pt x="0" y="8"/>
                    </a:lnTo>
                    <a:lnTo>
                      <a:pt x="3" y="28"/>
                    </a:lnTo>
                    <a:lnTo>
                      <a:pt x="27" y="21"/>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6" name="Freeform 56"/>
              <p:cNvSpPr>
                <a:spLocks/>
              </p:cNvSpPr>
              <p:nvPr/>
            </p:nvSpPr>
            <p:spPr bwMode="auto">
              <a:xfrm>
                <a:off x="2525" y="2835"/>
                <a:ext cx="29" cy="27"/>
              </a:xfrm>
              <a:custGeom>
                <a:avLst/>
                <a:gdLst>
                  <a:gd name="T0" fmla="*/ 28 w 29"/>
                  <a:gd name="T1" fmla="*/ 18 h 27"/>
                  <a:gd name="T2" fmla="*/ 23 w 29"/>
                  <a:gd name="T3" fmla="*/ 0 h 27"/>
                  <a:gd name="T4" fmla="*/ 0 w 29"/>
                  <a:gd name="T5" fmla="*/ 6 h 27"/>
                  <a:gd name="T6" fmla="*/ 4 w 29"/>
                  <a:gd name="T7" fmla="*/ 26 h 27"/>
                  <a:gd name="T8" fmla="*/ 28 w 29"/>
                  <a:gd name="T9" fmla="*/ 18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28" y="18"/>
                    </a:moveTo>
                    <a:lnTo>
                      <a:pt x="23" y="0"/>
                    </a:lnTo>
                    <a:lnTo>
                      <a:pt x="0" y="6"/>
                    </a:lnTo>
                    <a:lnTo>
                      <a:pt x="4" y="26"/>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7" name="Freeform 57"/>
              <p:cNvSpPr>
                <a:spLocks/>
              </p:cNvSpPr>
              <p:nvPr/>
            </p:nvSpPr>
            <p:spPr bwMode="auto">
              <a:xfrm>
                <a:off x="2805" y="2731"/>
                <a:ext cx="26" cy="28"/>
              </a:xfrm>
              <a:custGeom>
                <a:avLst/>
                <a:gdLst>
                  <a:gd name="T0" fmla="*/ 25 w 26"/>
                  <a:gd name="T1" fmla="*/ 19 h 28"/>
                  <a:gd name="T2" fmla="*/ 18 w 26"/>
                  <a:gd name="T3" fmla="*/ 0 h 28"/>
                  <a:gd name="T4" fmla="*/ 0 w 26"/>
                  <a:gd name="T5" fmla="*/ 7 h 28"/>
                  <a:gd name="T6" fmla="*/ 5 w 26"/>
                  <a:gd name="T7" fmla="*/ 27 h 28"/>
                  <a:gd name="T8" fmla="*/ 25 w 26"/>
                  <a:gd name="T9" fmla="*/ 19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25" y="19"/>
                    </a:moveTo>
                    <a:lnTo>
                      <a:pt x="18" y="0"/>
                    </a:lnTo>
                    <a:lnTo>
                      <a:pt x="0" y="7"/>
                    </a:lnTo>
                    <a:lnTo>
                      <a:pt x="5" y="27"/>
                    </a:lnTo>
                    <a:lnTo>
                      <a:pt x="25"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8" name="Freeform 58"/>
              <p:cNvSpPr>
                <a:spLocks/>
              </p:cNvSpPr>
              <p:nvPr/>
            </p:nvSpPr>
            <p:spPr bwMode="auto">
              <a:xfrm>
                <a:off x="2809" y="2732"/>
                <a:ext cx="29" cy="28"/>
              </a:xfrm>
              <a:custGeom>
                <a:avLst/>
                <a:gdLst>
                  <a:gd name="T0" fmla="*/ 28 w 29"/>
                  <a:gd name="T1" fmla="*/ 18 h 28"/>
                  <a:gd name="T2" fmla="*/ 21 w 29"/>
                  <a:gd name="T3" fmla="*/ 0 h 28"/>
                  <a:gd name="T4" fmla="*/ 0 w 29"/>
                  <a:gd name="T5" fmla="*/ 6 h 28"/>
                  <a:gd name="T6" fmla="*/ 4 w 29"/>
                  <a:gd name="T7" fmla="*/ 27 h 28"/>
                  <a:gd name="T8" fmla="*/ 28 w 29"/>
                  <a:gd name="T9" fmla="*/ 1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28" y="18"/>
                    </a:moveTo>
                    <a:lnTo>
                      <a:pt x="21" y="0"/>
                    </a:lnTo>
                    <a:lnTo>
                      <a:pt x="0" y="6"/>
                    </a:lnTo>
                    <a:lnTo>
                      <a:pt x="4" y="27"/>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9" name="Freeform 59"/>
              <p:cNvSpPr>
                <a:spLocks/>
              </p:cNvSpPr>
              <p:nvPr/>
            </p:nvSpPr>
            <p:spPr bwMode="auto">
              <a:xfrm>
                <a:off x="2653" y="3041"/>
                <a:ext cx="59" cy="92"/>
              </a:xfrm>
              <a:custGeom>
                <a:avLst/>
                <a:gdLst>
                  <a:gd name="T0" fmla="*/ 58 w 59"/>
                  <a:gd name="T1" fmla="*/ 78 h 92"/>
                  <a:gd name="T2" fmla="*/ 38 w 59"/>
                  <a:gd name="T3" fmla="*/ 0 h 92"/>
                  <a:gd name="T4" fmla="*/ 0 w 59"/>
                  <a:gd name="T5" fmla="*/ 13 h 92"/>
                  <a:gd name="T6" fmla="*/ 18 w 59"/>
                  <a:gd name="T7" fmla="*/ 91 h 92"/>
                  <a:gd name="T8" fmla="*/ 58 w 59"/>
                  <a:gd name="T9" fmla="*/ 78 h 92"/>
                  <a:gd name="T10" fmla="*/ 0 60000 65536"/>
                  <a:gd name="T11" fmla="*/ 0 60000 65536"/>
                  <a:gd name="T12" fmla="*/ 0 60000 65536"/>
                  <a:gd name="T13" fmla="*/ 0 60000 65536"/>
                  <a:gd name="T14" fmla="*/ 0 60000 65536"/>
                  <a:gd name="T15" fmla="*/ 0 w 59"/>
                  <a:gd name="T16" fmla="*/ 0 h 92"/>
                  <a:gd name="T17" fmla="*/ 59 w 59"/>
                  <a:gd name="T18" fmla="*/ 92 h 92"/>
                </a:gdLst>
                <a:ahLst/>
                <a:cxnLst>
                  <a:cxn ang="T10">
                    <a:pos x="T0" y="T1"/>
                  </a:cxn>
                  <a:cxn ang="T11">
                    <a:pos x="T2" y="T3"/>
                  </a:cxn>
                  <a:cxn ang="T12">
                    <a:pos x="T4" y="T5"/>
                  </a:cxn>
                  <a:cxn ang="T13">
                    <a:pos x="T6" y="T7"/>
                  </a:cxn>
                  <a:cxn ang="T14">
                    <a:pos x="T8" y="T9"/>
                  </a:cxn>
                </a:cxnLst>
                <a:rect l="T15" t="T16" r="T17" b="T18"/>
                <a:pathLst>
                  <a:path w="59" h="92">
                    <a:moveTo>
                      <a:pt x="58" y="78"/>
                    </a:moveTo>
                    <a:lnTo>
                      <a:pt x="38" y="0"/>
                    </a:lnTo>
                    <a:lnTo>
                      <a:pt x="0" y="13"/>
                    </a:lnTo>
                    <a:lnTo>
                      <a:pt x="18" y="91"/>
                    </a:lnTo>
                    <a:lnTo>
                      <a:pt x="58" y="7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0" name="Freeform 60"/>
              <p:cNvSpPr>
                <a:spLocks/>
              </p:cNvSpPr>
              <p:nvPr/>
            </p:nvSpPr>
            <p:spPr bwMode="auto">
              <a:xfrm>
                <a:off x="2658" y="3047"/>
                <a:ext cx="51" cy="86"/>
              </a:xfrm>
              <a:custGeom>
                <a:avLst/>
                <a:gdLst>
                  <a:gd name="T0" fmla="*/ 50 w 51"/>
                  <a:gd name="T1" fmla="*/ 73 h 86"/>
                  <a:gd name="T2" fmla="*/ 34 w 51"/>
                  <a:gd name="T3" fmla="*/ 0 h 86"/>
                  <a:gd name="T4" fmla="*/ 0 w 51"/>
                  <a:gd name="T5" fmla="*/ 11 h 86"/>
                  <a:gd name="T6" fmla="*/ 15 w 51"/>
                  <a:gd name="T7" fmla="*/ 85 h 86"/>
                  <a:gd name="T8" fmla="*/ 50 w 51"/>
                  <a:gd name="T9" fmla="*/ 73 h 86"/>
                  <a:gd name="T10" fmla="*/ 0 60000 65536"/>
                  <a:gd name="T11" fmla="*/ 0 60000 65536"/>
                  <a:gd name="T12" fmla="*/ 0 60000 65536"/>
                  <a:gd name="T13" fmla="*/ 0 60000 65536"/>
                  <a:gd name="T14" fmla="*/ 0 60000 65536"/>
                  <a:gd name="T15" fmla="*/ 0 w 51"/>
                  <a:gd name="T16" fmla="*/ 0 h 86"/>
                  <a:gd name="T17" fmla="*/ 51 w 51"/>
                  <a:gd name="T18" fmla="*/ 86 h 86"/>
                </a:gdLst>
                <a:ahLst/>
                <a:cxnLst>
                  <a:cxn ang="T10">
                    <a:pos x="T0" y="T1"/>
                  </a:cxn>
                  <a:cxn ang="T11">
                    <a:pos x="T2" y="T3"/>
                  </a:cxn>
                  <a:cxn ang="T12">
                    <a:pos x="T4" y="T5"/>
                  </a:cxn>
                  <a:cxn ang="T13">
                    <a:pos x="T6" y="T7"/>
                  </a:cxn>
                  <a:cxn ang="T14">
                    <a:pos x="T8" y="T9"/>
                  </a:cxn>
                </a:cxnLst>
                <a:rect l="T15" t="T16" r="T17" b="T18"/>
                <a:pathLst>
                  <a:path w="51" h="86">
                    <a:moveTo>
                      <a:pt x="50" y="73"/>
                    </a:moveTo>
                    <a:lnTo>
                      <a:pt x="34" y="0"/>
                    </a:lnTo>
                    <a:lnTo>
                      <a:pt x="0" y="11"/>
                    </a:lnTo>
                    <a:lnTo>
                      <a:pt x="15" y="85"/>
                    </a:lnTo>
                    <a:lnTo>
                      <a:pt x="50" y="73"/>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10" name="Group 61"/>
            <p:cNvGrpSpPr>
              <a:grpSpLocks/>
            </p:cNvGrpSpPr>
            <p:nvPr/>
          </p:nvGrpSpPr>
          <p:grpSpPr bwMode="auto">
            <a:xfrm>
              <a:off x="1964" y="2535"/>
              <a:ext cx="542" cy="848"/>
              <a:chOff x="1964" y="2535"/>
              <a:chExt cx="542" cy="848"/>
            </a:xfrm>
          </p:grpSpPr>
          <p:sp>
            <p:nvSpPr>
              <p:cNvPr id="11" name="Freeform 62"/>
              <p:cNvSpPr>
                <a:spLocks/>
              </p:cNvSpPr>
              <p:nvPr/>
            </p:nvSpPr>
            <p:spPr bwMode="auto">
              <a:xfrm>
                <a:off x="2012" y="2895"/>
                <a:ext cx="17" cy="17"/>
              </a:xfrm>
              <a:custGeom>
                <a:avLst/>
                <a:gdLst>
                  <a:gd name="T0" fmla="*/ 0 w 17"/>
                  <a:gd name="T1" fmla="*/ 16 h 17"/>
                  <a:gd name="T2" fmla="*/ 5 w 17"/>
                  <a:gd name="T3" fmla="*/ 8 h 17"/>
                  <a:gd name="T4" fmla="*/ 5 w 17"/>
                  <a:gd name="T5" fmla="*/ 8 h 17"/>
                  <a:gd name="T6" fmla="*/ 5 w 17"/>
                  <a:gd name="T7" fmla="*/ 8 h 17"/>
                  <a:gd name="T8" fmla="*/ 0 w 17"/>
                  <a:gd name="T9" fmla="*/ 8 h 17"/>
                  <a:gd name="T10" fmla="*/ 0 w 17"/>
                  <a:gd name="T11" fmla="*/ 16 h 17"/>
                  <a:gd name="T12" fmla="*/ 0 w 17"/>
                  <a:gd name="T13" fmla="*/ 16 h 17"/>
                  <a:gd name="T14" fmla="*/ 10 w 17"/>
                  <a:gd name="T15" fmla="*/ 0 h 17"/>
                  <a:gd name="T16" fmla="*/ 16 w 17"/>
                  <a:gd name="T17" fmla="*/ 0 h 17"/>
                  <a:gd name="T18" fmla="*/ 16 w 17"/>
                  <a:gd name="T19" fmla="*/ 0 h 17"/>
                  <a:gd name="T20" fmla="*/ 16 w 17"/>
                  <a:gd name="T21" fmla="*/ 0 h 17"/>
                  <a:gd name="T22" fmla="*/ 16 w 17"/>
                  <a:gd name="T23" fmla="*/ 0 h 17"/>
                  <a:gd name="T24" fmla="*/ 10 w 17"/>
                  <a:gd name="T25" fmla="*/ 0 h 17"/>
                  <a:gd name="T26" fmla="*/ 10 w 17"/>
                  <a:gd name="T27" fmla="*/ 0 h 17"/>
                  <a:gd name="T28" fmla="*/ 0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6"/>
                    </a:moveTo>
                    <a:lnTo>
                      <a:pt x="5" y="8"/>
                    </a:lnTo>
                    <a:lnTo>
                      <a:pt x="0" y="8"/>
                    </a:lnTo>
                    <a:lnTo>
                      <a:pt x="0" y="16"/>
                    </a:lnTo>
                    <a:lnTo>
                      <a:pt x="10" y="0"/>
                    </a:lnTo>
                    <a:lnTo>
                      <a:pt x="16" y="0"/>
                    </a:lnTo>
                    <a:lnTo>
                      <a:pt x="10" y="0"/>
                    </a:lnTo>
                    <a:lnTo>
                      <a:pt x="0" y="16"/>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2" name="Freeform 63"/>
              <p:cNvSpPr>
                <a:spLocks/>
              </p:cNvSpPr>
              <p:nvPr/>
            </p:nvSpPr>
            <p:spPr bwMode="auto">
              <a:xfrm>
                <a:off x="2098" y="2977"/>
                <a:ext cx="19" cy="22"/>
              </a:xfrm>
              <a:custGeom>
                <a:avLst/>
                <a:gdLst>
                  <a:gd name="T0" fmla="*/ 3 w 19"/>
                  <a:gd name="T1" fmla="*/ 0 h 22"/>
                  <a:gd name="T2" fmla="*/ 0 w 19"/>
                  <a:gd name="T3" fmla="*/ 20 h 22"/>
                  <a:gd name="T4" fmla="*/ 17 w 19"/>
                  <a:gd name="T5" fmla="*/ 21 h 22"/>
                  <a:gd name="T6" fmla="*/ 18 w 19"/>
                  <a:gd name="T7" fmla="*/ 11 h 22"/>
                  <a:gd name="T8" fmla="*/ 9 w 19"/>
                  <a:gd name="T9" fmla="*/ 5 h 22"/>
                  <a:gd name="T10" fmla="*/ 3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3" y="0"/>
                    </a:moveTo>
                    <a:lnTo>
                      <a:pt x="0" y="20"/>
                    </a:lnTo>
                    <a:lnTo>
                      <a:pt x="17" y="21"/>
                    </a:lnTo>
                    <a:lnTo>
                      <a:pt x="18" y="11"/>
                    </a:lnTo>
                    <a:lnTo>
                      <a:pt x="9" y="5"/>
                    </a:lnTo>
                    <a:lnTo>
                      <a:pt x="3" y="0"/>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3" name="Freeform 64"/>
              <p:cNvSpPr>
                <a:spLocks/>
              </p:cNvSpPr>
              <p:nvPr/>
            </p:nvSpPr>
            <p:spPr bwMode="auto">
              <a:xfrm>
                <a:off x="2123" y="2535"/>
                <a:ext cx="218" cy="712"/>
              </a:xfrm>
              <a:custGeom>
                <a:avLst/>
                <a:gdLst>
                  <a:gd name="T0" fmla="*/ 217 w 218"/>
                  <a:gd name="T1" fmla="*/ 596 h 712"/>
                  <a:gd name="T2" fmla="*/ 200 w 218"/>
                  <a:gd name="T3" fmla="*/ 413 h 712"/>
                  <a:gd name="T4" fmla="*/ 206 w 218"/>
                  <a:gd name="T5" fmla="*/ 405 h 712"/>
                  <a:gd name="T6" fmla="*/ 210 w 218"/>
                  <a:gd name="T7" fmla="*/ 399 h 712"/>
                  <a:gd name="T8" fmla="*/ 207 w 218"/>
                  <a:gd name="T9" fmla="*/ 377 h 712"/>
                  <a:gd name="T10" fmla="*/ 208 w 218"/>
                  <a:gd name="T11" fmla="*/ 294 h 712"/>
                  <a:gd name="T12" fmla="*/ 205 w 218"/>
                  <a:gd name="T13" fmla="*/ 234 h 712"/>
                  <a:gd name="T14" fmla="*/ 195 w 218"/>
                  <a:gd name="T15" fmla="*/ 165 h 712"/>
                  <a:gd name="T16" fmla="*/ 172 w 218"/>
                  <a:gd name="T17" fmla="*/ 136 h 712"/>
                  <a:gd name="T18" fmla="*/ 141 w 218"/>
                  <a:gd name="T19" fmla="*/ 114 h 712"/>
                  <a:gd name="T20" fmla="*/ 125 w 218"/>
                  <a:gd name="T21" fmla="*/ 104 h 712"/>
                  <a:gd name="T22" fmla="*/ 137 w 218"/>
                  <a:gd name="T23" fmla="*/ 63 h 712"/>
                  <a:gd name="T24" fmla="*/ 140 w 218"/>
                  <a:gd name="T25" fmla="*/ 49 h 712"/>
                  <a:gd name="T26" fmla="*/ 137 w 218"/>
                  <a:gd name="T27" fmla="*/ 28 h 712"/>
                  <a:gd name="T28" fmla="*/ 126 w 218"/>
                  <a:gd name="T29" fmla="*/ 12 h 712"/>
                  <a:gd name="T30" fmla="*/ 120 w 218"/>
                  <a:gd name="T31" fmla="*/ 2 h 712"/>
                  <a:gd name="T32" fmla="*/ 99 w 218"/>
                  <a:gd name="T33" fmla="*/ 0 h 712"/>
                  <a:gd name="T34" fmla="*/ 76 w 218"/>
                  <a:gd name="T35" fmla="*/ 1 h 712"/>
                  <a:gd name="T36" fmla="*/ 71 w 218"/>
                  <a:gd name="T37" fmla="*/ 8 h 712"/>
                  <a:gd name="T38" fmla="*/ 59 w 218"/>
                  <a:gd name="T39" fmla="*/ 20 h 712"/>
                  <a:gd name="T40" fmla="*/ 56 w 218"/>
                  <a:gd name="T41" fmla="*/ 41 h 712"/>
                  <a:gd name="T42" fmla="*/ 60 w 218"/>
                  <a:gd name="T43" fmla="*/ 58 h 712"/>
                  <a:gd name="T44" fmla="*/ 77 w 218"/>
                  <a:gd name="T45" fmla="*/ 104 h 712"/>
                  <a:gd name="T46" fmla="*/ 58 w 218"/>
                  <a:gd name="T47" fmla="*/ 115 h 712"/>
                  <a:gd name="T48" fmla="*/ 26 w 218"/>
                  <a:gd name="T49" fmla="*/ 138 h 712"/>
                  <a:gd name="T50" fmla="*/ 17 w 218"/>
                  <a:gd name="T51" fmla="*/ 155 h 712"/>
                  <a:gd name="T52" fmla="*/ 10 w 218"/>
                  <a:gd name="T53" fmla="*/ 210 h 712"/>
                  <a:gd name="T54" fmla="*/ 3 w 218"/>
                  <a:gd name="T55" fmla="*/ 267 h 712"/>
                  <a:gd name="T56" fmla="*/ 1 w 218"/>
                  <a:gd name="T57" fmla="*/ 296 h 712"/>
                  <a:gd name="T58" fmla="*/ 0 w 218"/>
                  <a:gd name="T59" fmla="*/ 351 h 712"/>
                  <a:gd name="T60" fmla="*/ 3 w 218"/>
                  <a:gd name="T61" fmla="*/ 399 h 712"/>
                  <a:gd name="T62" fmla="*/ 13 w 218"/>
                  <a:gd name="T63" fmla="*/ 408 h 712"/>
                  <a:gd name="T64" fmla="*/ 24 w 218"/>
                  <a:gd name="T65" fmla="*/ 409 h 712"/>
                  <a:gd name="T66" fmla="*/ 15 w 218"/>
                  <a:gd name="T67" fmla="*/ 391 h 712"/>
                  <a:gd name="T68" fmla="*/ 63 w 218"/>
                  <a:gd name="T69" fmla="*/ 661 h 712"/>
                  <a:gd name="T70" fmla="*/ 71 w 218"/>
                  <a:gd name="T71" fmla="*/ 708 h 712"/>
                  <a:gd name="T72" fmla="*/ 107 w 218"/>
                  <a:gd name="T73" fmla="*/ 689 h 712"/>
                  <a:gd name="T74" fmla="*/ 127 w 218"/>
                  <a:gd name="T75" fmla="*/ 701 h 712"/>
                  <a:gd name="T76" fmla="*/ 146 w 218"/>
                  <a:gd name="T77" fmla="*/ 710 h 712"/>
                  <a:gd name="T78" fmla="*/ 160 w 218"/>
                  <a:gd name="T79" fmla="*/ 710 h 712"/>
                  <a:gd name="T80" fmla="*/ 172 w 218"/>
                  <a:gd name="T81" fmla="*/ 707 h 712"/>
                  <a:gd name="T82" fmla="*/ 167 w 218"/>
                  <a:gd name="T83" fmla="*/ 679 h 712"/>
                  <a:gd name="T84" fmla="*/ 176 w 218"/>
                  <a:gd name="T85" fmla="*/ 389 h 712"/>
                  <a:gd name="T86" fmla="*/ 182 w 218"/>
                  <a:gd name="T87" fmla="*/ 404 h 712"/>
                  <a:gd name="T88" fmla="*/ 184 w 218"/>
                  <a:gd name="T89" fmla="*/ 406 h 712"/>
                  <a:gd name="T90" fmla="*/ 187 w 218"/>
                  <a:gd name="T91" fmla="*/ 410 h 712"/>
                  <a:gd name="T92" fmla="*/ 174 w 218"/>
                  <a:gd name="T93" fmla="*/ 426 h 7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8"/>
                  <a:gd name="T142" fmla="*/ 0 h 712"/>
                  <a:gd name="T143" fmla="*/ 218 w 218"/>
                  <a:gd name="T144" fmla="*/ 712 h 7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8" h="712">
                    <a:moveTo>
                      <a:pt x="174" y="426"/>
                    </a:moveTo>
                    <a:lnTo>
                      <a:pt x="174" y="596"/>
                    </a:lnTo>
                    <a:lnTo>
                      <a:pt x="217" y="596"/>
                    </a:lnTo>
                    <a:lnTo>
                      <a:pt x="217" y="426"/>
                    </a:lnTo>
                    <a:lnTo>
                      <a:pt x="200" y="426"/>
                    </a:lnTo>
                    <a:lnTo>
                      <a:pt x="200" y="413"/>
                    </a:lnTo>
                    <a:lnTo>
                      <a:pt x="202" y="410"/>
                    </a:lnTo>
                    <a:lnTo>
                      <a:pt x="204" y="408"/>
                    </a:lnTo>
                    <a:lnTo>
                      <a:pt x="206" y="405"/>
                    </a:lnTo>
                    <a:lnTo>
                      <a:pt x="208" y="403"/>
                    </a:lnTo>
                    <a:lnTo>
                      <a:pt x="209" y="401"/>
                    </a:lnTo>
                    <a:lnTo>
                      <a:pt x="210" y="399"/>
                    </a:lnTo>
                    <a:lnTo>
                      <a:pt x="211" y="397"/>
                    </a:lnTo>
                    <a:lnTo>
                      <a:pt x="207" y="377"/>
                    </a:lnTo>
                    <a:lnTo>
                      <a:pt x="208" y="300"/>
                    </a:lnTo>
                    <a:lnTo>
                      <a:pt x="208" y="294"/>
                    </a:lnTo>
                    <a:lnTo>
                      <a:pt x="208" y="280"/>
                    </a:lnTo>
                    <a:lnTo>
                      <a:pt x="206" y="259"/>
                    </a:lnTo>
                    <a:lnTo>
                      <a:pt x="205" y="234"/>
                    </a:lnTo>
                    <a:lnTo>
                      <a:pt x="202" y="209"/>
                    </a:lnTo>
                    <a:lnTo>
                      <a:pt x="199" y="185"/>
                    </a:lnTo>
                    <a:lnTo>
                      <a:pt x="195" y="165"/>
                    </a:lnTo>
                    <a:lnTo>
                      <a:pt x="189" y="153"/>
                    </a:lnTo>
                    <a:lnTo>
                      <a:pt x="182" y="145"/>
                    </a:lnTo>
                    <a:lnTo>
                      <a:pt x="172" y="136"/>
                    </a:lnTo>
                    <a:lnTo>
                      <a:pt x="162" y="128"/>
                    </a:lnTo>
                    <a:lnTo>
                      <a:pt x="151" y="120"/>
                    </a:lnTo>
                    <a:lnTo>
                      <a:pt x="141" y="114"/>
                    </a:lnTo>
                    <a:lnTo>
                      <a:pt x="132" y="109"/>
                    </a:lnTo>
                    <a:lnTo>
                      <a:pt x="126" y="105"/>
                    </a:lnTo>
                    <a:lnTo>
                      <a:pt x="125" y="104"/>
                    </a:lnTo>
                    <a:lnTo>
                      <a:pt x="126" y="86"/>
                    </a:lnTo>
                    <a:lnTo>
                      <a:pt x="137" y="64"/>
                    </a:lnTo>
                    <a:lnTo>
                      <a:pt x="137" y="63"/>
                    </a:lnTo>
                    <a:lnTo>
                      <a:pt x="138" y="60"/>
                    </a:lnTo>
                    <a:lnTo>
                      <a:pt x="139" y="55"/>
                    </a:lnTo>
                    <a:lnTo>
                      <a:pt x="140" y="49"/>
                    </a:lnTo>
                    <a:lnTo>
                      <a:pt x="140" y="42"/>
                    </a:lnTo>
                    <a:lnTo>
                      <a:pt x="139" y="35"/>
                    </a:lnTo>
                    <a:lnTo>
                      <a:pt x="137" y="28"/>
                    </a:lnTo>
                    <a:lnTo>
                      <a:pt x="133" y="21"/>
                    </a:lnTo>
                    <a:lnTo>
                      <a:pt x="129" y="17"/>
                    </a:lnTo>
                    <a:lnTo>
                      <a:pt x="126" y="12"/>
                    </a:lnTo>
                    <a:lnTo>
                      <a:pt x="125" y="8"/>
                    </a:lnTo>
                    <a:lnTo>
                      <a:pt x="123" y="5"/>
                    </a:lnTo>
                    <a:lnTo>
                      <a:pt x="120" y="2"/>
                    </a:lnTo>
                    <a:lnTo>
                      <a:pt x="116" y="0"/>
                    </a:lnTo>
                    <a:lnTo>
                      <a:pt x="109" y="0"/>
                    </a:lnTo>
                    <a:lnTo>
                      <a:pt x="99" y="0"/>
                    </a:lnTo>
                    <a:lnTo>
                      <a:pt x="88" y="0"/>
                    </a:lnTo>
                    <a:lnTo>
                      <a:pt x="80" y="0"/>
                    </a:lnTo>
                    <a:lnTo>
                      <a:pt x="76" y="1"/>
                    </a:lnTo>
                    <a:lnTo>
                      <a:pt x="74" y="3"/>
                    </a:lnTo>
                    <a:lnTo>
                      <a:pt x="72" y="5"/>
                    </a:lnTo>
                    <a:lnTo>
                      <a:pt x="71" y="8"/>
                    </a:lnTo>
                    <a:lnTo>
                      <a:pt x="68" y="11"/>
                    </a:lnTo>
                    <a:lnTo>
                      <a:pt x="63" y="16"/>
                    </a:lnTo>
                    <a:lnTo>
                      <a:pt x="59" y="20"/>
                    </a:lnTo>
                    <a:lnTo>
                      <a:pt x="56" y="26"/>
                    </a:lnTo>
                    <a:lnTo>
                      <a:pt x="56" y="34"/>
                    </a:lnTo>
                    <a:lnTo>
                      <a:pt x="56" y="41"/>
                    </a:lnTo>
                    <a:lnTo>
                      <a:pt x="58" y="49"/>
                    </a:lnTo>
                    <a:lnTo>
                      <a:pt x="59" y="55"/>
                    </a:lnTo>
                    <a:lnTo>
                      <a:pt x="60" y="58"/>
                    </a:lnTo>
                    <a:lnTo>
                      <a:pt x="61" y="59"/>
                    </a:lnTo>
                    <a:lnTo>
                      <a:pt x="62" y="90"/>
                    </a:lnTo>
                    <a:lnTo>
                      <a:pt x="77" y="104"/>
                    </a:lnTo>
                    <a:lnTo>
                      <a:pt x="74" y="105"/>
                    </a:lnTo>
                    <a:lnTo>
                      <a:pt x="68" y="110"/>
                    </a:lnTo>
                    <a:lnTo>
                      <a:pt x="58" y="115"/>
                    </a:lnTo>
                    <a:lnTo>
                      <a:pt x="47" y="123"/>
                    </a:lnTo>
                    <a:lnTo>
                      <a:pt x="36" y="131"/>
                    </a:lnTo>
                    <a:lnTo>
                      <a:pt x="26" y="138"/>
                    </a:lnTo>
                    <a:lnTo>
                      <a:pt x="19" y="144"/>
                    </a:lnTo>
                    <a:lnTo>
                      <a:pt x="17" y="148"/>
                    </a:lnTo>
                    <a:lnTo>
                      <a:pt x="17" y="155"/>
                    </a:lnTo>
                    <a:lnTo>
                      <a:pt x="15" y="170"/>
                    </a:lnTo>
                    <a:lnTo>
                      <a:pt x="12" y="188"/>
                    </a:lnTo>
                    <a:lnTo>
                      <a:pt x="10" y="210"/>
                    </a:lnTo>
                    <a:lnTo>
                      <a:pt x="7" y="230"/>
                    </a:lnTo>
                    <a:lnTo>
                      <a:pt x="5" y="250"/>
                    </a:lnTo>
                    <a:lnTo>
                      <a:pt x="3" y="267"/>
                    </a:lnTo>
                    <a:lnTo>
                      <a:pt x="3" y="276"/>
                    </a:lnTo>
                    <a:lnTo>
                      <a:pt x="2" y="284"/>
                    </a:lnTo>
                    <a:lnTo>
                      <a:pt x="1" y="296"/>
                    </a:lnTo>
                    <a:lnTo>
                      <a:pt x="1" y="313"/>
                    </a:lnTo>
                    <a:lnTo>
                      <a:pt x="0" y="332"/>
                    </a:lnTo>
                    <a:lnTo>
                      <a:pt x="0" y="351"/>
                    </a:lnTo>
                    <a:lnTo>
                      <a:pt x="0" y="370"/>
                    </a:lnTo>
                    <a:lnTo>
                      <a:pt x="1" y="386"/>
                    </a:lnTo>
                    <a:lnTo>
                      <a:pt x="3" y="399"/>
                    </a:lnTo>
                    <a:lnTo>
                      <a:pt x="6" y="403"/>
                    </a:lnTo>
                    <a:lnTo>
                      <a:pt x="9" y="406"/>
                    </a:lnTo>
                    <a:lnTo>
                      <a:pt x="13" y="408"/>
                    </a:lnTo>
                    <a:lnTo>
                      <a:pt x="17" y="409"/>
                    </a:lnTo>
                    <a:lnTo>
                      <a:pt x="20" y="409"/>
                    </a:lnTo>
                    <a:lnTo>
                      <a:pt x="24" y="409"/>
                    </a:lnTo>
                    <a:lnTo>
                      <a:pt x="26" y="409"/>
                    </a:lnTo>
                    <a:lnTo>
                      <a:pt x="27" y="409"/>
                    </a:lnTo>
                    <a:lnTo>
                      <a:pt x="15" y="391"/>
                    </a:lnTo>
                    <a:lnTo>
                      <a:pt x="35" y="261"/>
                    </a:lnTo>
                    <a:lnTo>
                      <a:pt x="34" y="401"/>
                    </a:lnTo>
                    <a:lnTo>
                      <a:pt x="63" y="661"/>
                    </a:lnTo>
                    <a:lnTo>
                      <a:pt x="39" y="691"/>
                    </a:lnTo>
                    <a:lnTo>
                      <a:pt x="35" y="710"/>
                    </a:lnTo>
                    <a:lnTo>
                      <a:pt x="71" y="708"/>
                    </a:lnTo>
                    <a:lnTo>
                      <a:pt x="101" y="686"/>
                    </a:lnTo>
                    <a:lnTo>
                      <a:pt x="102" y="687"/>
                    </a:lnTo>
                    <a:lnTo>
                      <a:pt x="107" y="689"/>
                    </a:lnTo>
                    <a:lnTo>
                      <a:pt x="112" y="692"/>
                    </a:lnTo>
                    <a:lnTo>
                      <a:pt x="120" y="696"/>
                    </a:lnTo>
                    <a:lnTo>
                      <a:pt x="127" y="701"/>
                    </a:lnTo>
                    <a:lnTo>
                      <a:pt x="135" y="705"/>
                    </a:lnTo>
                    <a:lnTo>
                      <a:pt x="142" y="708"/>
                    </a:lnTo>
                    <a:lnTo>
                      <a:pt x="146" y="710"/>
                    </a:lnTo>
                    <a:lnTo>
                      <a:pt x="151" y="711"/>
                    </a:lnTo>
                    <a:lnTo>
                      <a:pt x="156" y="711"/>
                    </a:lnTo>
                    <a:lnTo>
                      <a:pt x="160" y="710"/>
                    </a:lnTo>
                    <a:lnTo>
                      <a:pt x="164" y="709"/>
                    </a:lnTo>
                    <a:lnTo>
                      <a:pt x="169" y="708"/>
                    </a:lnTo>
                    <a:lnTo>
                      <a:pt x="172" y="707"/>
                    </a:lnTo>
                    <a:lnTo>
                      <a:pt x="174" y="706"/>
                    </a:lnTo>
                    <a:lnTo>
                      <a:pt x="175" y="706"/>
                    </a:lnTo>
                    <a:lnTo>
                      <a:pt x="167" y="679"/>
                    </a:lnTo>
                    <a:lnTo>
                      <a:pt x="141" y="664"/>
                    </a:lnTo>
                    <a:lnTo>
                      <a:pt x="165" y="417"/>
                    </a:lnTo>
                    <a:lnTo>
                      <a:pt x="176" y="389"/>
                    </a:lnTo>
                    <a:lnTo>
                      <a:pt x="162" y="249"/>
                    </a:lnTo>
                    <a:lnTo>
                      <a:pt x="191" y="393"/>
                    </a:lnTo>
                    <a:lnTo>
                      <a:pt x="182" y="404"/>
                    </a:lnTo>
                    <a:lnTo>
                      <a:pt x="183" y="405"/>
                    </a:lnTo>
                    <a:lnTo>
                      <a:pt x="183" y="406"/>
                    </a:lnTo>
                    <a:lnTo>
                      <a:pt x="184" y="406"/>
                    </a:lnTo>
                    <a:lnTo>
                      <a:pt x="185" y="408"/>
                    </a:lnTo>
                    <a:lnTo>
                      <a:pt x="186" y="409"/>
                    </a:lnTo>
                    <a:lnTo>
                      <a:pt x="187" y="410"/>
                    </a:lnTo>
                    <a:lnTo>
                      <a:pt x="189" y="411"/>
                    </a:lnTo>
                    <a:lnTo>
                      <a:pt x="189" y="426"/>
                    </a:lnTo>
                    <a:lnTo>
                      <a:pt x="174" y="42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4" name="Freeform 65"/>
              <p:cNvSpPr>
                <a:spLocks/>
              </p:cNvSpPr>
              <p:nvPr/>
            </p:nvSpPr>
            <p:spPr bwMode="auto">
              <a:xfrm>
                <a:off x="2134" y="2543"/>
                <a:ext cx="219" cy="711"/>
              </a:xfrm>
              <a:custGeom>
                <a:avLst/>
                <a:gdLst>
                  <a:gd name="T0" fmla="*/ 218 w 219"/>
                  <a:gd name="T1" fmla="*/ 596 h 711"/>
                  <a:gd name="T2" fmla="*/ 201 w 219"/>
                  <a:gd name="T3" fmla="*/ 412 h 711"/>
                  <a:gd name="T4" fmla="*/ 206 w 219"/>
                  <a:gd name="T5" fmla="*/ 406 h 711"/>
                  <a:gd name="T6" fmla="*/ 210 w 219"/>
                  <a:gd name="T7" fmla="*/ 398 h 711"/>
                  <a:gd name="T8" fmla="*/ 207 w 219"/>
                  <a:gd name="T9" fmla="*/ 376 h 711"/>
                  <a:gd name="T10" fmla="*/ 208 w 219"/>
                  <a:gd name="T11" fmla="*/ 295 h 711"/>
                  <a:gd name="T12" fmla="*/ 205 w 219"/>
                  <a:gd name="T13" fmla="*/ 235 h 711"/>
                  <a:gd name="T14" fmla="*/ 195 w 219"/>
                  <a:gd name="T15" fmla="*/ 166 h 711"/>
                  <a:gd name="T16" fmla="*/ 173 w 219"/>
                  <a:gd name="T17" fmla="*/ 136 h 711"/>
                  <a:gd name="T18" fmla="*/ 141 w 219"/>
                  <a:gd name="T19" fmla="*/ 114 h 711"/>
                  <a:gd name="T20" fmla="*/ 124 w 219"/>
                  <a:gd name="T21" fmla="*/ 104 h 711"/>
                  <a:gd name="T22" fmla="*/ 138 w 219"/>
                  <a:gd name="T23" fmla="*/ 64 h 711"/>
                  <a:gd name="T24" fmla="*/ 139 w 219"/>
                  <a:gd name="T25" fmla="*/ 49 h 711"/>
                  <a:gd name="T26" fmla="*/ 137 w 219"/>
                  <a:gd name="T27" fmla="*/ 28 h 711"/>
                  <a:gd name="T28" fmla="*/ 126 w 219"/>
                  <a:gd name="T29" fmla="*/ 12 h 711"/>
                  <a:gd name="T30" fmla="*/ 120 w 219"/>
                  <a:gd name="T31" fmla="*/ 3 h 711"/>
                  <a:gd name="T32" fmla="*/ 99 w 219"/>
                  <a:gd name="T33" fmla="*/ 0 h 711"/>
                  <a:gd name="T34" fmla="*/ 76 w 219"/>
                  <a:gd name="T35" fmla="*/ 2 h 711"/>
                  <a:gd name="T36" fmla="*/ 71 w 219"/>
                  <a:gd name="T37" fmla="*/ 8 h 711"/>
                  <a:gd name="T38" fmla="*/ 59 w 219"/>
                  <a:gd name="T39" fmla="*/ 21 h 711"/>
                  <a:gd name="T40" fmla="*/ 57 w 219"/>
                  <a:gd name="T41" fmla="*/ 41 h 711"/>
                  <a:gd name="T42" fmla="*/ 59 w 219"/>
                  <a:gd name="T43" fmla="*/ 58 h 711"/>
                  <a:gd name="T44" fmla="*/ 77 w 219"/>
                  <a:gd name="T45" fmla="*/ 104 h 711"/>
                  <a:gd name="T46" fmla="*/ 58 w 219"/>
                  <a:gd name="T47" fmla="*/ 116 h 711"/>
                  <a:gd name="T48" fmla="*/ 25 w 219"/>
                  <a:gd name="T49" fmla="*/ 138 h 711"/>
                  <a:gd name="T50" fmla="*/ 16 w 219"/>
                  <a:gd name="T51" fmla="*/ 155 h 711"/>
                  <a:gd name="T52" fmla="*/ 9 w 219"/>
                  <a:gd name="T53" fmla="*/ 209 h 711"/>
                  <a:gd name="T54" fmla="*/ 2 w 219"/>
                  <a:gd name="T55" fmla="*/ 266 h 711"/>
                  <a:gd name="T56" fmla="*/ 0 w 219"/>
                  <a:gd name="T57" fmla="*/ 297 h 711"/>
                  <a:gd name="T58" fmla="*/ 0 w 219"/>
                  <a:gd name="T59" fmla="*/ 352 h 711"/>
                  <a:gd name="T60" fmla="*/ 2 w 219"/>
                  <a:gd name="T61" fmla="*/ 399 h 711"/>
                  <a:gd name="T62" fmla="*/ 12 w 219"/>
                  <a:gd name="T63" fmla="*/ 408 h 711"/>
                  <a:gd name="T64" fmla="*/ 23 w 219"/>
                  <a:gd name="T65" fmla="*/ 409 h 711"/>
                  <a:gd name="T66" fmla="*/ 14 w 219"/>
                  <a:gd name="T67" fmla="*/ 391 h 711"/>
                  <a:gd name="T68" fmla="*/ 62 w 219"/>
                  <a:gd name="T69" fmla="*/ 661 h 711"/>
                  <a:gd name="T70" fmla="*/ 71 w 219"/>
                  <a:gd name="T71" fmla="*/ 707 h 711"/>
                  <a:gd name="T72" fmla="*/ 106 w 219"/>
                  <a:gd name="T73" fmla="*/ 689 h 711"/>
                  <a:gd name="T74" fmla="*/ 127 w 219"/>
                  <a:gd name="T75" fmla="*/ 700 h 711"/>
                  <a:gd name="T76" fmla="*/ 147 w 219"/>
                  <a:gd name="T77" fmla="*/ 710 h 711"/>
                  <a:gd name="T78" fmla="*/ 160 w 219"/>
                  <a:gd name="T79" fmla="*/ 710 h 711"/>
                  <a:gd name="T80" fmla="*/ 172 w 219"/>
                  <a:gd name="T81" fmla="*/ 706 h 711"/>
                  <a:gd name="T82" fmla="*/ 167 w 219"/>
                  <a:gd name="T83" fmla="*/ 679 h 711"/>
                  <a:gd name="T84" fmla="*/ 176 w 219"/>
                  <a:gd name="T85" fmla="*/ 389 h 711"/>
                  <a:gd name="T86" fmla="*/ 183 w 219"/>
                  <a:gd name="T87" fmla="*/ 405 h 711"/>
                  <a:gd name="T88" fmla="*/ 184 w 219"/>
                  <a:gd name="T89" fmla="*/ 406 h 711"/>
                  <a:gd name="T90" fmla="*/ 187 w 219"/>
                  <a:gd name="T91" fmla="*/ 409 h 711"/>
                  <a:gd name="T92" fmla="*/ 189 w 219"/>
                  <a:gd name="T93" fmla="*/ 426 h 7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
                  <a:gd name="T142" fmla="*/ 0 h 711"/>
                  <a:gd name="T143" fmla="*/ 219 w 219"/>
                  <a:gd name="T144" fmla="*/ 711 h 7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 h="711">
                    <a:moveTo>
                      <a:pt x="174" y="426"/>
                    </a:moveTo>
                    <a:lnTo>
                      <a:pt x="174" y="596"/>
                    </a:lnTo>
                    <a:lnTo>
                      <a:pt x="218" y="596"/>
                    </a:lnTo>
                    <a:lnTo>
                      <a:pt x="218" y="426"/>
                    </a:lnTo>
                    <a:lnTo>
                      <a:pt x="201" y="426"/>
                    </a:lnTo>
                    <a:lnTo>
                      <a:pt x="201" y="412"/>
                    </a:lnTo>
                    <a:lnTo>
                      <a:pt x="202" y="411"/>
                    </a:lnTo>
                    <a:lnTo>
                      <a:pt x="205" y="408"/>
                    </a:lnTo>
                    <a:lnTo>
                      <a:pt x="206" y="406"/>
                    </a:lnTo>
                    <a:lnTo>
                      <a:pt x="208" y="403"/>
                    </a:lnTo>
                    <a:lnTo>
                      <a:pt x="209" y="400"/>
                    </a:lnTo>
                    <a:lnTo>
                      <a:pt x="210" y="398"/>
                    </a:lnTo>
                    <a:lnTo>
                      <a:pt x="211" y="397"/>
                    </a:lnTo>
                    <a:lnTo>
                      <a:pt x="211" y="396"/>
                    </a:lnTo>
                    <a:lnTo>
                      <a:pt x="207" y="376"/>
                    </a:lnTo>
                    <a:lnTo>
                      <a:pt x="208" y="299"/>
                    </a:lnTo>
                    <a:lnTo>
                      <a:pt x="208" y="295"/>
                    </a:lnTo>
                    <a:lnTo>
                      <a:pt x="208" y="280"/>
                    </a:lnTo>
                    <a:lnTo>
                      <a:pt x="207" y="259"/>
                    </a:lnTo>
                    <a:lnTo>
                      <a:pt x="205" y="235"/>
                    </a:lnTo>
                    <a:lnTo>
                      <a:pt x="202" y="209"/>
                    </a:lnTo>
                    <a:lnTo>
                      <a:pt x="199" y="185"/>
                    </a:lnTo>
                    <a:lnTo>
                      <a:pt x="195" y="166"/>
                    </a:lnTo>
                    <a:lnTo>
                      <a:pt x="190" y="152"/>
                    </a:lnTo>
                    <a:lnTo>
                      <a:pt x="182" y="145"/>
                    </a:lnTo>
                    <a:lnTo>
                      <a:pt x="173" y="136"/>
                    </a:lnTo>
                    <a:lnTo>
                      <a:pt x="161" y="128"/>
                    </a:lnTo>
                    <a:lnTo>
                      <a:pt x="151" y="120"/>
                    </a:lnTo>
                    <a:lnTo>
                      <a:pt x="141" y="114"/>
                    </a:lnTo>
                    <a:lnTo>
                      <a:pt x="133" y="109"/>
                    </a:lnTo>
                    <a:lnTo>
                      <a:pt x="127" y="106"/>
                    </a:lnTo>
                    <a:lnTo>
                      <a:pt x="124" y="104"/>
                    </a:lnTo>
                    <a:lnTo>
                      <a:pt x="127" y="86"/>
                    </a:lnTo>
                    <a:lnTo>
                      <a:pt x="137" y="65"/>
                    </a:lnTo>
                    <a:lnTo>
                      <a:pt x="138" y="64"/>
                    </a:lnTo>
                    <a:lnTo>
                      <a:pt x="138" y="60"/>
                    </a:lnTo>
                    <a:lnTo>
                      <a:pt x="139" y="56"/>
                    </a:lnTo>
                    <a:lnTo>
                      <a:pt x="139" y="49"/>
                    </a:lnTo>
                    <a:lnTo>
                      <a:pt x="139" y="42"/>
                    </a:lnTo>
                    <a:lnTo>
                      <a:pt x="138" y="36"/>
                    </a:lnTo>
                    <a:lnTo>
                      <a:pt x="137" y="28"/>
                    </a:lnTo>
                    <a:lnTo>
                      <a:pt x="133" y="22"/>
                    </a:lnTo>
                    <a:lnTo>
                      <a:pt x="129" y="17"/>
                    </a:lnTo>
                    <a:lnTo>
                      <a:pt x="126" y="12"/>
                    </a:lnTo>
                    <a:lnTo>
                      <a:pt x="124" y="8"/>
                    </a:lnTo>
                    <a:lnTo>
                      <a:pt x="123" y="5"/>
                    </a:lnTo>
                    <a:lnTo>
                      <a:pt x="120" y="3"/>
                    </a:lnTo>
                    <a:lnTo>
                      <a:pt x="116" y="1"/>
                    </a:lnTo>
                    <a:lnTo>
                      <a:pt x="109" y="0"/>
                    </a:lnTo>
                    <a:lnTo>
                      <a:pt x="99" y="0"/>
                    </a:lnTo>
                    <a:lnTo>
                      <a:pt x="87" y="0"/>
                    </a:lnTo>
                    <a:lnTo>
                      <a:pt x="80" y="0"/>
                    </a:lnTo>
                    <a:lnTo>
                      <a:pt x="76" y="2"/>
                    </a:lnTo>
                    <a:lnTo>
                      <a:pt x="74" y="3"/>
                    </a:lnTo>
                    <a:lnTo>
                      <a:pt x="72" y="5"/>
                    </a:lnTo>
                    <a:lnTo>
                      <a:pt x="71" y="8"/>
                    </a:lnTo>
                    <a:lnTo>
                      <a:pt x="67" y="12"/>
                    </a:lnTo>
                    <a:lnTo>
                      <a:pt x="62" y="16"/>
                    </a:lnTo>
                    <a:lnTo>
                      <a:pt x="59" y="21"/>
                    </a:lnTo>
                    <a:lnTo>
                      <a:pt x="57" y="27"/>
                    </a:lnTo>
                    <a:lnTo>
                      <a:pt x="56" y="35"/>
                    </a:lnTo>
                    <a:lnTo>
                      <a:pt x="57" y="41"/>
                    </a:lnTo>
                    <a:lnTo>
                      <a:pt x="58" y="49"/>
                    </a:lnTo>
                    <a:lnTo>
                      <a:pt x="59" y="55"/>
                    </a:lnTo>
                    <a:lnTo>
                      <a:pt x="59" y="58"/>
                    </a:lnTo>
                    <a:lnTo>
                      <a:pt x="60" y="60"/>
                    </a:lnTo>
                    <a:lnTo>
                      <a:pt x="61" y="90"/>
                    </a:lnTo>
                    <a:lnTo>
                      <a:pt x="77" y="104"/>
                    </a:lnTo>
                    <a:lnTo>
                      <a:pt x="74" y="106"/>
                    </a:lnTo>
                    <a:lnTo>
                      <a:pt x="67" y="110"/>
                    </a:lnTo>
                    <a:lnTo>
                      <a:pt x="58" y="116"/>
                    </a:lnTo>
                    <a:lnTo>
                      <a:pt x="46" y="123"/>
                    </a:lnTo>
                    <a:lnTo>
                      <a:pt x="36" y="130"/>
                    </a:lnTo>
                    <a:lnTo>
                      <a:pt x="25" y="138"/>
                    </a:lnTo>
                    <a:lnTo>
                      <a:pt x="19" y="144"/>
                    </a:lnTo>
                    <a:lnTo>
                      <a:pt x="17" y="149"/>
                    </a:lnTo>
                    <a:lnTo>
                      <a:pt x="16" y="155"/>
                    </a:lnTo>
                    <a:lnTo>
                      <a:pt x="14" y="169"/>
                    </a:lnTo>
                    <a:lnTo>
                      <a:pt x="12" y="188"/>
                    </a:lnTo>
                    <a:lnTo>
                      <a:pt x="9" y="209"/>
                    </a:lnTo>
                    <a:lnTo>
                      <a:pt x="6" y="231"/>
                    </a:lnTo>
                    <a:lnTo>
                      <a:pt x="4" y="251"/>
                    </a:lnTo>
                    <a:lnTo>
                      <a:pt x="2" y="266"/>
                    </a:lnTo>
                    <a:lnTo>
                      <a:pt x="2" y="277"/>
                    </a:lnTo>
                    <a:lnTo>
                      <a:pt x="1" y="283"/>
                    </a:lnTo>
                    <a:lnTo>
                      <a:pt x="0" y="297"/>
                    </a:lnTo>
                    <a:lnTo>
                      <a:pt x="0" y="313"/>
                    </a:lnTo>
                    <a:lnTo>
                      <a:pt x="0" y="332"/>
                    </a:lnTo>
                    <a:lnTo>
                      <a:pt x="0" y="352"/>
                    </a:lnTo>
                    <a:lnTo>
                      <a:pt x="0" y="371"/>
                    </a:lnTo>
                    <a:lnTo>
                      <a:pt x="0" y="387"/>
                    </a:lnTo>
                    <a:lnTo>
                      <a:pt x="2" y="399"/>
                    </a:lnTo>
                    <a:lnTo>
                      <a:pt x="5" y="404"/>
                    </a:lnTo>
                    <a:lnTo>
                      <a:pt x="8" y="406"/>
                    </a:lnTo>
                    <a:lnTo>
                      <a:pt x="12" y="408"/>
                    </a:lnTo>
                    <a:lnTo>
                      <a:pt x="16" y="409"/>
                    </a:lnTo>
                    <a:lnTo>
                      <a:pt x="19" y="409"/>
                    </a:lnTo>
                    <a:lnTo>
                      <a:pt x="23" y="409"/>
                    </a:lnTo>
                    <a:lnTo>
                      <a:pt x="25" y="409"/>
                    </a:lnTo>
                    <a:lnTo>
                      <a:pt x="26" y="409"/>
                    </a:lnTo>
                    <a:lnTo>
                      <a:pt x="14" y="391"/>
                    </a:lnTo>
                    <a:lnTo>
                      <a:pt x="35" y="261"/>
                    </a:lnTo>
                    <a:lnTo>
                      <a:pt x="33" y="400"/>
                    </a:lnTo>
                    <a:lnTo>
                      <a:pt x="62" y="661"/>
                    </a:lnTo>
                    <a:lnTo>
                      <a:pt x="39" y="691"/>
                    </a:lnTo>
                    <a:lnTo>
                      <a:pt x="35" y="710"/>
                    </a:lnTo>
                    <a:lnTo>
                      <a:pt x="71" y="707"/>
                    </a:lnTo>
                    <a:lnTo>
                      <a:pt x="100" y="685"/>
                    </a:lnTo>
                    <a:lnTo>
                      <a:pt x="102" y="686"/>
                    </a:lnTo>
                    <a:lnTo>
                      <a:pt x="106" y="689"/>
                    </a:lnTo>
                    <a:lnTo>
                      <a:pt x="112" y="692"/>
                    </a:lnTo>
                    <a:lnTo>
                      <a:pt x="119" y="696"/>
                    </a:lnTo>
                    <a:lnTo>
                      <a:pt x="127" y="700"/>
                    </a:lnTo>
                    <a:lnTo>
                      <a:pt x="135" y="705"/>
                    </a:lnTo>
                    <a:lnTo>
                      <a:pt x="141" y="708"/>
                    </a:lnTo>
                    <a:lnTo>
                      <a:pt x="147" y="710"/>
                    </a:lnTo>
                    <a:lnTo>
                      <a:pt x="151" y="710"/>
                    </a:lnTo>
                    <a:lnTo>
                      <a:pt x="156" y="710"/>
                    </a:lnTo>
                    <a:lnTo>
                      <a:pt x="160" y="710"/>
                    </a:lnTo>
                    <a:lnTo>
                      <a:pt x="165" y="709"/>
                    </a:lnTo>
                    <a:lnTo>
                      <a:pt x="169" y="707"/>
                    </a:lnTo>
                    <a:lnTo>
                      <a:pt x="172" y="706"/>
                    </a:lnTo>
                    <a:lnTo>
                      <a:pt x="175" y="706"/>
                    </a:lnTo>
                    <a:lnTo>
                      <a:pt x="175" y="705"/>
                    </a:lnTo>
                    <a:lnTo>
                      <a:pt x="167" y="679"/>
                    </a:lnTo>
                    <a:lnTo>
                      <a:pt x="140" y="663"/>
                    </a:lnTo>
                    <a:lnTo>
                      <a:pt x="165" y="417"/>
                    </a:lnTo>
                    <a:lnTo>
                      <a:pt x="176" y="389"/>
                    </a:lnTo>
                    <a:lnTo>
                      <a:pt x="163" y="248"/>
                    </a:lnTo>
                    <a:lnTo>
                      <a:pt x="191" y="392"/>
                    </a:lnTo>
                    <a:lnTo>
                      <a:pt x="183" y="405"/>
                    </a:lnTo>
                    <a:lnTo>
                      <a:pt x="183" y="406"/>
                    </a:lnTo>
                    <a:lnTo>
                      <a:pt x="184" y="406"/>
                    </a:lnTo>
                    <a:lnTo>
                      <a:pt x="184" y="407"/>
                    </a:lnTo>
                    <a:lnTo>
                      <a:pt x="185" y="408"/>
                    </a:lnTo>
                    <a:lnTo>
                      <a:pt x="187" y="409"/>
                    </a:lnTo>
                    <a:lnTo>
                      <a:pt x="188" y="410"/>
                    </a:lnTo>
                    <a:lnTo>
                      <a:pt x="189" y="411"/>
                    </a:lnTo>
                    <a:lnTo>
                      <a:pt x="189" y="426"/>
                    </a:lnTo>
                    <a:lnTo>
                      <a:pt x="174" y="426"/>
                    </a:lnTo>
                  </a:path>
                </a:pathLst>
              </a:custGeom>
              <a:solidFill>
                <a:srgbClr val="FF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5" name="Freeform 66"/>
              <p:cNvSpPr>
                <a:spLocks/>
              </p:cNvSpPr>
              <p:nvPr/>
            </p:nvSpPr>
            <p:spPr bwMode="auto">
              <a:xfrm>
                <a:off x="1964" y="2651"/>
                <a:ext cx="222" cy="725"/>
              </a:xfrm>
              <a:custGeom>
                <a:avLst/>
                <a:gdLst>
                  <a:gd name="T0" fmla="*/ 41 w 222"/>
                  <a:gd name="T1" fmla="*/ 407 h 725"/>
                  <a:gd name="T2" fmla="*/ 19 w 222"/>
                  <a:gd name="T3" fmla="*/ 299 h 725"/>
                  <a:gd name="T4" fmla="*/ 0 w 222"/>
                  <a:gd name="T5" fmla="*/ 245 h 725"/>
                  <a:gd name="T6" fmla="*/ 5 w 222"/>
                  <a:gd name="T7" fmla="*/ 224 h 725"/>
                  <a:gd name="T8" fmla="*/ 14 w 222"/>
                  <a:gd name="T9" fmla="*/ 192 h 725"/>
                  <a:gd name="T10" fmla="*/ 24 w 222"/>
                  <a:gd name="T11" fmla="*/ 163 h 725"/>
                  <a:gd name="T12" fmla="*/ 37 w 222"/>
                  <a:gd name="T13" fmla="*/ 144 h 725"/>
                  <a:gd name="T14" fmla="*/ 58 w 222"/>
                  <a:gd name="T15" fmla="*/ 128 h 725"/>
                  <a:gd name="T16" fmla="*/ 79 w 222"/>
                  <a:gd name="T17" fmla="*/ 114 h 725"/>
                  <a:gd name="T18" fmla="*/ 93 w 222"/>
                  <a:gd name="T19" fmla="*/ 105 h 725"/>
                  <a:gd name="T20" fmla="*/ 93 w 222"/>
                  <a:gd name="T21" fmla="*/ 85 h 725"/>
                  <a:gd name="T22" fmla="*/ 83 w 222"/>
                  <a:gd name="T23" fmla="*/ 63 h 725"/>
                  <a:gd name="T24" fmla="*/ 81 w 222"/>
                  <a:gd name="T25" fmla="*/ 55 h 725"/>
                  <a:gd name="T26" fmla="*/ 80 w 222"/>
                  <a:gd name="T27" fmla="*/ 41 h 725"/>
                  <a:gd name="T28" fmla="*/ 84 w 222"/>
                  <a:gd name="T29" fmla="*/ 28 h 725"/>
                  <a:gd name="T30" fmla="*/ 91 w 222"/>
                  <a:gd name="T31" fmla="*/ 16 h 725"/>
                  <a:gd name="T32" fmla="*/ 95 w 222"/>
                  <a:gd name="T33" fmla="*/ 8 h 725"/>
                  <a:gd name="T34" fmla="*/ 100 w 222"/>
                  <a:gd name="T35" fmla="*/ 2 h 725"/>
                  <a:gd name="T36" fmla="*/ 111 w 222"/>
                  <a:gd name="T37" fmla="*/ 0 h 725"/>
                  <a:gd name="T38" fmla="*/ 132 w 222"/>
                  <a:gd name="T39" fmla="*/ 0 h 725"/>
                  <a:gd name="T40" fmla="*/ 144 w 222"/>
                  <a:gd name="T41" fmla="*/ 1 h 725"/>
                  <a:gd name="T42" fmla="*/ 147 w 222"/>
                  <a:gd name="T43" fmla="*/ 5 h 725"/>
                  <a:gd name="T44" fmla="*/ 152 w 222"/>
                  <a:gd name="T45" fmla="*/ 11 h 725"/>
                  <a:gd name="T46" fmla="*/ 162 w 222"/>
                  <a:gd name="T47" fmla="*/ 20 h 725"/>
                  <a:gd name="T48" fmla="*/ 164 w 222"/>
                  <a:gd name="T49" fmla="*/ 34 h 725"/>
                  <a:gd name="T50" fmla="*/ 162 w 222"/>
                  <a:gd name="T51" fmla="*/ 48 h 725"/>
                  <a:gd name="T52" fmla="*/ 160 w 222"/>
                  <a:gd name="T53" fmla="*/ 58 h 725"/>
                  <a:gd name="T54" fmla="*/ 146 w 222"/>
                  <a:gd name="T55" fmla="*/ 92 h 725"/>
                  <a:gd name="T56" fmla="*/ 146 w 222"/>
                  <a:gd name="T57" fmla="*/ 105 h 725"/>
                  <a:gd name="T58" fmla="*/ 163 w 222"/>
                  <a:gd name="T59" fmla="*/ 115 h 725"/>
                  <a:gd name="T60" fmla="*/ 184 w 222"/>
                  <a:gd name="T61" fmla="*/ 130 h 725"/>
                  <a:gd name="T62" fmla="*/ 201 w 222"/>
                  <a:gd name="T63" fmla="*/ 144 h 725"/>
                  <a:gd name="T64" fmla="*/ 204 w 222"/>
                  <a:gd name="T65" fmla="*/ 154 h 725"/>
                  <a:gd name="T66" fmla="*/ 207 w 222"/>
                  <a:gd name="T67" fmla="*/ 188 h 725"/>
                  <a:gd name="T68" fmla="*/ 213 w 222"/>
                  <a:gd name="T69" fmla="*/ 230 h 725"/>
                  <a:gd name="T70" fmla="*/ 217 w 222"/>
                  <a:gd name="T71" fmla="*/ 266 h 725"/>
                  <a:gd name="T72" fmla="*/ 218 w 222"/>
                  <a:gd name="T73" fmla="*/ 283 h 725"/>
                  <a:gd name="T74" fmla="*/ 220 w 222"/>
                  <a:gd name="T75" fmla="*/ 312 h 725"/>
                  <a:gd name="T76" fmla="*/ 221 w 222"/>
                  <a:gd name="T77" fmla="*/ 351 h 725"/>
                  <a:gd name="T78" fmla="*/ 219 w 222"/>
                  <a:gd name="T79" fmla="*/ 386 h 725"/>
                  <a:gd name="T80" fmla="*/ 215 w 222"/>
                  <a:gd name="T81" fmla="*/ 403 h 725"/>
                  <a:gd name="T82" fmla="*/ 207 w 222"/>
                  <a:gd name="T83" fmla="*/ 408 h 725"/>
                  <a:gd name="T84" fmla="*/ 200 w 222"/>
                  <a:gd name="T85" fmla="*/ 409 h 725"/>
                  <a:gd name="T86" fmla="*/ 194 w 222"/>
                  <a:gd name="T87" fmla="*/ 408 h 725"/>
                  <a:gd name="T88" fmla="*/ 196 w 222"/>
                  <a:gd name="T89" fmla="*/ 398 h 725"/>
                  <a:gd name="T90" fmla="*/ 186 w 222"/>
                  <a:gd name="T91" fmla="*/ 400 h 725"/>
                  <a:gd name="T92" fmla="*/ 189 w 222"/>
                  <a:gd name="T93" fmla="*/ 528 h 725"/>
                  <a:gd name="T94" fmla="*/ 194 w 222"/>
                  <a:gd name="T95" fmla="*/ 666 h 725"/>
                  <a:gd name="T96" fmla="*/ 163 w 222"/>
                  <a:gd name="T97" fmla="*/ 684 h 725"/>
                  <a:gd name="T98" fmla="*/ 118 w 222"/>
                  <a:gd name="T99" fmla="*/ 686 h 725"/>
                  <a:gd name="T100" fmla="*/ 112 w 222"/>
                  <a:gd name="T101" fmla="*/ 696 h 725"/>
                  <a:gd name="T102" fmla="*/ 103 w 222"/>
                  <a:gd name="T103" fmla="*/ 709 h 725"/>
                  <a:gd name="T104" fmla="*/ 92 w 222"/>
                  <a:gd name="T105" fmla="*/ 720 h 725"/>
                  <a:gd name="T106" fmla="*/ 84 w 222"/>
                  <a:gd name="T107" fmla="*/ 724 h 725"/>
                  <a:gd name="T108" fmla="*/ 74 w 222"/>
                  <a:gd name="T109" fmla="*/ 723 h 725"/>
                  <a:gd name="T110" fmla="*/ 66 w 222"/>
                  <a:gd name="T111" fmla="*/ 721 h 725"/>
                  <a:gd name="T112" fmla="*/ 61 w 222"/>
                  <a:gd name="T113" fmla="*/ 719 h 725"/>
                  <a:gd name="T114" fmla="*/ 68 w 222"/>
                  <a:gd name="T115" fmla="*/ 692 h 725"/>
                  <a:gd name="T116" fmla="*/ 54 w 222"/>
                  <a:gd name="T117" fmla="*/ 537 h 725"/>
                  <a:gd name="T118" fmla="*/ 44 w 222"/>
                  <a:gd name="T119" fmla="*/ 374 h 7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2"/>
                  <a:gd name="T181" fmla="*/ 0 h 725"/>
                  <a:gd name="T182" fmla="*/ 222 w 222"/>
                  <a:gd name="T183" fmla="*/ 725 h 7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2" h="725">
                    <a:moveTo>
                      <a:pt x="44" y="374"/>
                    </a:moveTo>
                    <a:lnTo>
                      <a:pt x="41" y="407"/>
                    </a:lnTo>
                    <a:lnTo>
                      <a:pt x="12" y="367"/>
                    </a:lnTo>
                    <a:lnTo>
                      <a:pt x="19" y="299"/>
                    </a:lnTo>
                    <a:lnTo>
                      <a:pt x="0" y="248"/>
                    </a:lnTo>
                    <a:lnTo>
                      <a:pt x="0" y="245"/>
                    </a:lnTo>
                    <a:lnTo>
                      <a:pt x="1" y="236"/>
                    </a:lnTo>
                    <a:lnTo>
                      <a:pt x="5" y="224"/>
                    </a:lnTo>
                    <a:lnTo>
                      <a:pt x="9" y="209"/>
                    </a:lnTo>
                    <a:lnTo>
                      <a:pt x="14" y="192"/>
                    </a:lnTo>
                    <a:lnTo>
                      <a:pt x="18" y="176"/>
                    </a:lnTo>
                    <a:lnTo>
                      <a:pt x="24" y="163"/>
                    </a:lnTo>
                    <a:lnTo>
                      <a:pt x="31" y="152"/>
                    </a:lnTo>
                    <a:lnTo>
                      <a:pt x="37" y="144"/>
                    </a:lnTo>
                    <a:lnTo>
                      <a:pt x="47" y="135"/>
                    </a:lnTo>
                    <a:lnTo>
                      <a:pt x="58" y="128"/>
                    </a:lnTo>
                    <a:lnTo>
                      <a:pt x="69" y="120"/>
                    </a:lnTo>
                    <a:lnTo>
                      <a:pt x="79" y="114"/>
                    </a:lnTo>
                    <a:lnTo>
                      <a:pt x="87" y="108"/>
                    </a:lnTo>
                    <a:lnTo>
                      <a:pt x="93" y="105"/>
                    </a:lnTo>
                    <a:lnTo>
                      <a:pt x="95" y="103"/>
                    </a:lnTo>
                    <a:lnTo>
                      <a:pt x="93" y="85"/>
                    </a:lnTo>
                    <a:lnTo>
                      <a:pt x="83" y="64"/>
                    </a:lnTo>
                    <a:lnTo>
                      <a:pt x="83" y="63"/>
                    </a:lnTo>
                    <a:lnTo>
                      <a:pt x="82" y="59"/>
                    </a:lnTo>
                    <a:lnTo>
                      <a:pt x="81" y="55"/>
                    </a:lnTo>
                    <a:lnTo>
                      <a:pt x="80" y="49"/>
                    </a:lnTo>
                    <a:lnTo>
                      <a:pt x="80" y="41"/>
                    </a:lnTo>
                    <a:lnTo>
                      <a:pt x="81" y="35"/>
                    </a:lnTo>
                    <a:lnTo>
                      <a:pt x="84" y="28"/>
                    </a:lnTo>
                    <a:lnTo>
                      <a:pt x="87" y="21"/>
                    </a:lnTo>
                    <a:lnTo>
                      <a:pt x="91" y="16"/>
                    </a:lnTo>
                    <a:lnTo>
                      <a:pt x="93" y="12"/>
                    </a:lnTo>
                    <a:lnTo>
                      <a:pt x="95" y="8"/>
                    </a:lnTo>
                    <a:lnTo>
                      <a:pt x="97" y="4"/>
                    </a:lnTo>
                    <a:lnTo>
                      <a:pt x="100" y="2"/>
                    </a:lnTo>
                    <a:lnTo>
                      <a:pt x="104" y="0"/>
                    </a:lnTo>
                    <a:lnTo>
                      <a:pt x="111" y="0"/>
                    </a:lnTo>
                    <a:lnTo>
                      <a:pt x="122" y="0"/>
                    </a:lnTo>
                    <a:lnTo>
                      <a:pt x="132" y="0"/>
                    </a:lnTo>
                    <a:lnTo>
                      <a:pt x="140" y="0"/>
                    </a:lnTo>
                    <a:lnTo>
                      <a:pt x="144" y="1"/>
                    </a:lnTo>
                    <a:lnTo>
                      <a:pt x="147" y="2"/>
                    </a:lnTo>
                    <a:lnTo>
                      <a:pt x="147" y="5"/>
                    </a:lnTo>
                    <a:lnTo>
                      <a:pt x="149" y="7"/>
                    </a:lnTo>
                    <a:lnTo>
                      <a:pt x="152" y="11"/>
                    </a:lnTo>
                    <a:lnTo>
                      <a:pt x="157" y="16"/>
                    </a:lnTo>
                    <a:lnTo>
                      <a:pt x="162" y="20"/>
                    </a:lnTo>
                    <a:lnTo>
                      <a:pt x="164" y="26"/>
                    </a:lnTo>
                    <a:lnTo>
                      <a:pt x="164" y="34"/>
                    </a:lnTo>
                    <a:lnTo>
                      <a:pt x="164" y="41"/>
                    </a:lnTo>
                    <a:lnTo>
                      <a:pt x="162" y="48"/>
                    </a:lnTo>
                    <a:lnTo>
                      <a:pt x="161" y="54"/>
                    </a:lnTo>
                    <a:lnTo>
                      <a:pt x="160" y="58"/>
                    </a:lnTo>
                    <a:lnTo>
                      <a:pt x="160" y="59"/>
                    </a:lnTo>
                    <a:lnTo>
                      <a:pt x="146" y="92"/>
                    </a:lnTo>
                    <a:lnTo>
                      <a:pt x="144" y="103"/>
                    </a:lnTo>
                    <a:lnTo>
                      <a:pt x="146" y="105"/>
                    </a:lnTo>
                    <a:lnTo>
                      <a:pt x="152" y="109"/>
                    </a:lnTo>
                    <a:lnTo>
                      <a:pt x="163" y="115"/>
                    </a:lnTo>
                    <a:lnTo>
                      <a:pt x="173" y="122"/>
                    </a:lnTo>
                    <a:lnTo>
                      <a:pt x="184" y="130"/>
                    </a:lnTo>
                    <a:lnTo>
                      <a:pt x="194" y="137"/>
                    </a:lnTo>
                    <a:lnTo>
                      <a:pt x="201" y="144"/>
                    </a:lnTo>
                    <a:lnTo>
                      <a:pt x="203" y="148"/>
                    </a:lnTo>
                    <a:lnTo>
                      <a:pt x="204" y="154"/>
                    </a:lnTo>
                    <a:lnTo>
                      <a:pt x="205" y="169"/>
                    </a:lnTo>
                    <a:lnTo>
                      <a:pt x="207" y="188"/>
                    </a:lnTo>
                    <a:lnTo>
                      <a:pt x="210" y="209"/>
                    </a:lnTo>
                    <a:lnTo>
                      <a:pt x="213" y="230"/>
                    </a:lnTo>
                    <a:lnTo>
                      <a:pt x="215" y="250"/>
                    </a:lnTo>
                    <a:lnTo>
                      <a:pt x="217" y="266"/>
                    </a:lnTo>
                    <a:lnTo>
                      <a:pt x="218" y="276"/>
                    </a:lnTo>
                    <a:lnTo>
                      <a:pt x="218" y="283"/>
                    </a:lnTo>
                    <a:lnTo>
                      <a:pt x="219" y="296"/>
                    </a:lnTo>
                    <a:lnTo>
                      <a:pt x="220" y="312"/>
                    </a:lnTo>
                    <a:lnTo>
                      <a:pt x="220" y="331"/>
                    </a:lnTo>
                    <a:lnTo>
                      <a:pt x="221" y="351"/>
                    </a:lnTo>
                    <a:lnTo>
                      <a:pt x="220" y="370"/>
                    </a:lnTo>
                    <a:lnTo>
                      <a:pt x="219" y="386"/>
                    </a:lnTo>
                    <a:lnTo>
                      <a:pt x="217" y="399"/>
                    </a:lnTo>
                    <a:lnTo>
                      <a:pt x="215" y="403"/>
                    </a:lnTo>
                    <a:lnTo>
                      <a:pt x="211" y="406"/>
                    </a:lnTo>
                    <a:lnTo>
                      <a:pt x="207" y="408"/>
                    </a:lnTo>
                    <a:lnTo>
                      <a:pt x="203" y="409"/>
                    </a:lnTo>
                    <a:lnTo>
                      <a:pt x="200" y="409"/>
                    </a:lnTo>
                    <a:lnTo>
                      <a:pt x="197" y="409"/>
                    </a:lnTo>
                    <a:lnTo>
                      <a:pt x="194" y="408"/>
                    </a:lnTo>
                    <a:lnTo>
                      <a:pt x="196" y="398"/>
                    </a:lnTo>
                    <a:lnTo>
                      <a:pt x="205" y="390"/>
                    </a:lnTo>
                    <a:lnTo>
                      <a:pt x="186" y="400"/>
                    </a:lnTo>
                    <a:lnTo>
                      <a:pt x="192" y="497"/>
                    </a:lnTo>
                    <a:lnTo>
                      <a:pt x="189" y="528"/>
                    </a:lnTo>
                    <a:lnTo>
                      <a:pt x="162" y="640"/>
                    </a:lnTo>
                    <a:lnTo>
                      <a:pt x="194" y="666"/>
                    </a:lnTo>
                    <a:lnTo>
                      <a:pt x="199" y="685"/>
                    </a:lnTo>
                    <a:lnTo>
                      <a:pt x="163" y="684"/>
                    </a:lnTo>
                    <a:lnTo>
                      <a:pt x="119" y="685"/>
                    </a:lnTo>
                    <a:lnTo>
                      <a:pt x="118" y="686"/>
                    </a:lnTo>
                    <a:lnTo>
                      <a:pt x="116" y="690"/>
                    </a:lnTo>
                    <a:lnTo>
                      <a:pt x="112" y="696"/>
                    </a:lnTo>
                    <a:lnTo>
                      <a:pt x="108" y="703"/>
                    </a:lnTo>
                    <a:lnTo>
                      <a:pt x="103" y="709"/>
                    </a:lnTo>
                    <a:lnTo>
                      <a:pt x="97" y="715"/>
                    </a:lnTo>
                    <a:lnTo>
                      <a:pt x="92" y="720"/>
                    </a:lnTo>
                    <a:lnTo>
                      <a:pt x="88" y="723"/>
                    </a:lnTo>
                    <a:lnTo>
                      <a:pt x="84" y="724"/>
                    </a:lnTo>
                    <a:lnTo>
                      <a:pt x="79" y="724"/>
                    </a:lnTo>
                    <a:lnTo>
                      <a:pt x="74" y="723"/>
                    </a:lnTo>
                    <a:lnTo>
                      <a:pt x="70" y="722"/>
                    </a:lnTo>
                    <a:lnTo>
                      <a:pt x="66" y="721"/>
                    </a:lnTo>
                    <a:lnTo>
                      <a:pt x="63" y="720"/>
                    </a:lnTo>
                    <a:lnTo>
                      <a:pt x="61" y="719"/>
                    </a:lnTo>
                    <a:lnTo>
                      <a:pt x="60" y="719"/>
                    </a:lnTo>
                    <a:lnTo>
                      <a:pt x="68" y="692"/>
                    </a:lnTo>
                    <a:lnTo>
                      <a:pt x="79" y="663"/>
                    </a:lnTo>
                    <a:lnTo>
                      <a:pt x="54" y="537"/>
                    </a:lnTo>
                    <a:lnTo>
                      <a:pt x="48" y="418"/>
                    </a:lnTo>
                    <a:lnTo>
                      <a:pt x="44" y="37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6" name="Freeform 67"/>
              <p:cNvSpPr>
                <a:spLocks/>
              </p:cNvSpPr>
              <p:nvPr/>
            </p:nvSpPr>
            <p:spPr bwMode="auto">
              <a:xfrm>
                <a:off x="1974" y="2659"/>
                <a:ext cx="223" cy="724"/>
              </a:xfrm>
              <a:custGeom>
                <a:avLst/>
                <a:gdLst>
                  <a:gd name="T0" fmla="*/ 41 w 223"/>
                  <a:gd name="T1" fmla="*/ 407 h 724"/>
                  <a:gd name="T2" fmla="*/ 20 w 223"/>
                  <a:gd name="T3" fmla="*/ 299 h 724"/>
                  <a:gd name="T4" fmla="*/ 0 w 223"/>
                  <a:gd name="T5" fmla="*/ 245 h 724"/>
                  <a:gd name="T6" fmla="*/ 5 w 223"/>
                  <a:gd name="T7" fmla="*/ 223 h 724"/>
                  <a:gd name="T8" fmla="*/ 14 w 223"/>
                  <a:gd name="T9" fmla="*/ 192 h 724"/>
                  <a:gd name="T10" fmla="*/ 25 w 223"/>
                  <a:gd name="T11" fmla="*/ 163 h 724"/>
                  <a:gd name="T12" fmla="*/ 39 w 223"/>
                  <a:gd name="T13" fmla="*/ 145 h 724"/>
                  <a:gd name="T14" fmla="*/ 59 w 223"/>
                  <a:gd name="T15" fmla="*/ 128 h 724"/>
                  <a:gd name="T16" fmla="*/ 80 w 223"/>
                  <a:gd name="T17" fmla="*/ 113 h 724"/>
                  <a:gd name="T18" fmla="*/ 94 w 223"/>
                  <a:gd name="T19" fmla="*/ 105 h 724"/>
                  <a:gd name="T20" fmla="*/ 94 w 223"/>
                  <a:gd name="T21" fmla="*/ 86 h 724"/>
                  <a:gd name="T22" fmla="*/ 83 w 223"/>
                  <a:gd name="T23" fmla="*/ 63 h 724"/>
                  <a:gd name="T24" fmla="*/ 81 w 223"/>
                  <a:gd name="T25" fmla="*/ 55 h 724"/>
                  <a:gd name="T26" fmla="*/ 81 w 223"/>
                  <a:gd name="T27" fmla="*/ 42 h 724"/>
                  <a:gd name="T28" fmla="*/ 84 w 223"/>
                  <a:gd name="T29" fmla="*/ 28 h 724"/>
                  <a:gd name="T30" fmla="*/ 92 w 223"/>
                  <a:gd name="T31" fmla="*/ 17 h 724"/>
                  <a:gd name="T32" fmla="*/ 96 w 223"/>
                  <a:gd name="T33" fmla="*/ 8 h 724"/>
                  <a:gd name="T34" fmla="*/ 100 w 223"/>
                  <a:gd name="T35" fmla="*/ 2 h 724"/>
                  <a:gd name="T36" fmla="*/ 112 w 223"/>
                  <a:gd name="T37" fmla="*/ 0 h 724"/>
                  <a:gd name="T38" fmla="*/ 133 w 223"/>
                  <a:gd name="T39" fmla="*/ 0 h 724"/>
                  <a:gd name="T40" fmla="*/ 145 w 223"/>
                  <a:gd name="T41" fmla="*/ 1 h 724"/>
                  <a:gd name="T42" fmla="*/ 148 w 223"/>
                  <a:gd name="T43" fmla="*/ 5 h 724"/>
                  <a:gd name="T44" fmla="*/ 153 w 223"/>
                  <a:gd name="T45" fmla="*/ 11 h 724"/>
                  <a:gd name="T46" fmla="*/ 162 w 223"/>
                  <a:gd name="T47" fmla="*/ 20 h 724"/>
                  <a:gd name="T48" fmla="*/ 165 w 223"/>
                  <a:gd name="T49" fmla="*/ 34 h 724"/>
                  <a:gd name="T50" fmla="*/ 163 w 223"/>
                  <a:gd name="T51" fmla="*/ 49 h 724"/>
                  <a:gd name="T52" fmla="*/ 161 w 223"/>
                  <a:gd name="T53" fmla="*/ 58 h 724"/>
                  <a:gd name="T54" fmla="*/ 146 w 223"/>
                  <a:gd name="T55" fmla="*/ 92 h 724"/>
                  <a:gd name="T56" fmla="*/ 147 w 223"/>
                  <a:gd name="T57" fmla="*/ 106 h 724"/>
                  <a:gd name="T58" fmla="*/ 163 w 223"/>
                  <a:gd name="T59" fmla="*/ 115 h 724"/>
                  <a:gd name="T60" fmla="*/ 185 w 223"/>
                  <a:gd name="T61" fmla="*/ 130 h 724"/>
                  <a:gd name="T62" fmla="*/ 202 w 223"/>
                  <a:gd name="T63" fmla="*/ 144 h 724"/>
                  <a:gd name="T64" fmla="*/ 205 w 223"/>
                  <a:gd name="T65" fmla="*/ 155 h 724"/>
                  <a:gd name="T66" fmla="*/ 209 w 223"/>
                  <a:gd name="T67" fmla="*/ 187 h 724"/>
                  <a:gd name="T68" fmla="*/ 214 w 223"/>
                  <a:gd name="T69" fmla="*/ 230 h 724"/>
                  <a:gd name="T70" fmla="*/ 219 w 223"/>
                  <a:gd name="T71" fmla="*/ 266 h 724"/>
                  <a:gd name="T72" fmla="*/ 219 w 223"/>
                  <a:gd name="T73" fmla="*/ 283 h 724"/>
                  <a:gd name="T74" fmla="*/ 221 w 223"/>
                  <a:gd name="T75" fmla="*/ 313 h 724"/>
                  <a:gd name="T76" fmla="*/ 222 w 223"/>
                  <a:gd name="T77" fmla="*/ 351 h 724"/>
                  <a:gd name="T78" fmla="*/ 220 w 223"/>
                  <a:gd name="T79" fmla="*/ 386 h 724"/>
                  <a:gd name="T80" fmla="*/ 216 w 223"/>
                  <a:gd name="T81" fmla="*/ 403 h 724"/>
                  <a:gd name="T82" fmla="*/ 208 w 223"/>
                  <a:gd name="T83" fmla="*/ 407 h 724"/>
                  <a:gd name="T84" fmla="*/ 201 w 223"/>
                  <a:gd name="T85" fmla="*/ 408 h 724"/>
                  <a:gd name="T86" fmla="*/ 196 w 223"/>
                  <a:gd name="T87" fmla="*/ 408 h 724"/>
                  <a:gd name="T88" fmla="*/ 197 w 223"/>
                  <a:gd name="T89" fmla="*/ 398 h 724"/>
                  <a:gd name="T90" fmla="*/ 188 w 223"/>
                  <a:gd name="T91" fmla="*/ 400 h 724"/>
                  <a:gd name="T92" fmla="*/ 190 w 223"/>
                  <a:gd name="T93" fmla="*/ 528 h 724"/>
                  <a:gd name="T94" fmla="*/ 196 w 223"/>
                  <a:gd name="T95" fmla="*/ 667 h 724"/>
                  <a:gd name="T96" fmla="*/ 164 w 223"/>
                  <a:gd name="T97" fmla="*/ 683 h 724"/>
                  <a:gd name="T98" fmla="*/ 119 w 223"/>
                  <a:gd name="T99" fmla="*/ 685 h 724"/>
                  <a:gd name="T100" fmla="*/ 113 w 223"/>
                  <a:gd name="T101" fmla="*/ 695 h 724"/>
                  <a:gd name="T102" fmla="*/ 103 w 223"/>
                  <a:gd name="T103" fmla="*/ 709 h 724"/>
                  <a:gd name="T104" fmla="*/ 93 w 223"/>
                  <a:gd name="T105" fmla="*/ 720 h 724"/>
                  <a:gd name="T106" fmla="*/ 84 w 223"/>
                  <a:gd name="T107" fmla="*/ 723 h 724"/>
                  <a:gd name="T108" fmla="*/ 75 w 223"/>
                  <a:gd name="T109" fmla="*/ 722 h 724"/>
                  <a:gd name="T110" fmla="*/ 66 w 223"/>
                  <a:gd name="T111" fmla="*/ 720 h 724"/>
                  <a:gd name="T112" fmla="*/ 61 w 223"/>
                  <a:gd name="T113" fmla="*/ 718 h 724"/>
                  <a:gd name="T114" fmla="*/ 69 w 223"/>
                  <a:gd name="T115" fmla="*/ 692 h 724"/>
                  <a:gd name="T116" fmla="*/ 54 w 223"/>
                  <a:gd name="T117" fmla="*/ 537 h 724"/>
                  <a:gd name="T118" fmla="*/ 44 w 223"/>
                  <a:gd name="T119" fmla="*/ 374 h 7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3"/>
                  <a:gd name="T181" fmla="*/ 0 h 724"/>
                  <a:gd name="T182" fmla="*/ 223 w 223"/>
                  <a:gd name="T183" fmla="*/ 724 h 7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3" h="724">
                    <a:moveTo>
                      <a:pt x="44" y="374"/>
                    </a:moveTo>
                    <a:lnTo>
                      <a:pt x="41" y="407"/>
                    </a:lnTo>
                    <a:lnTo>
                      <a:pt x="13" y="368"/>
                    </a:lnTo>
                    <a:lnTo>
                      <a:pt x="20" y="299"/>
                    </a:lnTo>
                    <a:lnTo>
                      <a:pt x="0" y="248"/>
                    </a:lnTo>
                    <a:lnTo>
                      <a:pt x="0" y="245"/>
                    </a:lnTo>
                    <a:lnTo>
                      <a:pt x="2" y="236"/>
                    </a:lnTo>
                    <a:lnTo>
                      <a:pt x="5" y="223"/>
                    </a:lnTo>
                    <a:lnTo>
                      <a:pt x="9" y="208"/>
                    </a:lnTo>
                    <a:lnTo>
                      <a:pt x="14" y="192"/>
                    </a:lnTo>
                    <a:lnTo>
                      <a:pt x="20" y="177"/>
                    </a:lnTo>
                    <a:lnTo>
                      <a:pt x="25" y="163"/>
                    </a:lnTo>
                    <a:lnTo>
                      <a:pt x="31" y="152"/>
                    </a:lnTo>
                    <a:lnTo>
                      <a:pt x="39" y="145"/>
                    </a:lnTo>
                    <a:lnTo>
                      <a:pt x="48" y="136"/>
                    </a:lnTo>
                    <a:lnTo>
                      <a:pt x="59" y="128"/>
                    </a:lnTo>
                    <a:lnTo>
                      <a:pt x="69" y="120"/>
                    </a:lnTo>
                    <a:lnTo>
                      <a:pt x="80" y="113"/>
                    </a:lnTo>
                    <a:lnTo>
                      <a:pt x="88" y="109"/>
                    </a:lnTo>
                    <a:lnTo>
                      <a:pt x="94" y="105"/>
                    </a:lnTo>
                    <a:lnTo>
                      <a:pt x="97" y="104"/>
                    </a:lnTo>
                    <a:lnTo>
                      <a:pt x="94" y="86"/>
                    </a:lnTo>
                    <a:lnTo>
                      <a:pt x="84" y="64"/>
                    </a:lnTo>
                    <a:lnTo>
                      <a:pt x="83" y="63"/>
                    </a:lnTo>
                    <a:lnTo>
                      <a:pt x="82" y="60"/>
                    </a:lnTo>
                    <a:lnTo>
                      <a:pt x="81" y="55"/>
                    </a:lnTo>
                    <a:lnTo>
                      <a:pt x="81" y="49"/>
                    </a:lnTo>
                    <a:lnTo>
                      <a:pt x="81" y="42"/>
                    </a:lnTo>
                    <a:lnTo>
                      <a:pt x="81" y="35"/>
                    </a:lnTo>
                    <a:lnTo>
                      <a:pt x="84" y="28"/>
                    </a:lnTo>
                    <a:lnTo>
                      <a:pt x="88" y="21"/>
                    </a:lnTo>
                    <a:lnTo>
                      <a:pt x="92" y="17"/>
                    </a:lnTo>
                    <a:lnTo>
                      <a:pt x="94" y="12"/>
                    </a:lnTo>
                    <a:lnTo>
                      <a:pt x="96" y="8"/>
                    </a:lnTo>
                    <a:lnTo>
                      <a:pt x="98" y="5"/>
                    </a:lnTo>
                    <a:lnTo>
                      <a:pt x="100" y="2"/>
                    </a:lnTo>
                    <a:lnTo>
                      <a:pt x="105" y="0"/>
                    </a:lnTo>
                    <a:lnTo>
                      <a:pt x="112" y="0"/>
                    </a:lnTo>
                    <a:lnTo>
                      <a:pt x="122" y="0"/>
                    </a:lnTo>
                    <a:lnTo>
                      <a:pt x="133" y="0"/>
                    </a:lnTo>
                    <a:lnTo>
                      <a:pt x="141" y="0"/>
                    </a:lnTo>
                    <a:lnTo>
                      <a:pt x="145" y="1"/>
                    </a:lnTo>
                    <a:lnTo>
                      <a:pt x="147" y="3"/>
                    </a:lnTo>
                    <a:lnTo>
                      <a:pt x="148" y="5"/>
                    </a:lnTo>
                    <a:lnTo>
                      <a:pt x="150" y="8"/>
                    </a:lnTo>
                    <a:lnTo>
                      <a:pt x="153" y="11"/>
                    </a:lnTo>
                    <a:lnTo>
                      <a:pt x="159" y="16"/>
                    </a:lnTo>
                    <a:lnTo>
                      <a:pt x="162" y="20"/>
                    </a:lnTo>
                    <a:lnTo>
                      <a:pt x="164" y="27"/>
                    </a:lnTo>
                    <a:lnTo>
                      <a:pt x="165" y="34"/>
                    </a:lnTo>
                    <a:lnTo>
                      <a:pt x="164" y="41"/>
                    </a:lnTo>
                    <a:lnTo>
                      <a:pt x="163" y="49"/>
                    </a:lnTo>
                    <a:lnTo>
                      <a:pt x="161" y="55"/>
                    </a:lnTo>
                    <a:lnTo>
                      <a:pt x="161" y="58"/>
                    </a:lnTo>
                    <a:lnTo>
                      <a:pt x="161" y="59"/>
                    </a:lnTo>
                    <a:lnTo>
                      <a:pt x="146" y="92"/>
                    </a:lnTo>
                    <a:lnTo>
                      <a:pt x="144" y="104"/>
                    </a:lnTo>
                    <a:lnTo>
                      <a:pt x="147" y="106"/>
                    </a:lnTo>
                    <a:lnTo>
                      <a:pt x="154" y="110"/>
                    </a:lnTo>
                    <a:lnTo>
                      <a:pt x="163" y="115"/>
                    </a:lnTo>
                    <a:lnTo>
                      <a:pt x="175" y="123"/>
                    </a:lnTo>
                    <a:lnTo>
                      <a:pt x="185" y="130"/>
                    </a:lnTo>
                    <a:lnTo>
                      <a:pt x="196" y="138"/>
                    </a:lnTo>
                    <a:lnTo>
                      <a:pt x="202" y="144"/>
                    </a:lnTo>
                    <a:lnTo>
                      <a:pt x="204" y="148"/>
                    </a:lnTo>
                    <a:lnTo>
                      <a:pt x="205" y="155"/>
                    </a:lnTo>
                    <a:lnTo>
                      <a:pt x="207" y="169"/>
                    </a:lnTo>
                    <a:lnTo>
                      <a:pt x="209" y="187"/>
                    </a:lnTo>
                    <a:lnTo>
                      <a:pt x="212" y="209"/>
                    </a:lnTo>
                    <a:lnTo>
                      <a:pt x="214" y="230"/>
                    </a:lnTo>
                    <a:lnTo>
                      <a:pt x="217" y="250"/>
                    </a:lnTo>
                    <a:lnTo>
                      <a:pt x="219" y="266"/>
                    </a:lnTo>
                    <a:lnTo>
                      <a:pt x="219" y="276"/>
                    </a:lnTo>
                    <a:lnTo>
                      <a:pt x="219" y="283"/>
                    </a:lnTo>
                    <a:lnTo>
                      <a:pt x="220" y="296"/>
                    </a:lnTo>
                    <a:lnTo>
                      <a:pt x="221" y="313"/>
                    </a:lnTo>
                    <a:lnTo>
                      <a:pt x="221" y="332"/>
                    </a:lnTo>
                    <a:lnTo>
                      <a:pt x="222" y="351"/>
                    </a:lnTo>
                    <a:lnTo>
                      <a:pt x="221" y="370"/>
                    </a:lnTo>
                    <a:lnTo>
                      <a:pt x="220" y="386"/>
                    </a:lnTo>
                    <a:lnTo>
                      <a:pt x="218" y="398"/>
                    </a:lnTo>
                    <a:lnTo>
                      <a:pt x="216" y="403"/>
                    </a:lnTo>
                    <a:lnTo>
                      <a:pt x="213" y="406"/>
                    </a:lnTo>
                    <a:lnTo>
                      <a:pt x="208" y="407"/>
                    </a:lnTo>
                    <a:lnTo>
                      <a:pt x="204" y="408"/>
                    </a:lnTo>
                    <a:lnTo>
                      <a:pt x="201" y="408"/>
                    </a:lnTo>
                    <a:lnTo>
                      <a:pt x="198" y="408"/>
                    </a:lnTo>
                    <a:lnTo>
                      <a:pt x="196" y="408"/>
                    </a:lnTo>
                    <a:lnTo>
                      <a:pt x="195" y="408"/>
                    </a:lnTo>
                    <a:lnTo>
                      <a:pt x="197" y="398"/>
                    </a:lnTo>
                    <a:lnTo>
                      <a:pt x="206" y="390"/>
                    </a:lnTo>
                    <a:lnTo>
                      <a:pt x="188" y="400"/>
                    </a:lnTo>
                    <a:lnTo>
                      <a:pt x="193" y="497"/>
                    </a:lnTo>
                    <a:lnTo>
                      <a:pt x="190" y="528"/>
                    </a:lnTo>
                    <a:lnTo>
                      <a:pt x="162" y="639"/>
                    </a:lnTo>
                    <a:lnTo>
                      <a:pt x="196" y="667"/>
                    </a:lnTo>
                    <a:lnTo>
                      <a:pt x="201" y="685"/>
                    </a:lnTo>
                    <a:lnTo>
                      <a:pt x="164" y="683"/>
                    </a:lnTo>
                    <a:lnTo>
                      <a:pt x="120" y="685"/>
                    </a:lnTo>
                    <a:lnTo>
                      <a:pt x="119" y="685"/>
                    </a:lnTo>
                    <a:lnTo>
                      <a:pt x="117" y="690"/>
                    </a:lnTo>
                    <a:lnTo>
                      <a:pt x="113" y="695"/>
                    </a:lnTo>
                    <a:lnTo>
                      <a:pt x="108" y="703"/>
                    </a:lnTo>
                    <a:lnTo>
                      <a:pt x="103" y="709"/>
                    </a:lnTo>
                    <a:lnTo>
                      <a:pt x="98" y="715"/>
                    </a:lnTo>
                    <a:lnTo>
                      <a:pt x="93" y="720"/>
                    </a:lnTo>
                    <a:lnTo>
                      <a:pt x="89" y="722"/>
                    </a:lnTo>
                    <a:lnTo>
                      <a:pt x="84" y="723"/>
                    </a:lnTo>
                    <a:lnTo>
                      <a:pt x="80" y="723"/>
                    </a:lnTo>
                    <a:lnTo>
                      <a:pt x="75" y="722"/>
                    </a:lnTo>
                    <a:lnTo>
                      <a:pt x="70" y="721"/>
                    </a:lnTo>
                    <a:lnTo>
                      <a:pt x="66" y="720"/>
                    </a:lnTo>
                    <a:lnTo>
                      <a:pt x="63" y="719"/>
                    </a:lnTo>
                    <a:lnTo>
                      <a:pt x="61" y="718"/>
                    </a:lnTo>
                    <a:lnTo>
                      <a:pt x="60" y="718"/>
                    </a:lnTo>
                    <a:lnTo>
                      <a:pt x="69" y="692"/>
                    </a:lnTo>
                    <a:lnTo>
                      <a:pt x="80" y="663"/>
                    </a:lnTo>
                    <a:lnTo>
                      <a:pt x="54" y="537"/>
                    </a:lnTo>
                    <a:lnTo>
                      <a:pt x="49" y="418"/>
                    </a:lnTo>
                    <a:lnTo>
                      <a:pt x="44" y="374"/>
                    </a:lnTo>
                  </a:path>
                </a:pathLst>
              </a:custGeom>
              <a:solidFill>
                <a:srgbClr val="99CC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7" name="Freeform 68"/>
              <p:cNvSpPr>
                <a:spLocks/>
              </p:cNvSpPr>
              <p:nvPr/>
            </p:nvSpPr>
            <p:spPr bwMode="auto">
              <a:xfrm>
                <a:off x="2276" y="2623"/>
                <a:ext cx="220" cy="680"/>
              </a:xfrm>
              <a:custGeom>
                <a:avLst/>
                <a:gdLst>
                  <a:gd name="T0" fmla="*/ 181 w 220"/>
                  <a:gd name="T1" fmla="*/ 349 h 680"/>
                  <a:gd name="T2" fmla="*/ 176 w 220"/>
                  <a:gd name="T3" fmla="*/ 337 h 680"/>
                  <a:gd name="T4" fmla="*/ 168 w 220"/>
                  <a:gd name="T5" fmla="*/ 296 h 680"/>
                  <a:gd name="T6" fmla="*/ 181 w 220"/>
                  <a:gd name="T7" fmla="*/ 253 h 680"/>
                  <a:gd name="T8" fmla="*/ 185 w 220"/>
                  <a:gd name="T9" fmla="*/ 228 h 680"/>
                  <a:gd name="T10" fmla="*/ 174 w 220"/>
                  <a:gd name="T11" fmla="*/ 160 h 680"/>
                  <a:gd name="T12" fmla="*/ 150 w 220"/>
                  <a:gd name="T13" fmla="*/ 117 h 680"/>
                  <a:gd name="T14" fmla="*/ 133 w 220"/>
                  <a:gd name="T15" fmla="*/ 102 h 680"/>
                  <a:gd name="T16" fmla="*/ 146 w 220"/>
                  <a:gd name="T17" fmla="*/ 84 h 680"/>
                  <a:gd name="T18" fmla="*/ 140 w 220"/>
                  <a:gd name="T19" fmla="*/ 83 h 680"/>
                  <a:gd name="T20" fmla="*/ 130 w 220"/>
                  <a:gd name="T21" fmla="*/ 66 h 680"/>
                  <a:gd name="T22" fmla="*/ 137 w 220"/>
                  <a:gd name="T23" fmla="*/ 38 h 680"/>
                  <a:gd name="T24" fmla="*/ 111 w 220"/>
                  <a:gd name="T25" fmla="*/ 1 h 680"/>
                  <a:gd name="T26" fmla="*/ 78 w 220"/>
                  <a:gd name="T27" fmla="*/ 1 h 680"/>
                  <a:gd name="T28" fmla="*/ 53 w 220"/>
                  <a:gd name="T29" fmla="*/ 10 h 680"/>
                  <a:gd name="T30" fmla="*/ 53 w 220"/>
                  <a:gd name="T31" fmla="*/ 20 h 680"/>
                  <a:gd name="T32" fmla="*/ 52 w 220"/>
                  <a:gd name="T33" fmla="*/ 26 h 680"/>
                  <a:gd name="T34" fmla="*/ 50 w 220"/>
                  <a:gd name="T35" fmla="*/ 40 h 680"/>
                  <a:gd name="T36" fmla="*/ 55 w 220"/>
                  <a:gd name="T37" fmla="*/ 71 h 680"/>
                  <a:gd name="T38" fmla="*/ 49 w 220"/>
                  <a:gd name="T39" fmla="*/ 75 h 680"/>
                  <a:gd name="T40" fmla="*/ 46 w 220"/>
                  <a:gd name="T41" fmla="*/ 83 h 680"/>
                  <a:gd name="T42" fmla="*/ 54 w 220"/>
                  <a:gd name="T43" fmla="*/ 93 h 680"/>
                  <a:gd name="T44" fmla="*/ 60 w 220"/>
                  <a:gd name="T45" fmla="*/ 101 h 680"/>
                  <a:gd name="T46" fmla="*/ 48 w 220"/>
                  <a:gd name="T47" fmla="*/ 111 h 680"/>
                  <a:gd name="T48" fmla="*/ 41 w 220"/>
                  <a:gd name="T49" fmla="*/ 114 h 680"/>
                  <a:gd name="T50" fmla="*/ 30 w 220"/>
                  <a:gd name="T51" fmla="*/ 117 h 680"/>
                  <a:gd name="T52" fmla="*/ 11 w 220"/>
                  <a:gd name="T53" fmla="*/ 170 h 680"/>
                  <a:gd name="T54" fmla="*/ 11 w 220"/>
                  <a:gd name="T55" fmla="*/ 248 h 680"/>
                  <a:gd name="T56" fmla="*/ 3 w 220"/>
                  <a:gd name="T57" fmla="*/ 288 h 680"/>
                  <a:gd name="T58" fmla="*/ 1 w 220"/>
                  <a:gd name="T59" fmla="*/ 311 h 680"/>
                  <a:gd name="T60" fmla="*/ 8 w 220"/>
                  <a:gd name="T61" fmla="*/ 330 h 680"/>
                  <a:gd name="T62" fmla="*/ 8 w 220"/>
                  <a:gd name="T63" fmla="*/ 401 h 680"/>
                  <a:gd name="T64" fmla="*/ 8 w 220"/>
                  <a:gd name="T65" fmla="*/ 445 h 680"/>
                  <a:gd name="T66" fmla="*/ 16 w 220"/>
                  <a:gd name="T67" fmla="*/ 465 h 680"/>
                  <a:gd name="T68" fmla="*/ 19 w 220"/>
                  <a:gd name="T69" fmla="*/ 472 h 680"/>
                  <a:gd name="T70" fmla="*/ 27 w 220"/>
                  <a:gd name="T71" fmla="*/ 544 h 680"/>
                  <a:gd name="T72" fmla="*/ 30 w 220"/>
                  <a:gd name="T73" fmla="*/ 606 h 680"/>
                  <a:gd name="T74" fmla="*/ 18 w 220"/>
                  <a:gd name="T75" fmla="*/ 648 h 680"/>
                  <a:gd name="T76" fmla="*/ 10 w 220"/>
                  <a:gd name="T77" fmla="*/ 676 h 680"/>
                  <a:gd name="T78" fmla="*/ 20 w 220"/>
                  <a:gd name="T79" fmla="*/ 679 h 680"/>
                  <a:gd name="T80" fmla="*/ 42 w 220"/>
                  <a:gd name="T81" fmla="*/ 676 h 680"/>
                  <a:gd name="T82" fmla="*/ 53 w 220"/>
                  <a:gd name="T83" fmla="*/ 638 h 680"/>
                  <a:gd name="T84" fmla="*/ 52 w 220"/>
                  <a:gd name="T85" fmla="*/ 605 h 680"/>
                  <a:gd name="T86" fmla="*/ 57 w 220"/>
                  <a:gd name="T87" fmla="*/ 582 h 680"/>
                  <a:gd name="T88" fmla="*/ 67 w 220"/>
                  <a:gd name="T89" fmla="*/ 536 h 680"/>
                  <a:gd name="T90" fmla="*/ 70 w 220"/>
                  <a:gd name="T91" fmla="*/ 504 h 680"/>
                  <a:gd name="T92" fmla="*/ 71 w 220"/>
                  <a:gd name="T93" fmla="*/ 489 h 680"/>
                  <a:gd name="T94" fmla="*/ 91 w 220"/>
                  <a:gd name="T95" fmla="*/ 507 h 680"/>
                  <a:gd name="T96" fmla="*/ 97 w 220"/>
                  <a:gd name="T97" fmla="*/ 652 h 680"/>
                  <a:gd name="T98" fmla="*/ 102 w 220"/>
                  <a:gd name="T99" fmla="*/ 668 h 680"/>
                  <a:gd name="T100" fmla="*/ 115 w 220"/>
                  <a:gd name="T101" fmla="*/ 678 h 680"/>
                  <a:gd name="T102" fmla="*/ 128 w 220"/>
                  <a:gd name="T103" fmla="*/ 669 h 680"/>
                  <a:gd name="T104" fmla="*/ 124 w 220"/>
                  <a:gd name="T105" fmla="*/ 607 h 680"/>
                  <a:gd name="T106" fmla="*/ 132 w 220"/>
                  <a:gd name="T107" fmla="*/ 579 h 680"/>
                  <a:gd name="T108" fmla="*/ 139 w 220"/>
                  <a:gd name="T109" fmla="*/ 536 h 680"/>
                  <a:gd name="T110" fmla="*/ 137 w 220"/>
                  <a:gd name="T111" fmla="*/ 522 h 680"/>
                  <a:gd name="T112" fmla="*/ 135 w 220"/>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680"/>
                  <a:gd name="T173" fmla="*/ 220 w 220"/>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680">
                    <a:moveTo>
                      <a:pt x="219" y="354"/>
                    </a:moveTo>
                    <a:lnTo>
                      <a:pt x="181" y="352"/>
                    </a:lnTo>
                    <a:lnTo>
                      <a:pt x="181" y="350"/>
                    </a:lnTo>
                    <a:lnTo>
                      <a:pt x="181" y="349"/>
                    </a:lnTo>
                    <a:lnTo>
                      <a:pt x="180" y="346"/>
                    </a:lnTo>
                    <a:lnTo>
                      <a:pt x="180" y="343"/>
                    </a:lnTo>
                    <a:lnTo>
                      <a:pt x="178" y="340"/>
                    </a:lnTo>
                    <a:lnTo>
                      <a:pt x="176" y="337"/>
                    </a:lnTo>
                    <a:lnTo>
                      <a:pt x="174" y="335"/>
                    </a:lnTo>
                    <a:lnTo>
                      <a:pt x="171" y="333"/>
                    </a:lnTo>
                    <a:lnTo>
                      <a:pt x="166" y="301"/>
                    </a:lnTo>
                    <a:lnTo>
                      <a:pt x="168" y="296"/>
                    </a:lnTo>
                    <a:lnTo>
                      <a:pt x="171" y="288"/>
                    </a:lnTo>
                    <a:lnTo>
                      <a:pt x="175" y="276"/>
                    </a:lnTo>
                    <a:lnTo>
                      <a:pt x="179" y="265"/>
                    </a:lnTo>
                    <a:lnTo>
                      <a:pt x="181" y="253"/>
                    </a:lnTo>
                    <a:lnTo>
                      <a:pt x="183" y="244"/>
                    </a:lnTo>
                    <a:lnTo>
                      <a:pt x="185" y="236"/>
                    </a:lnTo>
                    <a:lnTo>
                      <a:pt x="186" y="232"/>
                    </a:lnTo>
                    <a:lnTo>
                      <a:pt x="185" y="228"/>
                    </a:lnTo>
                    <a:lnTo>
                      <a:pt x="183" y="215"/>
                    </a:lnTo>
                    <a:lnTo>
                      <a:pt x="181" y="198"/>
                    </a:lnTo>
                    <a:lnTo>
                      <a:pt x="178" y="179"/>
                    </a:lnTo>
                    <a:lnTo>
                      <a:pt x="174" y="160"/>
                    </a:lnTo>
                    <a:lnTo>
                      <a:pt x="170" y="143"/>
                    </a:lnTo>
                    <a:lnTo>
                      <a:pt x="166" y="131"/>
                    </a:lnTo>
                    <a:lnTo>
                      <a:pt x="163" y="124"/>
                    </a:lnTo>
                    <a:lnTo>
                      <a:pt x="150" y="117"/>
                    </a:lnTo>
                    <a:lnTo>
                      <a:pt x="142" y="112"/>
                    </a:lnTo>
                    <a:lnTo>
                      <a:pt x="137" y="107"/>
                    </a:lnTo>
                    <a:lnTo>
                      <a:pt x="134" y="104"/>
                    </a:lnTo>
                    <a:lnTo>
                      <a:pt x="133" y="102"/>
                    </a:lnTo>
                    <a:lnTo>
                      <a:pt x="134" y="101"/>
                    </a:lnTo>
                    <a:lnTo>
                      <a:pt x="135" y="101"/>
                    </a:lnTo>
                    <a:lnTo>
                      <a:pt x="136" y="101"/>
                    </a:lnTo>
                    <a:lnTo>
                      <a:pt x="146" y="84"/>
                    </a:lnTo>
                    <a:lnTo>
                      <a:pt x="145" y="84"/>
                    </a:lnTo>
                    <a:lnTo>
                      <a:pt x="143" y="84"/>
                    </a:lnTo>
                    <a:lnTo>
                      <a:pt x="140" y="83"/>
                    </a:lnTo>
                    <a:lnTo>
                      <a:pt x="138" y="81"/>
                    </a:lnTo>
                    <a:lnTo>
                      <a:pt x="135" y="77"/>
                    </a:lnTo>
                    <a:lnTo>
                      <a:pt x="132" y="73"/>
                    </a:lnTo>
                    <a:lnTo>
                      <a:pt x="130" y="66"/>
                    </a:lnTo>
                    <a:lnTo>
                      <a:pt x="129" y="59"/>
                    </a:lnTo>
                    <a:lnTo>
                      <a:pt x="131" y="52"/>
                    </a:lnTo>
                    <a:lnTo>
                      <a:pt x="134" y="45"/>
                    </a:lnTo>
                    <a:lnTo>
                      <a:pt x="137" y="38"/>
                    </a:lnTo>
                    <a:lnTo>
                      <a:pt x="137" y="29"/>
                    </a:lnTo>
                    <a:lnTo>
                      <a:pt x="133" y="21"/>
                    </a:lnTo>
                    <a:lnTo>
                      <a:pt x="126" y="12"/>
                    </a:lnTo>
                    <a:lnTo>
                      <a:pt x="111" y="1"/>
                    </a:lnTo>
                    <a:lnTo>
                      <a:pt x="106" y="0"/>
                    </a:lnTo>
                    <a:lnTo>
                      <a:pt x="98" y="0"/>
                    </a:lnTo>
                    <a:lnTo>
                      <a:pt x="89" y="0"/>
                    </a:lnTo>
                    <a:lnTo>
                      <a:pt x="78" y="1"/>
                    </a:lnTo>
                    <a:lnTo>
                      <a:pt x="69" y="3"/>
                    </a:lnTo>
                    <a:lnTo>
                      <a:pt x="60" y="5"/>
                    </a:lnTo>
                    <a:lnTo>
                      <a:pt x="54" y="8"/>
                    </a:lnTo>
                    <a:lnTo>
                      <a:pt x="53" y="10"/>
                    </a:lnTo>
                    <a:lnTo>
                      <a:pt x="53" y="13"/>
                    </a:lnTo>
                    <a:lnTo>
                      <a:pt x="53" y="16"/>
                    </a:lnTo>
                    <a:lnTo>
                      <a:pt x="53" y="19"/>
                    </a:lnTo>
                    <a:lnTo>
                      <a:pt x="53" y="20"/>
                    </a:lnTo>
                    <a:lnTo>
                      <a:pt x="52" y="22"/>
                    </a:lnTo>
                    <a:lnTo>
                      <a:pt x="52" y="23"/>
                    </a:lnTo>
                    <a:lnTo>
                      <a:pt x="52" y="25"/>
                    </a:lnTo>
                    <a:lnTo>
                      <a:pt x="52" y="26"/>
                    </a:lnTo>
                    <a:lnTo>
                      <a:pt x="51" y="27"/>
                    </a:lnTo>
                    <a:lnTo>
                      <a:pt x="50" y="31"/>
                    </a:lnTo>
                    <a:lnTo>
                      <a:pt x="50" y="35"/>
                    </a:lnTo>
                    <a:lnTo>
                      <a:pt x="50" y="40"/>
                    </a:lnTo>
                    <a:lnTo>
                      <a:pt x="50" y="48"/>
                    </a:lnTo>
                    <a:lnTo>
                      <a:pt x="52" y="57"/>
                    </a:lnTo>
                    <a:lnTo>
                      <a:pt x="54" y="66"/>
                    </a:lnTo>
                    <a:lnTo>
                      <a:pt x="55" y="71"/>
                    </a:lnTo>
                    <a:lnTo>
                      <a:pt x="54" y="73"/>
                    </a:lnTo>
                    <a:lnTo>
                      <a:pt x="53" y="74"/>
                    </a:lnTo>
                    <a:lnTo>
                      <a:pt x="51" y="75"/>
                    </a:lnTo>
                    <a:lnTo>
                      <a:pt x="49" y="75"/>
                    </a:lnTo>
                    <a:lnTo>
                      <a:pt x="47" y="76"/>
                    </a:lnTo>
                    <a:lnTo>
                      <a:pt x="45" y="77"/>
                    </a:lnTo>
                    <a:lnTo>
                      <a:pt x="45" y="81"/>
                    </a:lnTo>
                    <a:lnTo>
                      <a:pt x="46" y="83"/>
                    </a:lnTo>
                    <a:lnTo>
                      <a:pt x="48" y="86"/>
                    </a:lnTo>
                    <a:lnTo>
                      <a:pt x="50" y="88"/>
                    </a:lnTo>
                    <a:lnTo>
                      <a:pt x="52" y="91"/>
                    </a:lnTo>
                    <a:lnTo>
                      <a:pt x="54" y="93"/>
                    </a:lnTo>
                    <a:lnTo>
                      <a:pt x="56" y="96"/>
                    </a:lnTo>
                    <a:lnTo>
                      <a:pt x="58" y="97"/>
                    </a:lnTo>
                    <a:lnTo>
                      <a:pt x="60" y="99"/>
                    </a:lnTo>
                    <a:lnTo>
                      <a:pt x="60" y="101"/>
                    </a:lnTo>
                    <a:lnTo>
                      <a:pt x="58" y="104"/>
                    </a:lnTo>
                    <a:lnTo>
                      <a:pt x="55" y="106"/>
                    </a:lnTo>
                    <a:lnTo>
                      <a:pt x="52" y="108"/>
                    </a:lnTo>
                    <a:lnTo>
                      <a:pt x="48" y="111"/>
                    </a:lnTo>
                    <a:lnTo>
                      <a:pt x="45" y="112"/>
                    </a:lnTo>
                    <a:lnTo>
                      <a:pt x="42" y="114"/>
                    </a:lnTo>
                    <a:lnTo>
                      <a:pt x="41" y="114"/>
                    </a:lnTo>
                    <a:lnTo>
                      <a:pt x="39" y="114"/>
                    </a:lnTo>
                    <a:lnTo>
                      <a:pt x="36" y="115"/>
                    </a:lnTo>
                    <a:lnTo>
                      <a:pt x="34" y="116"/>
                    </a:lnTo>
                    <a:lnTo>
                      <a:pt x="30" y="117"/>
                    </a:lnTo>
                    <a:lnTo>
                      <a:pt x="27" y="120"/>
                    </a:lnTo>
                    <a:lnTo>
                      <a:pt x="23" y="124"/>
                    </a:lnTo>
                    <a:lnTo>
                      <a:pt x="21" y="130"/>
                    </a:lnTo>
                    <a:lnTo>
                      <a:pt x="11" y="170"/>
                    </a:lnTo>
                    <a:lnTo>
                      <a:pt x="6" y="199"/>
                    </a:lnTo>
                    <a:lnTo>
                      <a:pt x="5" y="220"/>
                    </a:lnTo>
                    <a:lnTo>
                      <a:pt x="8" y="235"/>
                    </a:lnTo>
                    <a:lnTo>
                      <a:pt x="11" y="248"/>
                    </a:lnTo>
                    <a:lnTo>
                      <a:pt x="13" y="257"/>
                    </a:lnTo>
                    <a:lnTo>
                      <a:pt x="12" y="268"/>
                    </a:lnTo>
                    <a:lnTo>
                      <a:pt x="7" y="280"/>
                    </a:lnTo>
                    <a:lnTo>
                      <a:pt x="3" y="288"/>
                    </a:lnTo>
                    <a:lnTo>
                      <a:pt x="0" y="294"/>
                    </a:lnTo>
                    <a:lnTo>
                      <a:pt x="0" y="301"/>
                    </a:lnTo>
                    <a:lnTo>
                      <a:pt x="0" y="307"/>
                    </a:lnTo>
                    <a:lnTo>
                      <a:pt x="1" y="311"/>
                    </a:lnTo>
                    <a:lnTo>
                      <a:pt x="3" y="315"/>
                    </a:lnTo>
                    <a:lnTo>
                      <a:pt x="5" y="320"/>
                    </a:lnTo>
                    <a:lnTo>
                      <a:pt x="7" y="323"/>
                    </a:lnTo>
                    <a:lnTo>
                      <a:pt x="8" y="330"/>
                    </a:lnTo>
                    <a:lnTo>
                      <a:pt x="9" y="344"/>
                    </a:lnTo>
                    <a:lnTo>
                      <a:pt x="9" y="362"/>
                    </a:lnTo>
                    <a:lnTo>
                      <a:pt x="9" y="382"/>
                    </a:lnTo>
                    <a:lnTo>
                      <a:pt x="8" y="401"/>
                    </a:lnTo>
                    <a:lnTo>
                      <a:pt x="7" y="418"/>
                    </a:lnTo>
                    <a:lnTo>
                      <a:pt x="7" y="429"/>
                    </a:lnTo>
                    <a:lnTo>
                      <a:pt x="7" y="433"/>
                    </a:lnTo>
                    <a:lnTo>
                      <a:pt x="8" y="445"/>
                    </a:lnTo>
                    <a:lnTo>
                      <a:pt x="10" y="452"/>
                    </a:lnTo>
                    <a:lnTo>
                      <a:pt x="12" y="459"/>
                    </a:lnTo>
                    <a:lnTo>
                      <a:pt x="14" y="463"/>
                    </a:lnTo>
                    <a:lnTo>
                      <a:pt x="16" y="465"/>
                    </a:lnTo>
                    <a:lnTo>
                      <a:pt x="18" y="467"/>
                    </a:lnTo>
                    <a:lnTo>
                      <a:pt x="19" y="467"/>
                    </a:lnTo>
                    <a:lnTo>
                      <a:pt x="19" y="472"/>
                    </a:lnTo>
                    <a:lnTo>
                      <a:pt x="21" y="485"/>
                    </a:lnTo>
                    <a:lnTo>
                      <a:pt x="23" y="502"/>
                    </a:lnTo>
                    <a:lnTo>
                      <a:pt x="25" y="523"/>
                    </a:lnTo>
                    <a:lnTo>
                      <a:pt x="27" y="544"/>
                    </a:lnTo>
                    <a:lnTo>
                      <a:pt x="29" y="565"/>
                    </a:lnTo>
                    <a:lnTo>
                      <a:pt x="30" y="583"/>
                    </a:lnTo>
                    <a:lnTo>
                      <a:pt x="30" y="596"/>
                    </a:lnTo>
                    <a:lnTo>
                      <a:pt x="30" y="606"/>
                    </a:lnTo>
                    <a:lnTo>
                      <a:pt x="27" y="618"/>
                    </a:lnTo>
                    <a:lnTo>
                      <a:pt x="24" y="628"/>
                    </a:lnTo>
                    <a:lnTo>
                      <a:pt x="21" y="639"/>
                    </a:lnTo>
                    <a:lnTo>
                      <a:pt x="18" y="648"/>
                    </a:lnTo>
                    <a:lnTo>
                      <a:pt x="15" y="656"/>
                    </a:lnTo>
                    <a:lnTo>
                      <a:pt x="12" y="661"/>
                    </a:lnTo>
                    <a:lnTo>
                      <a:pt x="12" y="662"/>
                    </a:lnTo>
                    <a:lnTo>
                      <a:pt x="10" y="676"/>
                    </a:lnTo>
                    <a:lnTo>
                      <a:pt x="11" y="676"/>
                    </a:lnTo>
                    <a:lnTo>
                      <a:pt x="13" y="677"/>
                    </a:lnTo>
                    <a:lnTo>
                      <a:pt x="17" y="678"/>
                    </a:lnTo>
                    <a:lnTo>
                      <a:pt x="20" y="679"/>
                    </a:lnTo>
                    <a:lnTo>
                      <a:pt x="25" y="679"/>
                    </a:lnTo>
                    <a:lnTo>
                      <a:pt x="31" y="679"/>
                    </a:lnTo>
                    <a:lnTo>
                      <a:pt x="36" y="678"/>
                    </a:lnTo>
                    <a:lnTo>
                      <a:pt x="42" y="676"/>
                    </a:lnTo>
                    <a:lnTo>
                      <a:pt x="47" y="670"/>
                    </a:lnTo>
                    <a:lnTo>
                      <a:pt x="50" y="661"/>
                    </a:lnTo>
                    <a:lnTo>
                      <a:pt x="52" y="650"/>
                    </a:lnTo>
                    <a:lnTo>
                      <a:pt x="53" y="638"/>
                    </a:lnTo>
                    <a:lnTo>
                      <a:pt x="53" y="625"/>
                    </a:lnTo>
                    <a:lnTo>
                      <a:pt x="53" y="615"/>
                    </a:lnTo>
                    <a:lnTo>
                      <a:pt x="52" y="608"/>
                    </a:lnTo>
                    <a:lnTo>
                      <a:pt x="52" y="605"/>
                    </a:lnTo>
                    <a:lnTo>
                      <a:pt x="53" y="603"/>
                    </a:lnTo>
                    <a:lnTo>
                      <a:pt x="54" y="599"/>
                    </a:lnTo>
                    <a:lnTo>
                      <a:pt x="55" y="591"/>
                    </a:lnTo>
                    <a:lnTo>
                      <a:pt x="57" y="582"/>
                    </a:lnTo>
                    <a:lnTo>
                      <a:pt x="60" y="570"/>
                    </a:lnTo>
                    <a:lnTo>
                      <a:pt x="62" y="559"/>
                    </a:lnTo>
                    <a:lnTo>
                      <a:pt x="65" y="547"/>
                    </a:lnTo>
                    <a:lnTo>
                      <a:pt x="67" y="536"/>
                    </a:lnTo>
                    <a:lnTo>
                      <a:pt x="68" y="528"/>
                    </a:lnTo>
                    <a:lnTo>
                      <a:pt x="69" y="520"/>
                    </a:lnTo>
                    <a:lnTo>
                      <a:pt x="70" y="511"/>
                    </a:lnTo>
                    <a:lnTo>
                      <a:pt x="70" y="504"/>
                    </a:lnTo>
                    <a:lnTo>
                      <a:pt x="70" y="498"/>
                    </a:lnTo>
                    <a:lnTo>
                      <a:pt x="70" y="493"/>
                    </a:lnTo>
                    <a:lnTo>
                      <a:pt x="70" y="490"/>
                    </a:lnTo>
                    <a:lnTo>
                      <a:pt x="71" y="489"/>
                    </a:lnTo>
                    <a:lnTo>
                      <a:pt x="85" y="489"/>
                    </a:lnTo>
                    <a:lnTo>
                      <a:pt x="85" y="507"/>
                    </a:lnTo>
                    <a:lnTo>
                      <a:pt x="91" y="507"/>
                    </a:lnTo>
                    <a:lnTo>
                      <a:pt x="106" y="601"/>
                    </a:lnTo>
                    <a:lnTo>
                      <a:pt x="97" y="649"/>
                    </a:lnTo>
                    <a:lnTo>
                      <a:pt x="97" y="652"/>
                    </a:lnTo>
                    <a:lnTo>
                      <a:pt x="98" y="656"/>
                    </a:lnTo>
                    <a:lnTo>
                      <a:pt x="99" y="659"/>
                    </a:lnTo>
                    <a:lnTo>
                      <a:pt x="100" y="664"/>
                    </a:lnTo>
                    <a:lnTo>
                      <a:pt x="102" y="668"/>
                    </a:lnTo>
                    <a:lnTo>
                      <a:pt x="105" y="673"/>
                    </a:lnTo>
                    <a:lnTo>
                      <a:pt x="108" y="676"/>
                    </a:lnTo>
                    <a:lnTo>
                      <a:pt x="111" y="678"/>
                    </a:lnTo>
                    <a:lnTo>
                      <a:pt x="115" y="678"/>
                    </a:lnTo>
                    <a:lnTo>
                      <a:pt x="119" y="676"/>
                    </a:lnTo>
                    <a:lnTo>
                      <a:pt x="123" y="674"/>
                    </a:lnTo>
                    <a:lnTo>
                      <a:pt x="126" y="672"/>
                    </a:lnTo>
                    <a:lnTo>
                      <a:pt x="128" y="669"/>
                    </a:lnTo>
                    <a:lnTo>
                      <a:pt x="130" y="667"/>
                    </a:lnTo>
                    <a:lnTo>
                      <a:pt x="131" y="666"/>
                    </a:lnTo>
                    <a:lnTo>
                      <a:pt x="135" y="630"/>
                    </a:lnTo>
                    <a:lnTo>
                      <a:pt x="124" y="607"/>
                    </a:lnTo>
                    <a:lnTo>
                      <a:pt x="125" y="604"/>
                    </a:lnTo>
                    <a:lnTo>
                      <a:pt x="127" y="599"/>
                    </a:lnTo>
                    <a:lnTo>
                      <a:pt x="128" y="589"/>
                    </a:lnTo>
                    <a:lnTo>
                      <a:pt x="132" y="579"/>
                    </a:lnTo>
                    <a:lnTo>
                      <a:pt x="134" y="566"/>
                    </a:lnTo>
                    <a:lnTo>
                      <a:pt x="137" y="555"/>
                    </a:lnTo>
                    <a:lnTo>
                      <a:pt x="138" y="544"/>
                    </a:lnTo>
                    <a:lnTo>
                      <a:pt x="139" y="536"/>
                    </a:lnTo>
                    <a:lnTo>
                      <a:pt x="138" y="533"/>
                    </a:lnTo>
                    <a:lnTo>
                      <a:pt x="138" y="529"/>
                    </a:lnTo>
                    <a:lnTo>
                      <a:pt x="137" y="525"/>
                    </a:lnTo>
                    <a:lnTo>
                      <a:pt x="137" y="522"/>
                    </a:lnTo>
                    <a:lnTo>
                      <a:pt x="136" y="518"/>
                    </a:lnTo>
                    <a:lnTo>
                      <a:pt x="136" y="514"/>
                    </a:lnTo>
                    <a:lnTo>
                      <a:pt x="136" y="510"/>
                    </a:lnTo>
                    <a:lnTo>
                      <a:pt x="135" y="507"/>
                    </a:lnTo>
                    <a:lnTo>
                      <a:pt x="219" y="505"/>
                    </a:lnTo>
                    <a:lnTo>
                      <a:pt x="219" y="35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8" name="Freeform 69"/>
              <p:cNvSpPr>
                <a:spLocks/>
              </p:cNvSpPr>
              <p:nvPr/>
            </p:nvSpPr>
            <p:spPr bwMode="auto">
              <a:xfrm>
                <a:off x="2287" y="2631"/>
                <a:ext cx="219" cy="680"/>
              </a:xfrm>
              <a:custGeom>
                <a:avLst/>
                <a:gdLst>
                  <a:gd name="T0" fmla="*/ 180 w 219"/>
                  <a:gd name="T1" fmla="*/ 348 h 680"/>
                  <a:gd name="T2" fmla="*/ 176 w 219"/>
                  <a:gd name="T3" fmla="*/ 337 h 680"/>
                  <a:gd name="T4" fmla="*/ 167 w 219"/>
                  <a:gd name="T5" fmla="*/ 296 h 680"/>
                  <a:gd name="T6" fmla="*/ 181 w 219"/>
                  <a:gd name="T7" fmla="*/ 254 h 680"/>
                  <a:gd name="T8" fmla="*/ 184 w 219"/>
                  <a:gd name="T9" fmla="*/ 227 h 680"/>
                  <a:gd name="T10" fmla="*/ 173 w 219"/>
                  <a:gd name="T11" fmla="*/ 160 h 680"/>
                  <a:gd name="T12" fmla="*/ 149 w 219"/>
                  <a:gd name="T13" fmla="*/ 117 h 680"/>
                  <a:gd name="T14" fmla="*/ 133 w 219"/>
                  <a:gd name="T15" fmla="*/ 103 h 680"/>
                  <a:gd name="T16" fmla="*/ 145 w 219"/>
                  <a:gd name="T17" fmla="*/ 85 h 680"/>
                  <a:gd name="T18" fmla="*/ 140 w 219"/>
                  <a:gd name="T19" fmla="*/ 83 h 680"/>
                  <a:gd name="T20" fmla="*/ 129 w 219"/>
                  <a:gd name="T21" fmla="*/ 67 h 680"/>
                  <a:gd name="T22" fmla="*/ 136 w 219"/>
                  <a:gd name="T23" fmla="*/ 37 h 680"/>
                  <a:gd name="T24" fmla="*/ 110 w 219"/>
                  <a:gd name="T25" fmla="*/ 1 h 680"/>
                  <a:gd name="T26" fmla="*/ 77 w 219"/>
                  <a:gd name="T27" fmla="*/ 1 h 680"/>
                  <a:gd name="T28" fmla="*/ 52 w 219"/>
                  <a:gd name="T29" fmla="*/ 11 h 680"/>
                  <a:gd name="T30" fmla="*/ 52 w 219"/>
                  <a:gd name="T31" fmla="*/ 20 h 680"/>
                  <a:gd name="T32" fmla="*/ 51 w 219"/>
                  <a:gd name="T33" fmla="*/ 26 h 680"/>
                  <a:gd name="T34" fmla="*/ 49 w 219"/>
                  <a:gd name="T35" fmla="*/ 41 h 680"/>
                  <a:gd name="T36" fmla="*/ 54 w 219"/>
                  <a:gd name="T37" fmla="*/ 71 h 680"/>
                  <a:gd name="T38" fmla="*/ 48 w 219"/>
                  <a:gd name="T39" fmla="*/ 75 h 680"/>
                  <a:gd name="T40" fmla="*/ 46 w 219"/>
                  <a:gd name="T41" fmla="*/ 84 h 680"/>
                  <a:gd name="T42" fmla="*/ 54 w 219"/>
                  <a:gd name="T43" fmla="*/ 94 h 680"/>
                  <a:gd name="T44" fmla="*/ 59 w 219"/>
                  <a:gd name="T45" fmla="*/ 101 h 680"/>
                  <a:gd name="T46" fmla="*/ 48 w 219"/>
                  <a:gd name="T47" fmla="*/ 111 h 680"/>
                  <a:gd name="T48" fmla="*/ 40 w 219"/>
                  <a:gd name="T49" fmla="*/ 113 h 680"/>
                  <a:gd name="T50" fmla="*/ 30 w 219"/>
                  <a:gd name="T51" fmla="*/ 117 h 680"/>
                  <a:gd name="T52" fmla="*/ 10 w 219"/>
                  <a:gd name="T53" fmla="*/ 169 h 680"/>
                  <a:gd name="T54" fmla="*/ 10 w 219"/>
                  <a:gd name="T55" fmla="*/ 247 h 680"/>
                  <a:gd name="T56" fmla="*/ 2 w 219"/>
                  <a:gd name="T57" fmla="*/ 287 h 680"/>
                  <a:gd name="T58" fmla="*/ 0 w 219"/>
                  <a:gd name="T59" fmla="*/ 311 h 680"/>
                  <a:gd name="T60" fmla="*/ 7 w 219"/>
                  <a:gd name="T61" fmla="*/ 331 h 680"/>
                  <a:gd name="T62" fmla="*/ 7 w 219"/>
                  <a:gd name="T63" fmla="*/ 401 h 680"/>
                  <a:gd name="T64" fmla="*/ 7 w 219"/>
                  <a:gd name="T65" fmla="*/ 444 h 680"/>
                  <a:gd name="T66" fmla="*/ 16 w 219"/>
                  <a:gd name="T67" fmla="*/ 465 h 680"/>
                  <a:gd name="T68" fmla="*/ 19 w 219"/>
                  <a:gd name="T69" fmla="*/ 471 h 680"/>
                  <a:gd name="T70" fmla="*/ 26 w 219"/>
                  <a:gd name="T71" fmla="*/ 544 h 680"/>
                  <a:gd name="T72" fmla="*/ 29 w 219"/>
                  <a:gd name="T73" fmla="*/ 605 h 680"/>
                  <a:gd name="T74" fmla="*/ 17 w 219"/>
                  <a:gd name="T75" fmla="*/ 648 h 680"/>
                  <a:gd name="T76" fmla="*/ 9 w 219"/>
                  <a:gd name="T77" fmla="*/ 675 h 680"/>
                  <a:gd name="T78" fmla="*/ 20 w 219"/>
                  <a:gd name="T79" fmla="*/ 678 h 680"/>
                  <a:gd name="T80" fmla="*/ 41 w 219"/>
                  <a:gd name="T81" fmla="*/ 675 h 680"/>
                  <a:gd name="T82" fmla="*/ 52 w 219"/>
                  <a:gd name="T83" fmla="*/ 637 h 680"/>
                  <a:gd name="T84" fmla="*/ 52 w 219"/>
                  <a:gd name="T85" fmla="*/ 604 h 680"/>
                  <a:gd name="T86" fmla="*/ 56 w 219"/>
                  <a:gd name="T87" fmla="*/ 581 h 680"/>
                  <a:gd name="T88" fmla="*/ 66 w 219"/>
                  <a:gd name="T89" fmla="*/ 536 h 680"/>
                  <a:gd name="T90" fmla="*/ 69 w 219"/>
                  <a:gd name="T91" fmla="*/ 504 h 680"/>
                  <a:gd name="T92" fmla="*/ 69 w 219"/>
                  <a:gd name="T93" fmla="*/ 490 h 680"/>
                  <a:gd name="T94" fmla="*/ 90 w 219"/>
                  <a:gd name="T95" fmla="*/ 508 h 680"/>
                  <a:gd name="T96" fmla="*/ 96 w 219"/>
                  <a:gd name="T97" fmla="*/ 651 h 680"/>
                  <a:gd name="T98" fmla="*/ 102 w 219"/>
                  <a:gd name="T99" fmla="*/ 668 h 680"/>
                  <a:gd name="T100" fmla="*/ 114 w 219"/>
                  <a:gd name="T101" fmla="*/ 677 h 680"/>
                  <a:gd name="T102" fmla="*/ 128 w 219"/>
                  <a:gd name="T103" fmla="*/ 668 h 680"/>
                  <a:gd name="T104" fmla="*/ 124 w 219"/>
                  <a:gd name="T105" fmla="*/ 606 h 680"/>
                  <a:gd name="T106" fmla="*/ 131 w 219"/>
                  <a:gd name="T107" fmla="*/ 578 h 680"/>
                  <a:gd name="T108" fmla="*/ 138 w 219"/>
                  <a:gd name="T109" fmla="*/ 536 h 680"/>
                  <a:gd name="T110" fmla="*/ 136 w 219"/>
                  <a:gd name="T111" fmla="*/ 521 h 680"/>
                  <a:gd name="T112" fmla="*/ 134 w 219"/>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
                  <a:gd name="T172" fmla="*/ 0 h 680"/>
                  <a:gd name="T173" fmla="*/ 219 w 219"/>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 h="680">
                    <a:moveTo>
                      <a:pt x="218" y="354"/>
                    </a:moveTo>
                    <a:lnTo>
                      <a:pt x="180" y="352"/>
                    </a:lnTo>
                    <a:lnTo>
                      <a:pt x="180" y="350"/>
                    </a:lnTo>
                    <a:lnTo>
                      <a:pt x="180" y="348"/>
                    </a:lnTo>
                    <a:lnTo>
                      <a:pt x="180" y="345"/>
                    </a:lnTo>
                    <a:lnTo>
                      <a:pt x="179" y="342"/>
                    </a:lnTo>
                    <a:lnTo>
                      <a:pt x="177" y="339"/>
                    </a:lnTo>
                    <a:lnTo>
                      <a:pt x="176" y="337"/>
                    </a:lnTo>
                    <a:lnTo>
                      <a:pt x="174" y="335"/>
                    </a:lnTo>
                    <a:lnTo>
                      <a:pt x="171" y="333"/>
                    </a:lnTo>
                    <a:lnTo>
                      <a:pt x="165" y="301"/>
                    </a:lnTo>
                    <a:lnTo>
                      <a:pt x="167" y="296"/>
                    </a:lnTo>
                    <a:lnTo>
                      <a:pt x="171" y="287"/>
                    </a:lnTo>
                    <a:lnTo>
                      <a:pt x="174" y="277"/>
                    </a:lnTo>
                    <a:lnTo>
                      <a:pt x="177" y="265"/>
                    </a:lnTo>
                    <a:lnTo>
                      <a:pt x="181" y="254"/>
                    </a:lnTo>
                    <a:lnTo>
                      <a:pt x="182" y="244"/>
                    </a:lnTo>
                    <a:lnTo>
                      <a:pt x="184" y="237"/>
                    </a:lnTo>
                    <a:lnTo>
                      <a:pt x="185" y="233"/>
                    </a:lnTo>
                    <a:lnTo>
                      <a:pt x="184" y="227"/>
                    </a:lnTo>
                    <a:lnTo>
                      <a:pt x="182" y="215"/>
                    </a:lnTo>
                    <a:lnTo>
                      <a:pt x="181" y="198"/>
                    </a:lnTo>
                    <a:lnTo>
                      <a:pt x="177" y="179"/>
                    </a:lnTo>
                    <a:lnTo>
                      <a:pt x="173" y="160"/>
                    </a:lnTo>
                    <a:lnTo>
                      <a:pt x="169" y="143"/>
                    </a:lnTo>
                    <a:lnTo>
                      <a:pt x="165" y="131"/>
                    </a:lnTo>
                    <a:lnTo>
                      <a:pt x="162" y="124"/>
                    </a:lnTo>
                    <a:lnTo>
                      <a:pt x="149" y="117"/>
                    </a:lnTo>
                    <a:lnTo>
                      <a:pt x="141" y="112"/>
                    </a:lnTo>
                    <a:lnTo>
                      <a:pt x="136" y="108"/>
                    </a:lnTo>
                    <a:lnTo>
                      <a:pt x="133" y="105"/>
                    </a:lnTo>
                    <a:lnTo>
                      <a:pt x="133" y="103"/>
                    </a:lnTo>
                    <a:lnTo>
                      <a:pt x="133" y="101"/>
                    </a:lnTo>
                    <a:lnTo>
                      <a:pt x="134" y="101"/>
                    </a:lnTo>
                    <a:lnTo>
                      <a:pt x="135" y="101"/>
                    </a:lnTo>
                    <a:lnTo>
                      <a:pt x="145" y="85"/>
                    </a:lnTo>
                    <a:lnTo>
                      <a:pt x="144" y="85"/>
                    </a:lnTo>
                    <a:lnTo>
                      <a:pt x="142" y="84"/>
                    </a:lnTo>
                    <a:lnTo>
                      <a:pt x="140" y="83"/>
                    </a:lnTo>
                    <a:lnTo>
                      <a:pt x="137" y="81"/>
                    </a:lnTo>
                    <a:lnTo>
                      <a:pt x="134" y="78"/>
                    </a:lnTo>
                    <a:lnTo>
                      <a:pt x="131" y="74"/>
                    </a:lnTo>
                    <a:lnTo>
                      <a:pt x="129" y="67"/>
                    </a:lnTo>
                    <a:lnTo>
                      <a:pt x="129" y="59"/>
                    </a:lnTo>
                    <a:lnTo>
                      <a:pt x="131" y="53"/>
                    </a:lnTo>
                    <a:lnTo>
                      <a:pt x="133" y="45"/>
                    </a:lnTo>
                    <a:lnTo>
                      <a:pt x="136" y="37"/>
                    </a:lnTo>
                    <a:lnTo>
                      <a:pt x="136" y="30"/>
                    </a:lnTo>
                    <a:lnTo>
                      <a:pt x="133" y="21"/>
                    </a:lnTo>
                    <a:lnTo>
                      <a:pt x="125" y="12"/>
                    </a:lnTo>
                    <a:lnTo>
                      <a:pt x="110" y="1"/>
                    </a:lnTo>
                    <a:lnTo>
                      <a:pt x="106" y="0"/>
                    </a:lnTo>
                    <a:lnTo>
                      <a:pt x="97" y="0"/>
                    </a:lnTo>
                    <a:lnTo>
                      <a:pt x="88" y="0"/>
                    </a:lnTo>
                    <a:lnTo>
                      <a:pt x="77" y="1"/>
                    </a:lnTo>
                    <a:lnTo>
                      <a:pt x="68" y="3"/>
                    </a:lnTo>
                    <a:lnTo>
                      <a:pt x="59" y="5"/>
                    </a:lnTo>
                    <a:lnTo>
                      <a:pt x="54" y="8"/>
                    </a:lnTo>
                    <a:lnTo>
                      <a:pt x="52" y="11"/>
                    </a:lnTo>
                    <a:lnTo>
                      <a:pt x="52" y="14"/>
                    </a:lnTo>
                    <a:lnTo>
                      <a:pt x="52" y="16"/>
                    </a:lnTo>
                    <a:lnTo>
                      <a:pt x="52" y="18"/>
                    </a:lnTo>
                    <a:lnTo>
                      <a:pt x="52" y="20"/>
                    </a:lnTo>
                    <a:lnTo>
                      <a:pt x="52" y="23"/>
                    </a:lnTo>
                    <a:lnTo>
                      <a:pt x="52" y="24"/>
                    </a:lnTo>
                    <a:lnTo>
                      <a:pt x="52" y="25"/>
                    </a:lnTo>
                    <a:lnTo>
                      <a:pt x="51" y="26"/>
                    </a:lnTo>
                    <a:lnTo>
                      <a:pt x="51" y="28"/>
                    </a:lnTo>
                    <a:lnTo>
                      <a:pt x="50" y="31"/>
                    </a:lnTo>
                    <a:lnTo>
                      <a:pt x="49" y="36"/>
                    </a:lnTo>
                    <a:lnTo>
                      <a:pt x="49" y="41"/>
                    </a:lnTo>
                    <a:lnTo>
                      <a:pt x="50" y="48"/>
                    </a:lnTo>
                    <a:lnTo>
                      <a:pt x="52" y="56"/>
                    </a:lnTo>
                    <a:lnTo>
                      <a:pt x="54" y="67"/>
                    </a:lnTo>
                    <a:lnTo>
                      <a:pt x="54" y="71"/>
                    </a:lnTo>
                    <a:lnTo>
                      <a:pt x="54" y="74"/>
                    </a:lnTo>
                    <a:lnTo>
                      <a:pt x="53" y="75"/>
                    </a:lnTo>
                    <a:lnTo>
                      <a:pt x="50" y="75"/>
                    </a:lnTo>
                    <a:lnTo>
                      <a:pt x="48" y="75"/>
                    </a:lnTo>
                    <a:lnTo>
                      <a:pt x="46" y="75"/>
                    </a:lnTo>
                    <a:lnTo>
                      <a:pt x="45" y="77"/>
                    </a:lnTo>
                    <a:lnTo>
                      <a:pt x="45" y="81"/>
                    </a:lnTo>
                    <a:lnTo>
                      <a:pt x="46" y="84"/>
                    </a:lnTo>
                    <a:lnTo>
                      <a:pt x="47" y="86"/>
                    </a:lnTo>
                    <a:lnTo>
                      <a:pt x="49" y="89"/>
                    </a:lnTo>
                    <a:lnTo>
                      <a:pt x="52" y="91"/>
                    </a:lnTo>
                    <a:lnTo>
                      <a:pt x="54" y="94"/>
                    </a:lnTo>
                    <a:lnTo>
                      <a:pt x="56" y="95"/>
                    </a:lnTo>
                    <a:lnTo>
                      <a:pt x="58" y="97"/>
                    </a:lnTo>
                    <a:lnTo>
                      <a:pt x="59" y="99"/>
                    </a:lnTo>
                    <a:lnTo>
                      <a:pt x="59" y="101"/>
                    </a:lnTo>
                    <a:lnTo>
                      <a:pt x="57" y="104"/>
                    </a:lnTo>
                    <a:lnTo>
                      <a:pt x="54" y="106"/>
                    </a:lnTo>
                    <a:lnTo>
                      <a:pt x="52" y="109"/>
                    </a:lnTo>
                    <a:lnTo>
                      <a:pt x="48" y="111"/>
                    </a:lnTo>
                    <a:lnTo>
                      <a:pt x="44" y="113"/>
                    </a:lnTo>
                    <a:lnTo>
                      <a:pt x="42" y="113"/>
                    </a:lnTo>
                    <a:lnTo>
                      <a:pt x="41" y="113"/>
                    </a:lnTo>
                    <a:lnTo>
                      <a:pt x="40" y="113"/>
                    </a:lnTo>
                    <a:lnTo>
                      <a:pt x="38" y="114"/>
                    </a:lnTo>
                    <a:lnTo>
                      <a:pt x="36" y="114"/>
                    </a:lnTo>
                    <a:lnTo>
                      <a:pt x="33" y="115"/>
                    </a:lnTo>
                    <a:lnTo>
                      <a:pt x="30" y="117"/>
                    </a:lnTo>
                    <a:lnTo>
                      <a:pt x="26" y="120"/>
                    </a:lnTo>
                    <a:lnTo>
                      <a:pt x="23" y="124"/>
                    </a:lnTo>
                    <a:lnTo>
                      <a:pt x="20" y="130"/>
                    </a:lnTo>
                    <a:lnTo>
                      <a:pt x="10" y="169"/>
                    </a:lnTo>
                    <a:lnTo>
                      <a:pt x="5" y="199"/>
                    </a:lnTo>
                    <a:lnTo>
                      <a:pt x="5" y="221"/>
                    </a:lnTo>
                    <a:lnTo>
                      <a:pt x="7" y="236"/>
                    </a:lnTo>
                    <a:lnTo>
                      <a:pt x="10" y="247"/>
                    </a:lnTo>
                    <a:lnTo>
                      <a:pt x="12" y="258"/>
                    </a:lnTo>
                    <a:lnTo>
                      <a:pt x="11" y="267"/>
                    </a:lnTo>
                    <a:lnTo>
                      <a:pt x="6" y="280"/>
                    </a:lnTo>
                    <a:lnTo>
                      <a:pt x="2" y="287"/>
                    </a:lnTo>
                    <a:lnTo>
                      <a:pt x="0" y="295"/>
                    </a:lnTo>
                    <a:lnTo>
                      <a:pt x="0" y="301"/>
                    </a:lnTo>
                    <a:lnTo>
                      <a:pt x="0" y="306"/>
                    </a:lnTo>
                    <a:lnTo>
                      <a:pt x="0" y="311"/>
                    </a:lnTo>
                    <a:lnTo>
                      <a:pt x="2" y="316"/>
                    </a:lnTo>
                    <a:lnTo>
                      <a:pt x="4" y="320"/>
                    </a:lnTo>
                    <a:lnTo>
                      <a:pt x="6" y="323"/>
                    </a:lnTo>
                    <a:lnTo>
                      <a:pt x="7" y="331"/>
                    </a:lnTo>
                    <a:lnTo>
                      <a:pt x="8" y="344"/>
                    </a:lnTo>
                    <a:lnTo>
                      <a:pt x="8" y="362"/>
                    </a:lnTo>
                    <a:lnTo>
                      <a:pt x="8" y="381"/>
                    </a:lnTo>
                    <a:lnTo>
                      <a:pt x="7" y="401"/>
                    </a:lnTo>
                    <a:lnTo>
                      <a:pt x="7" y="417"/>
                    </a:lnTo>
                    <a:lnTo>
                      <a:pt x="6" y="429"/>
                    </a:lnTo>
                    <a:lnTo>
                      <a:pt x="6" y="433"/>
                    </a:lnTo>
                    <a:lnTo>
                      <a:pt x="7" y="444"/>
                    </a:lnTo>
                    <a:lnTo>
                      <a:pt x="9" y="452"/>
                    </a:lnTo>
                    <a:lnTo>
                      <a:pt x="11" y="458"/>
                    </a:lnTo>
                    <a:lnTo>
                      <a:pt x="13" y="463"/>
                    </a:lnTo>
                    <a:lnTo>
                      <a:pt x="16" y="465"/>
                    </a:lnTo>
                    <a:lnTo>
                      <a:pt x="17" y="467"/>
                    </a:lnTo>
                    <a:lnTo>
                      <a:pt x="18" y="468"/>
                    </a:lnTo>
                    <a:lnTo>
                      <a:pt x="19" y="471"/>
                    </a:lnTo>
                    <a:lnTo>
                      <a:pt x="20" y="484"/>
                    </a:lnTo>
                    <a:lnTo>
                      <a:pt x="22" y="502"/>
                    </a:lnTo>
                    <a:lnTo>
                      <a:pt x="24" y="522"/>
                    </a:lnTo>
                    <a:lnTo>
                      <a:pt x="26" y="544"/>
                    </a:lnTo>
                    <a:lnTo>
                      <a:pt x="28" y="565"/>
                    </a:lnTo>
                    <a:lnTo>
                      <a:pt x="29" y="583"/>
                    </a:lnTo>
                    <a:lnTo>
                      <a:pt x="30" y="596"/>
                    </a:lnTo>
                    <a:lnTo>
                      <a:pt x="29" y="605"/>
                    </a:lnTo>
                    <a:lnTo>
                      <a:pt x="27" y="617"/>
                    </a:lnTo>
                    <a:lnTo>
                      <a:pt x="23" y="628"/>
                    </a:lnTo>
                    <a:lnTo>
                      <a:pt x="20" y="639"/>
                    </a:lnTo>
                    <a:lnTo>
                      <a:pt x="17" y="648"/>
                    </a:lnTo>
                    <a:lnTo>
                      <a:pt x="14" y="656"/>
                    </a:lnTo>
                    <a:lnTo>
                      <a:pt x="12" y="660"/>
                    </a:lnTo>
                    <a:lnTo>
                      <a:pt x="11" y="662"/>
                    </a:lnTo>
                    <a:lnTo>
                      <a:pt x="9" y="675"/>
                    </a:lnTo>
                    <a:lnTo>
                      <a:pt x="10" y="676"/>
                    </a:lnTo>
                    <a:lnTo>
                      <a:pt x="12" y="676"/>
                    </a:lnTo>
                    <a:lnTo>
                      <a:pt x="16" y="677"/>
                    </a:lnTo>
                    <a:lnTo>
                      <a:pt x="20" y="678"/>
                    </a:lnTo>
                    <a:lnTo>
                      <a:pt x="25" y="679"/>
                    </a:lnTo>
                    <a:lnTo>
                      <a:pt x="31" y="679"/>
                    </a:lnTo>
                    <a:lnTo>
                      <a:pt x="36" y="678"/>
                    </a:lnTo>
                    <a:lnTo>
                      <a:pt x="41" y="675"/>
                    </a:lnTo>
                    <a:lnTo>
                      <a:pt x="46" y="670"/>
                    </a:lnTo>
                    <a:lnTo>
                      <a:pt x="49" y="660"/>
                    </a:lnTo>
                    <a:lnTo>
                      <a:pt x="51" y="649"/>
                    </a:lnTo>
                    <a:lnTo>
                      <a:pt x="52" y="637"/>
                    </a:lnTo>
                    <a:lnTo>
                      <a:pt x="52" y="625"/>
                    </a:lnTo>
                    <a:lnTo>
                      <a:pt x="52" y="615"/>
                    </a:lnTo>
                    <a:lnTo>
                      <a:pt x="52" y="607"/>
                    </a:lnTo>
                    <a:lnTo>
                      <a:pt x="52" y="604"/>
                    </a:lnTo>
                    <a:lnTo>
                      <a:pt x="52" y="603"/>
                    </a:lnTo>
                    <a:lnTo>
                      <a:pt x="53" y="598"/>
                    </a:lnTo>
                    <a:lnTo>
                      <a:pt x="54" y="590"/>
                    </a:lnTo>
                    <a:lnTo>
                      <a:pt x="56" y="581"/>
                    </a:lnTo>
                    <a:lnTo>
                      <a:pt x="59" y="570"/>
                    </a:lnTo>
                    <a:lnTo>
                      <a:pt x="61" y="559"/>
                    </a:lnTo>
                    <a:lnTo>
                      <a:pt x="64" y="547"/>
                    </a:lnTo>
                    <a:lnTo>
                      <a:pt x="66" y="536"/>
                    </a:lnTo>
                    <a:lnTo>
                      <a:pt x="67" y="528"/>
                    </a:lnTo>
                    <a:lnTo>
                      <a:pt x="68" y="519"/>
                    </a:lnTo>
                    <a:lnTo>
                      <a:pt x="69" y="511"/>
                    </a:lnTo>
                    <a:lnTo>
                      <a:pt x="69" y="504"/>
                    </a:lnTo>
                    <a:lnTo>
                      <a:pt x="69" y="498"/>
                    </a:lnTo>
                    <a:lnTo>
                      <a:pt x="69" y="493"/>
                    </a:lnTo>
                    <a:lnTo>
                      <a:pt x="69" y="490"/>
                    </a:lnTo>
                    <a:lnTo>
                      <a:pt x="84" y="490"/>
                    </a:lnTo>
                    <a:lnTo>
                      <a:pt x="84" y="507"/>
                    </a:lnTo>
                    <a:lnTo>
                      <a:pt x="90" y="507"/>
                    </a:lnTo>
                    <a:lnTo>
                      <a:pt x="90" y="508"/>
                    </a:lnTo>
                    <a:lnTo>
                      <a:pt x="105" y="601"/>
                    </a:lnTo>
                    <a:lnTo>
                      <a:pt x="96" y="648"/>
                    </a:lnTo>
                    <a:lnTo>
                      <a:pt x="96" y="649"/>
                    </a:lnTo>
                    <a:lnTo>
                      <a:pt x="96" y="651"/>
                    </a:lnTo>
                    <a:lnTo>
                      <a:pt x="97" y="655"/>
                    </a:lnTo>
                    <a:lnTo>
                      <a:pt x="98" y="659"/>
                    </a:lnTo>
                    <a:lnTo>
                      <a:pt x="99" y="663"/>
                    </a:lnTo>
                    <a:lnTo>
                      <a:pt x="102" y="668"/>
                    </a:lnTo>
                    <a:lnTo>
                      <a:pt x="104" y="672"/>
                    </a:lnTo>
                    <a:lnTo>
                      <a:pt x="108" y="676"/>
                    </a:lnTo>
                    <a:lnTo>
                      <a:pt x="110" y="677"/>
                    </a:lnTo>
                    <a:lnTo>
                      <a:pt x="114" y="677"/>
                    </a:lnTo>
                    <a:lnTo>
                      <a:pt x="119" y="676"/>
                    </a:lnTo>
                    <a:lnTo>
                      <a:pt x="122" y="673"/>
                    </a:lnTo>
                    <a:lnTo>
                      <a:pt x="126" y="671"/>
                    </a:lnTo>
                    <a:lnTo>
                      <a:pt x="128" y="668"/>
                    </a:lnTo>
                    <a:lnTo>
                      <a:pt x="129" y="667"/>
                    </a:lnTo>
                    <a:lnTo>
                      <a:pt x="130" y="666"/>
                    </a:lnTo>
                    <a:lnTo>
                      <a:pt x="134" y="630"/>
                    </a:lnTo>
                    <a:lnTo>
                      <a:pt x="124" y="606"/>
                    </a:lnTo>
                    <a:lnTo>
                      <a:pt x="125" y="604"/>
                    </a:lnTo>
                    <a:lnTo>
                      <a:pt x="126" y="598"/>
                    </a:lnTo>
                    <a:lnTo>
                      <a:pt x="128" y="589"/>
                    </a:lnTo>
                    <a:lnTo>
                      <a:pt x="131" y="578"/>
                    </a:lnTo>
                    <a:lnTo>
                      <a:pt x="134" y="566"/>
                    </a:lnTo>
                    <a:lnTo>
                      <a:pt x="136" y="555"/>
                    </a:lnTo>
                    <a:lnTo>
                      <a:pt x="138" y="545"/>
                    </a:lnTo>
                    <a:lnTo>
                      <a:pt x="138" y="536"/>
                    </a:lnTo>
                    <a:lnTo>
                      <a:pt x="137" y="532"/>
                    </a:lnTo>
                    <a:lnTo>
                      <a:pt x="137" y="529"/>
                    </a:lnTo>
                    <a:lnTo>
                      <a:pt x="137" y="525"/>
                    </a:lnTo>
                    <a:lnTo>
                      <a:pt x="136" y="521"/>
                    </a:lnTo>
                    <a:lnTo>
                      <a:pt x="136" y="517"/>
                    </a:lnTo>
                    <a:lnTo>
                      <a:pt x="135" y="513"/>
                    </a:lnTo>
                    <a:lnTo>
                      <a:pt x="135" y="509"/>
                    </a:lnTo>
                    <a:lnTo>
                      <a:pt x="134" y="507"/>
                    </a:lnTo>
                    <a:lnTo>
                      <a:pt x="218" y="506"/>
                    </a:lnTo>
                    <a:lnTo>
                      <a:pt x="218" y="354"/>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sp>
        <p:nvSpPr>
          <p:cNvPr id="41" name="Text Box 40"/>
          <p:cNvSpPr txBox="1">
            <a:spLocks noChangeArrowheads="1"/>
          </p:cNvSpPr>
          <p:nvPr/>
        </p:nvSpPr>
        <p:spPr bwMode="gray">
          <a:xfrm>
            <a:off x="612775" y="333375"/>
            <a:ext cx="2951163" cy="519113"/>
          </a:xfrm>
          <a:prstGeom prst="rect">
            <a:avLst/>
          </a:prstGeom>
          <a:noFill/>
          <a:ln>
            <a:noFill/>
          </a:ln>
          <a:effectLst/>
          <a:extLst>
            <a:ext uri="{909E8E84-426E-40DD-AFC4-6F175D3DCCD1}">
              <a14:hiddenFill xmlns:a14="http://schemas.microsoft.com/office/drawing/2010/main">
                <a:gradFill rotWithShape="1">
                  <a:gsLst>
                    <a:gs pos="0">
                      <a:srgbClr val="47ABE3">
                        <a:gamma/>
                        <a:tint val="45490"/>
                        <a:invGamma/>
                      </a:srgbClr>
                    </a:gs>
                    <a:gs pos="100000">
                      <a:srgbClr val="47ABE3"/>
                    </a:gs>
                  </a:gsLst>
                  <a:lin ang="2700000" scaled="1"/>
                </a:gra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Times New Roman" pitchFamily="18" charset="0"/>
                <a:ea typeface="宋体" pitchFamily="2" charset="-122"/>
              </a:defRPr>
            </a:lvl1pPr>
            <a:lvl2pPr eaLnBrk="0" hangingPunct="0">
              <a:defRPr sz="2800">
                <a:solidFill>
                  <a:schemeClr val="tx1"/>
                </a:solidFill>
                <a:latin typeface="Times New Roman" pitchFamily="18" charset="0"/>
                <a:ea typeface="宋体" pitchFamily="2" charset="-122"/>
              </a:defRPr>
            </a:lvl2pPr>
            <a:lvl3pPr eaLnBrk="0" hangingPunct="0">
              <a:defRPr sz="2800">
                <a:solidFill>
                  <a:schemeClr val="tx1"/>
                </a:solidFill>
                <a:latin typeface="Times New Roman" pitchFamily="18" charset="0"/>
                <a:ea typeface="宋体" pitchFamily="2" charset="-122"/>
              </a:defRPr>
            </a:lvl3pPr>
            <a:lvl4pPr eaLnBrk="0" hangingPunct="0">
              <a:defRPr sz="2800">
                <a:solidFill>
                  <a:schemeClr val="tx1"/>
                </a:solidFill>
                <a:latin typeface="Times New Roman" pitchFamily="18" charset="0"/>
                <a:ea typeface="宋体" pitchFamily="2" charset="-122"/>
              </a:defRPr>
            </a:lvl4pPr>
            <a:lvl5pPr eaLnBrk="0" hangingPunct="0">
              <a:defRPr sz="2800">
                <a:solidFill>
                  <a:schemeClr val="tx1"/>
                </a:solidFill>
                <a:latin typeface="Times New Roman" pitchFamily="18" charset="0"/>
                <a:ea typeface="宋体" pitchFamily="2" charset="-122"/>
              </a:defRPr>
            </a:lvl5pPr>
            <a:lvl6pPr algn="ctr" eaLnBrk="0" fontAlgn="base" hangingPunct="0">
              <a:spcBef>
                <a:spcPct val="20000"/>
              </a:spcBef>
              <a:spcAft>
                <a:spcPct val="0"/>
              </a:spcAft>
              <a:defRPr sz="2800">
                <a:solidFill>
                  <a:schemeClr val="tx1"/>
                </a:solidFill>
                <a:latin typeface="Times New Roman" pitchFamily="18" charset="0"/>
                <a:ea typeface="宋体" pitchFamily="2" charset="-122"/>
              </a:defRPr>
            </a:lvl6pPr>
            <a:lvl7pPr algn="ctr" eaLnBrk="0" fontAlgn="base" hangingPunct="0">
              <a:spcBef>
                <a:spcPct val="20000"/>
              </a:spcBef>
              <a:spcAft>
                <a:spcPct val="0"/>
              </a:spcAft>
              <a:defRPr sz="2800">
                <a:solidFill>
                  <a:schemeClr val="tx1"/>
                </a:solidFill>
                <a:latin typeface="Times New Roman" pitchFamily="18" charset="0"/>
                <a:ea typeface="宋体" pitchFamily="2" charset="-122"/>
              </a:defRPr>
            </a:lvl7pPr>
            <a:lvl8pPr algn="ctr" eaLnBrk="0" fontAlgn="base" hangingPunct="0">
              <a:spcBef>
                <a:spcPct val="20000"/>
              </a:spcBef>
              <a:spcAft>
                <a:spcPct val="0"/>
              </a:spcAft>
              <a:defRPr sz="2800">
                <a:solidFill>
                  <a:schemeClr val="tx1"/>
                </a:solidFill>
                <a:latin typeface="Times New Roman" pitchFamily="18" charset="0"/>
                <a:ea typeface="宋体" pitchFamily="2" charset="-122"/>
              </a:defRPr>
            </a:lvl8pPr>
            <a:lvl9pPr algn="ctr" eaLnBrk="0" fontAlgn="base" hangingPunct="0">
              <a:spcBef>
                <a:spcPct val="20000"/>
              </a:spcBef>
              <a:spcAft>
                <a:spcPct val="0"/>
              </a:spcAft>
              <a:defRPr sz="2800">
                <a:solidFill>
                  <a:schemeClr val="tx1"/>
                </a:solidFill>
                <a:latin typeface="Times New Roman" pitchFamily="18" charset="0"/>
                <a:ea typeface="宋体" pitchFamily="2" charset="-122"/>
              </a:defRPr>
            </a:lvl9pPr>
          </a:lstStyle>
          <a:p>
            <a:pPr algn="l" eaLnBrk="1" hangingPunct="1">
              <a:spcBef>
                <a:spcPct val="50000"/>
              </a:spcBef>
            </a:pPr>
            <a:r>
              <a:rPr lang="zh-CN" altLang="en-US" b="1">
                <a:solidFill>
                  <a:schemeClr val="accent2"/>
                </a:solidFill>
              </a:rPr>
              <a:t>目  录</a:t>
            </a:r>
          </a:p>
        </p:txBody>
      </p:sp>
      <p:pic>
        <p:nvPicPr>
          <p:cNvPr id="1026"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直接连接符 42"/>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092723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调优</a:t>
            </a:r>
            <a:endParaRPr lang="en-US" altLang="zh-CN" dirty="0"/>
          </a:p>
        </p:txBody>
      </p:sp>
      <p:sp>
        <p:nvSpPr>
          <p:cNvPr id="8" name="Rectangle 79"/>
          <p:cNvSpPr>
            <a:spLocks noChangeArrowheads="1"/>
          </p:cNvSpPr>
          <p:nvPr/>
        </p:nvSpPr>
        <p:spPr bwMode="auto">
          <a:xfrm>
            <a:off x="78029" y="911425"/>
            <a:ext cx="8820150" cy="302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操作系统可调参数</a:t>
            </a:r>
            <a:endParaRPr lang="en-US" altLang="zh-CN" sz="2000" dirty="0" smtClean="0"/>
          </a:p>
          <a:p>
            <a:pPr marL="609600" indent="-609600" eaLnBrk="0" hangingPunct="0">
              <a:buFontTx/>
              <a:buChar char="•"/>
            </a:pPr>
            <a:r>
              <a:rPr lang="en-US" altLang="zh-CN" sz="2000" dirty="0"/>
              <a:t>/sys/block/</a:t>
            </a:r>
            <a:r>
              <a:rPr lang="en-US" altLang="zh-CN" sz="2000" dirty="0" err="1"/>
              <a:t>sda</a:t>
            </a:r>
            <a:r>
              <a:rPr lang="en-US" altLang="zh-CN" sz="2000" dirty="0"/>
              <a:t>/queue/scheduler</a:t>
            </a:r>
            <a:r>
              <a:rPr lang="zh-CN" altLang="en-US" sz="2000" dirty="0"/>
              <a:t>：选择</a:t>
            </a:r>
            <a:r>
              <a:rPr lang="en-US" altLang="zh-CN" sz="2000" dirty="0"/>
              <a:t>I/O</a:t>
            </a:r>
            <a:r>
              <a:rPr lang="zh-CN" altLang="en-US" sz="2000" dirty="0"/>
              <a:t>调度器策略。查找文档：</a:t>
            </a:r>
            <a:r>
              <a:rPr lang="en-US" altLang="zh-CN" sz="2000" dirty="0"/>
              <a:t>find /</a:t>
            </a:r>
            <a:r>
              <a:rPr lang="en-US" altLang="zh-CN" sz="2000" dirty="0" err="1"/>
              <a:t>usr</a:t>
            </a:r>
            <a:r>
              <a:rPr lang="en-US" altLang="zh-CN" sz="2000" dirty="0"/>
              <a:t> -name '*</a:t>
            </a:r>
            <a:r>
              <a:rPr lang="en-US" altLang="zh-CN" sz="2000" dirty="0" err="1"/>
              <a:t>iosched.txt</a:t>
            </a:r>
            <a:r>
              <a:rPr lang="en-US" altLang="zh-CN" sz="2000" dirty="0" smtClean="0"/>
              <a:t>'</a:t>
            </a:r>
          </a:p>
          <a:p>
            <a:pPr eaLnBrk="0" hangingPunct="0"/>
            <a:r>
              <a:rPr lang="en-US" altLang="zh-CN" sz="2000" dirty="0" smtClean="0"/>
              <a:t>1</a:t>
            </a:r>
            <a:r>
              <a:rPr lang="zh-CN" altLang="en-US" sz="2000" dirty="0" smtClean="0"/>
              <a:t>、</a:t>
            </a:r>
            <a:r>
              <a:rPr lang="en-US" altLang="zh-CN" sz="2000" dirty="0" err="1" smtClean="0"/>
              <a:t>noop</a:t>
            </a:r>
            <a:r>
              <a:rPr lang="zh-CN" altLang="en-US" sz="2000" dirty="0"/>
              <a:t>，空操作：不调度，在调度被认为没有必要时使用</a:t>
            </a:r>
            <a:r>
              <a:rPr lang="en-US" altLang="zh-CN" sz="2000" dirty="0"/>
              <a:t>(</a:t>
            </a:r>
            <a:r>
              <a:rPr lang="zh-CN" altLang="en-US" sz="2000" dirty="0"/>
              <a:t>例如对于</a:t>
            </a:r>
            <a:r>
              <a:rPr lang="en-US" altLang="zh-CN" sz="2000" dirty="0" err="1"/>
              <a:t>RAMdisk</a:t>
            </a:r>
            <a:r>
              <a:rPr lang="en-US" altLang="zh-CN" sz="2000" dirty="0"/>
              <a:t>) </a:t>
            </a:r>
          </a:p>
          <a:p>
            <a:pPr eaLnBrk="0" hangingPunct="0"/>
            <a:r>
              <a:rPr lang="en-US" altLang="zh-CN" sz="2000" dirty="0" smtClean="0"/>
              <a:t>2</a:t>
            </a:r>
            <a:r>
              <a:rPr lang="zh-CN" altLang="en-US" sz="2000" dirty="0" smtClean="0"/>
              <a:t>、</a:t>
            </a:r>
            <a:r>
              <a:rPr lang="en-US" altLang="zh-CN" sz="2000" dirty="0" smtClean="0"/>
              <a:t>anticipatory</a:t>
            </a:r>
            <a:r>
              <a:rPr lang="zh-CN" altLang="en-US" sz="2000" dirty="0"/>
              <a:t>，预期：最后期限调度器的增强版，通过启发式方法预测</a:t>
            </a:r>
            <a:r>
              <a:rPr lang="en-US" altLang="zh-CN" sz="2000" dirty="0"/>
              <a:t>I/O</a:t>
            </a:r>
            <a:r>
              <a:rPr lang="zh-CN" altLang="en-US" sz="2000" dirty="0"/>
              <a:t>性能，提高整体吞吐量。</a:t>
            </a:r>
          </a:p>
          <a:p>
            <a:pPr eaLnBrk="0" hangingPunct="0"/>
            <a:r>
              <a:rPr lang="en-US" altLang="zh-CN" sz="2000" dirty="0" smtClean="0"/>
              <a:t>3</a:t>
            </a:r>
            <a:r>
              <a:rPr lang="zh-CN" altLang="en-US" sz="2000" dirty="0" smtClean="0"/>
              <a:t>、</a:t>
            </a:r>
            <a:r>
              <a:rPr lang="en-US" altLang="zh-CN" sz="2000" dirty="0" smtClean="0"/>
              <a:t>deadline</a:t>
            </a:r>
            <a:r>
              <a:rPr lang="zh-CN" altLang="en-US" sz="2000" dirty="0"/>
              <a:t>，最后期限：试图强制给延时设定截止时间</a:t>
            </a:r>
            <a:r>
              <a:rPr lang="zh-CN" altLang="en-US" sz="2000" dirty="0" smtClean="0"/>
              <a:t>。</a:t>
            </a:r>
            <a:endParaRPr lang="en-US" altLang="zh-CN" sz="2000" dirty="0" smtClean="0"/>
          </a:p>
          <a:p>
            <a:pPr eaLnBrk="0" hangingPunct="0"/>
            <a:r>
              <a:rPr lang="en-US" altLang="zh-CN" sz="2000" dirty="0" smtClean="0"/>
              <a:t>4</a:t>
            </a:r>
            <a:r>
              <a:rPr lang="zh-CN" altLang="en-US" sz="2000" dirty="0" smtClean="0"/>
              <a:t>、</a:t>
            </a:r>
            <a:r>
              <a:rPr lang="en-US" altLang="zh-CN" sz="2000" dirty="0" err="1" smtClean="0"/>
              <a:t>cfq</a:t>
            </a:r>
            <a:r>
              <a:rPr lang="zh-CN" altLang="en-US" sz="2000" dirty="0" smtClean="0"/>
              <a:t>，</a:t>
            </a:r>
            <a:r>
              <a:rPr lang="zh-CN" altLang="en-US" sz="2000" dirty="0"/>
              <a:t>完全公平：完全公平队列调度器把</a:t>
            </a:r>
            <a:r>
              <a:rPr lang="en-US" altLang="zh-CN" sz="2000" dirty="0"/>
              <a:t>I/O</a:t>
            </a:r>
            <a:r>
              <a:rPr lang="zh-CN" altLang="en-US" sz="2000" dirty="0"/>
              <a:t>时间片分配给进程，类似</a:t>
            </a:r>
            <a:r>
              <a:rPr lang="en-US" altLang="zh-CN" sz="2000" dirty="0"/>
              <a:t>CPU</a:t>
            </a:r>
            <a:r>
              <a:rPr lang="zh-CN" altLang="en-US" sz="2000" dirty="0"/>
              <a:t>调度，确保磁盘资源的公平使用。</a:t>
            </a:r>
            <a:endParaRPr lang="en-US" altLang="zh-CN" sz="2000" dirty="0"/>
          </a:p>
        </p:txBody>
      </p:sp>
      <p:pic>
        <p:nvPicPr>
          <p:cNvPr id="6" name="图片 5"/>
          <p:cNvPicPr>
            <a:picLocks noChangeAspect="1"/>
          </p:cNvPicPr>
          <p:nvPr/>
        </p:nvPicPr>
        <p:blipFill>
          <a:blip r:embed="rId4"/>
          <a:stretch>
            <a:fillRect/>
          </a:stretch>
        </p:blipFill>
        <p:spPr>
          <a:xfrm>
            <a:off x="323528" y="4099705"/>
            <a:ext cx="8630950" cy="1489535"/>
          </a:xfrm>
          <a:prstGeom prst="rect">
            <a:avLst/>
          </a:prstGeom>
        </p:spPr>
      </p:pic>
    </p:spTree>
    <p:extLst>
      <p:ext uri="{BB962C8B-B14F-4D97-AF65-F5344CB8AC3E}">
        <p14:creationId xmlns:p14="http://schemas.microsoft.com/office/powerpoint/2010/main" val="19191450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调优</a:t>
            </a:r>
            <a:endParaRPr lang="en-US" altLang="zh-CN" dirty="0"/>
          </a:p>
        </p:txBody>
      </p:sp>
      <p:sp>
        <p:nvSpPr>
          <p:cNvPr id="8" name="Rectangle 79"/>
          <p:cNvSpPr>
            <a:spLocks noChangeArrowheads="1"/>
          </p:cNvSpPr>
          <p:nvPr/>
        </p:nvSpPr>
        <p:spPr bwMode="auto">
          <a:xfrm>
            <a:off x="72330" y="911424"/>
            <a:ext cx="8820150" cy="575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000" dirty="0" smtClean="0"/>
              <a:t>Linux</a:t>
            </a:r>
            <a:r>
              <a:rPr lang="zh-CN" altLang="en-US" sz="2000" dirty="0" smtClean="0"/>
              <a:t>上的</a:t>
            </a:r>
            <a:r>
              <a:rPr lang="en-US" altLang="zh-CN" sz="2000" dirty="0" err="1" smtClean="0"/>
              <a:t>ext2</a:t>
            </a:r>
            <a:r>
              <a:rPr lang="zh-CN" altLang="en-US" sz="2000" dirty="0" smtClean="0"/>
              <a:t>、</a:t>
            </a:r>
            <a:r>
              <a:rPr lang="en-US" altLang="zh-CN" sz="2000" dirty="0" err="1" smtClean="0"/>
              <a:t>ext3</a:t>
            </a:r>
            <a:r>
              <a:rPr lang="zh-CN" altLang="en-US" sz="2000" dirty="0" smtClean="0"/>
              <a:t>、</a:t>
            </a:r>
            <a:r>
              <a:rPr lang="en-US" altLang="zh-CN" sz="2000" dirty="0" err="1" smtClean="0"/>
              <a:t>ext4</a:t>
            </a:r>
            <a:r>
              <a:rPr lang="zh-CN" altLang="en-US" sz="2000" dirty="0" smtClean="0"/>
              <a:t>文件系统可以通过</a:t>
            </a:r>
            <a:r>
              <a:rPr lang="en-US" altLang="zh-CN" sz="2000" dirty="0" err="1" smtClean="0"/>
              <a:t>tune2fs</a:t>
            </a:r>
            <a:r>
              <a:rPr lang="zh-CN" altLang="en-US" sz="2000" dirty="0" smtClean="0"/>
              <a:t>命令调优。有两种方法，可以在挂载时指定多种选项，一种是手动通过</a:t>
            </a:r>
            <a:r>
              <a:rPr lang="en-US" altLang="zh-CN" sz="2000" dirty="0" smtClean="0"/>
              <a:t>mount</a:t>
            </a:r>
            <a:r>
              <a:rPr lang="zh-CN" altLang="en-US" sz="2000" dirty="0" smtClean="0"/>
              <a:t>命令，另一种是修改</a:t>
            </a:r>
            <a:r>
              <a:rPr lang="en-US" altLang="zh-CN" sz="2000" dirty="0" smtClean="0"/>
              <a:t>/</a:t>
            </a:r>
            <a:r>
              <a:rPr lang="en-US" altLang="zh-CN" sz="2000" dirty="0" err="1" smtClean="0"/>
              <a:t>etc</a:t>
            </a:r>
            <a:r>
              <a:rPr lang="en-US" altLang="zh-CN" sz="2000" dirty="0" smtClean="0"/>
              <a:t>/</a:t>
            </a:r>
            <a:r>
              <a:rPr lang="en-US" altLang="zh-CN" sz="2000" dirty="0" err="1" smtClean="0"/>
              <a:t>fstab</a:t>
            </a:r>
            <a:r>
              <a:rPr lang="zh-CN" altLang="en-US" sz="2000" dirty="0" smtClean="0"/>
              <a:t>。</a:t>
            </a:r>
            <a:endParaRPr lang="en-US" altLang="zh-CN" sz="2000" dirty="0" smtClean="0"/>
          </a:p>
          <a:p>
            <a:pPr marL="609600" indent="-609600" eaLnBrk="0" hangingPunct="0">
              <a:buFontTx/>
              <a:buChar char="•"/>
            </a:pPr>
            <a:r>
              <a:rPr lang="en-US" altLang="zh-CN" sz="2000" dirty="0" err="1"/>
              <a:t>dumpe2fs</a:t>
            </a:r>
            <a:r>
              <a:rPr lang="en-US" altLang="zh-CN" sz="2000" dirty="0"/>
              <a:t> /</a:t>
            </a:r>
            <a:r>
              <a:rPr lang="en-US" altLang="zh-CN" sz="2000" dirty="0" err="1"/>
              <a:t>dev</a:t>
            </a:r>
            <a:r>
              <a:rPr lang="en-US" altLang="zh-CN" sz="2000" dirty="0"/>
              <a:t>/</a:t>
            </a:r>
            <a:r>
              <a:rPr lang="en-US" altLang="zh-CN" sz="2000" dirty="0" err="1"/>
              <a:t>sda1</a:t>
            </a:r>
            <a:r>
              <a:rPr lang="en-US" altLang="zh-CN" sz="2000" dirty="0"/>
              <a:t> | </a:t>
            </a:r>
            <a:r>
              <a:rPr lang="en-US" altLang="zh-CN" sz="2000" dirty="0" err="1"/>
              <a:t>egrep</a:t>
            </a:r>
            <a:r>
              <a:rPr lang="en-US" altLang="zh-CN" sz="2000" dirty="0"/>
              <a:t> -</a:t>
            </a:r>
            <a:r>
              <a:rPr lang="en-US" altLang="zh-CN" sz="2000" dirty="0" err="1"/>
              <a:t>i</a:t>
            </a:r>
            <a:r>
              <a:rPr lang="en-US" altLang="zh-CN" sz="2000" dirty="0"/>
              <a:t> '</a:t>
            </a:r>
            <a:r>
              <a:rPr lang="en-US" altLang="zh-CN" sz="2000" dirty="0" err="1"/>
              <a:t>journal|size</a:t>
            </a:r>
            <a:r>
              <a:rPr lang="en-US" altLang="zh-CN" sz="2000" dirty="0"/>
              <a:t>'  </a:t>
            </a:r>
            <a:r>
              <a:rPr lang="zh-CN" altLang="en-US" sz="2000" dirty="0"/>
              <a:t>查看日志大小</a:t>
            </a:r>
          </a:p>
          <a:p>
            <a:pPr marL="609600" indent="-609600" eaLnBrk="0" hangingPunct="0">
              <a:buFontTx/>
              <a:buChar char="•"/>
            </a:pPr>
            <a:r>
              <a:rPr lang="en-US" altLang="zh-CN" sz="2000" dirty="0" err="1"/>
              <a:t>tune2fs</a:t>
            </a:r>
            <a:r>
              <a:rPr lang="en-US" altLang="zh-CN" sz="2000" dirty="0"/>
              <a:t> -O ^</a:t>
            </a:r>
            <a:r>
              <a:rPr lang="en-US" altLang="zh-CN" sz="2000" dirty="0" err="1"/>
              <a:t>has_journal</a:t>
            </a:r>
            <a:r>
              <a:rPr lang="en-US" altLang="zh-CN" sz="2000" dirty="0"/>
              <a:t> /</a:t>
            </a:r>
            <a:r>
              <a:rPr lang="en-US" altLang="zh-CN" sz="2000" dirty="0" err="1"/>
              <a:t>dev</a:t>
            </a:r>
            <a:r>
              <a:rPr lang="en-US" altLang="zh-CN" sz="2000" dirty="0"/>
              <a:t>/</a:t>
            </a:r>
            <a:r>
              <a:rPr lang="en-US" altLang="zh-CN" sz="2000" dirty="0" err="1"/>
              <a:t>sda1</a:t>
            </a:r>
            <a:r>
              <a:rPr lang="en-US" altLang="zh-CN" sz="2000" dirty="0"/>
              <a:t>  </a:t>
            </a:r>
            <a:r>
              <a:rPr lang="zh-CN" altLang="en-US" sz="2000" dirty="0"/>
              <a:t>删除日志特性    </a:t>
            </a:r>
            <a:r>
              <a:rPr lang="en-US" altLang="zh-CN" sz="2000" dirty="0"/>
              <a:t>^ </a:t>
            </a:r>
            <a:r>
              <a:rPr lang="zh-CN" altLang="en-US" sz="2000" dirty="0"/>
              <a:t>删除某个特性</a:t>
            </a:r>
          </a:p>
          <a:p>
            <a:pPr marL="609600" indent="-609600" eaLnBrk="0" hangingPunct="0">
              <a:buFontTx/>
              <a:buChar char="•"/>
            </a:pPr>
            <a:r>
              <a:rPr lang="da-DK" altLang="zh-CN" sz="2000" dirty="0"/>
              <a:t>mke2fs -O journal_dev -b 4096 /dev/sda2  </a:t>
            </a:r>
            <a:r>
              <a:rPr lang="zh-CN" altLang="en-US" sz="2000" dirty="0"/>
              <a:t>创建日志盘 </a:t>
            </a:r>
          </a:p>
          <a:p>
            <a:pPr marL="609600" indent="-609600" eaLnBrk="0" hangingPunct="0">
              <a:buFontTx/>
              <a:buChar char="•"/>
            </a:pPr>
            <a:r>
              <a:rPr lang="en-US" altLang="zh-CN" sz="2000" dirty="0" err="1"/>
              <a:t>tune2fs</a:t>
            </a:r>
            <a:r>
              <a:rPr lang="en-US" altLang="zh-CN" sz="2000" dirty="0"/>
              <a:t> -j -J device=/</a:t>
            </a:r>
            <a:r>
              <a:rPr lang="en-US" altLang="zh-CN" sz="2000" dirty="0" err="1"/>
              <a:t>dev</a:t>
            </a:r>
            <a:r>
              <a:rPr lang="en-US" altLang="zh-CN" sz="2000" dirty="0"/>
              <a:t>/</a:t>
            </a:r>
            <a:r>
              <a:rPr lang="en-US" altLang="zh-CN" sz="2000" dirty="0" err="1"/>
              <a:t>sda2</a:t>
            </a:r>
            <a:r>
              <a:rPr lang="en-US" altLang="zh-CN" sz="2000" dirty="0"/>
              <a:t> /</a:t>
            </a:r>
            <a:r>
              <a:rPr lang="en-US" altLang="zh-CN" sz="2000" dirty="0" err="1"/>
              <a:t>dev</a:t>
            </a:r>
            <a:r>
              <a:rPr lang="en-US" altLang="zh-CN" sz="2000" dirty="0"/>
              <a:t>/</a:t>
            </a:r>
            <a:r>
              <a:rPr lang="en-US" altLang="zh-CN" sz="2000" dirty="0" err="1"/>
              <a:t>sda1</a:t>
            </a:r>
            <a:r>
              <a:rPr lang="en-US" altLang="zh-CN" sz="2000" dirty="0"/>
              <a:t>  </a:t>
            </a:r>
            <a:r>
              <a:rPr lang="en-US" altLang="zh-CN" sz="2000" dirty="0" err="1"/>
              <a:t>sda2</a:t>
            </a:r>
            <a:r>
              <a:rPr lang="zh-CN" altLang="en-US" sz="2000" dirty="0"/>
              <a:t>日志盘的关联</a:t>
            </a:r>
          </a:p>
          <a:p>
            <a:pPr marL="609600" indent="-609600" eaLnBrk="0" hangingPunct="0">
              <a:buFontTx/>
              <a:buChar char="•"/>
            </a:pPr>
            <a:r>
              <a:rPr lang="en-US" altLang="zh-CN" sz="2000" dirty="0" smtClean="0"/>
              <a:t>mount </a:t>
            </a:r>
            <a:r>
              <a:rPr lang="en-US" altLang="zh-CN" sz="2000" dirty="0"/>
              <a:t>-o data=journal /</a:t>
            </a:r>
            <a:r>
              <a:rPr lang="en-US" altLang="zh-CN" sz="2000" dirty="0" err="1"/>
              <a:t>dev</a:t>
            </a:r>
            <a:r>
              <a:rPr lang="en-US" altLang="zh-CN" sz="2000" dirty="0"/>
              <a:t>/</a:t>
            </a:r>
            <a:r>
              <a:rPr lang="en-US" altLang="zh-CN" sz="2000" dirty="0" err="1"/>
              <a:t>sda1</a:t>
            </a:r>
            <a:r>
              <a:rPr lang="en-US" altLang="zh-CN" sz="2000" dirty="0"/>
              <a:t> /</a:t>
            </a:r>
            <a:r>
              <a:rPr lang="en-US" altLang="zh-CN" sz="2000" dirty="0" err="1"/>
              <a:t>mnt</a:t>
            </a:r>
            <a:r>
              <a:rPr lang="en-US" altLang="zh-CN" sz="2000" dirty="0"/>
              <a:t>/test   journal</a:t>
            </a:r>
            <a:r>
              <a:rPr lang="zh-CN" altLang="en-US" sz="2000" dirty="0"/>
              <a:t>适用于日志分离</a:t>
            </a:r>
            <a:r>
              <a:rPr lang="en-US" altLang="zh-CN" sz="2000" dirty="0"/>
              <a:t>,</a:t>
            </a:r>
            <a:r>
              <a:rPr lang="zh-CN" altLang="en-US" sz="2000" dirty="0"/>
              <a:t>最好用固态盘</a:t>
            </a:r>
            <a:r>
              <a:rPr lang="en-US" altLang="zh-CN" sz="2000" dirty="0" err="1" smtClean="0"/>
              <a:t>SSD</a:t>
            </a:r>
            <a:r>
              <a:rPr lang="zh-CN" altLang="en-US" sz="2000" dirty="0"/>
              <a:t>，</a:t>
            </a:r>
            <a:r>
              <a:rPr lang="zh-CN" altLang="en-US" sz="2000" dirty="0" smtClean="0"/>
              <a:t>随机</a:t>
            </a:r>
            <a:r>
              <a:rPr lang="zh-CN" altLang="en-US" sz="2000" dirty="0"/>
              <a:t>写的优化较好</a:t>
            </a:r>
            <a:r>
              <a:rPr lang="en-US" altLang="zh-CN" sz="2000" dirty="0"/>
              <a:t>,</a:t>
            </a:r>
            <a:r>
              <a:rPr lang="zh-CN" altLang="en-US" sz="2000" dirty="0"/>
              <a:t>日志盘坏了后</a:t>
            </a:r>
            <a:r>
              <a:rPr lang="en-US" altLang="zh-CN" sz="2000" dirty="0"/>
              <a:t>,</a:t>
            </a:r>
            <a:r>
              <a:rPr lang="zh-CN" altLang="en-US" sz="2000" dirty="0"/>
              <a:t>在日志盘缓存中的数据可能会丢</a:t>
            </a:r>
          </a:p>
          <a:p>
            <a:pPr marL="609600" indent="-609600" eaLnBrk="0" hangingPunct="0">
              <a:buFontTx/>
              <a:buChar char="•"/>
            </a:pPr>
            <a:r>
              <a:rPr lang="en-US" altLang="zh-CN" sz="2000" dirty="0" err="1" smtClean="0"/>
              <a:t>tune2fs</a:t>
            </a:r>
            <a:r>
              <a:rPr lang="en-US" altLang="zh-CN" sz="2000" dirty="0" smtClean="0"/>
              <a:t> </a:t>
            </a:r>
            <a:r>
              <a:rPr lang="en-US" altLang="zh-CN" sz="2000" dirty="0"/>
              <a:t>-l /</a:t>
            </a:r>
            <a:r>
              <a:rPr lang="en-US" altLang="zh-CN" sz="2000" dirty="0" err="1"/>
              <a:t>dev</a:t>
            </a:r>
            <a:r>
              <a:rPr lang="en-US" altLang="zh-CN" sz="2000" dirty="0"/>
              <a:t>/</a:t>
            </a:r>
            <a:r>
              <a:rPr lang="en-US" altLang="zh-CN" sz="2000" dirty="0" err="1"/>
              <a:t>sda1|grep</a:t>
            </a:r>
            <a:r>
              <a:rPr lang="en-US" altLang="zh-CN" sz="2000" dirty="0"/>
              <a:t> feature  </a:t>
            </a:r>
            <a:r>
              <a:rPr lang="zh-CN" altLang="en-US" sz="2000" dirty="0"/>
              <a:t>查看</a:t>
            </a:r>
            <a:r>
              <a:rPr lang="en-US" altLang="zh-CN" sz="2000" dirty="0" err="1"/>
              <a:t>EXT234</a:t>
            </a:r>
            <a:r>
              <a:rPr lang="zh-CN" altLang="en-US" sz="2000" dirty="0"/>
              <a:t>的区别</a:t>
            </a:r>
          </a:p>
          <a:p>
            <a:pPr marL="609600" indent="-609600" eaLnBrk="0" hangingPunct="0">
              <a:buFontTx/>
              <a:buChar char="•"/>
            </a:pPr>
            <a:r>
              <a:rPr lang="en-US" altLang="zh-CN" sz="2000" dirty="0" err="1"/>
              <a:t>tune2fs</a:t>
            </a:r>
            <a:r>
              <a:rPr lang="en-US" altLang="zh-CN" sz="2000" dirty="0"/>
              <a:t> -O </a:t>
            </a:r>
            <a:r>
              <a:rPr lang="zh-CN" altLang="en-US" sz="2000" dirty="0"/>
              <a:t>增加缺少的特性 </a:t>
            </a:r>
            <a:r>
              <a:rPr lang="en-US" altLang="zh-CN" sz="2000" dirty="0"/>
              <a:t>/</a:t>
            </a:r>
            <a:r>
              <a:rPr lang="en-US" altLang="zh-CN" sz="2000" dirty="0" err="1"/>
              <a:t>dev</a:t>
            </a:r>
            <a:r>
              <a:rPr lang="en-US" altLang="zh-CN" sz="2000" dirty="0"/>
              <a:t>/</a:t>
            </a:r>
            <a:r>
              <a:rPr lang="en-US" altLang="zh-CN" sz="2000" dirty="0" err="1"/>
              <a:t>sda1</a:t>
            </a:r>
            <a:r>
              <a:rPr lang="en-US" altLang="zh-CN" sz="2000" dirty="0"/>
              <a:t>  </a:t>
            </a:r>
            <a:r>
              <a:rPr lang="zh-CN" altLang="en-US" sz="2000" dirty="0"/>
              <a:t>更改文件系统类型</a:t>
            </a:r>
            <a:r>
              <a:rPr lang="en-US" altLang="zh-CN" sz="2000" dirty="0"/>
              <a:t>,</a:t>
            </a:r>
            <a:r>
              <a:rPr lang="zh-CN" altLang="en-US" sz="2000" dirty="0"/>
              <a:t>更改为</a:t>
            </a:r>
            <a:r>
              <a:rPr lang="en-US" altLang="zh-CN" sz="2000" dirty="0" err="1"/>
              <a:t>EXT4</a:t>
            </a:r>
            <a:r>
              <a:rPr lang="zh-CN" altLang="en-US" sz="2000" dirty="0"/>
              <a:t>后需要</a:t>
            </a:r>
            <a:r>
              <a:rPr lang="en-US" altLang="zh-CN" sz="2000" dirty="0" err="1"/>
              <a:t>e2fsck</a:t>
            </a:r>
            <a:r>
              <a:rPr lang="zh-CN" altLang="en-US" sz="2000" dirty="0"/>
              <a:t>后再挂载</a:t>
            </a:r>
          </a:p>
          <a:p>
            <a:pPr marL="609600" indent="-609600" eaLnBrk="0" hangingPunct="0">
              <a:buFontTx/>
              <a:buChar char="•"/>
            </a:pPr>
            <a:r>
              <a:rPr lang="en-US" altLang="zh-CN" sz="2000" dirty="0" err="1"/>
              <a:t>tune2fs</a:t>
            </a:r>
            <a:r>
              <a:rPr lang="en-US" altLang="zh-CN" sz="2000" dirty="0"/>
              <a:t> -O </a:t>
            </a:r>
            <a:r>
              <a:rPr lang="en-US" altLang="zh-CN" sz="2000" dirty="0" err="1"/>
              <a:t>extent,flex_bg,huge_file,uninit_bg,dir_nlink,extra_isize</a:t>
            </a:r>
            <a:r>
              <a:rPr lang="en-US" altLang="zh-CN" sz="2000" dirty="0"/>
              <a:t> /</a:t>
            </a:r>
            <a:r>
              <a:rPr lang="en-US" altLang="zh-CN" sz="2000" dirty="0" err="1"/>
              <a:t>dev</a:t>
            </a:r>
            <a:r>
              <a:rPr lang="en-US" altLang="zh-CN" sz="2000" dirty="0"/>
              <a:t>/</a:t>
            </a:r>
            <a:r>
              <a:rPr lang="en-US" altLang="zh-CN" sz="2000" dirty="0" err="1"/>
              <a:t>sda1</a:t>
            </a:r>
            <a:endParaRPr lang="zh-CN" altLang="en-US" sz="2000" dirty="0"/>
          </a:p>
          <a:p>
            <a:pPr marL="609600" indent="-609600" eaLnBrk="0" hangingPunct="0">
              <a:buFontTx/>
              <a:buChar char="•"/>
            </a:pPr>
            <a:r>
              <a:rPr lang="en-US" altLang="zh-CN" sz="2000" dirty="0"/>
              <a:t>mount -o </a:t>
            </a:r>
            <a:r>
              <a:rPr lang="en-US" altLang="zh-CN" sz="2000" dirty="0" err="1"/>
              <a:t>noatime</a:t>
            </a:r>
            <a:r>
              <a:rPr lang="en-US" altLang="zh-CN" sz="2000" dirty="0"/>
              <a:t> </a:t>
            </a:r>
            <a:r>
              <a:rPr lang="zh-CN" altLang="en-US" sz="2000" dirty="0"/>
              <a:t>禁用</a:t>
            </a:r>
            <a:r>
              <a:rPr lang="en-US" altLang="zh-CN" sz="2000" dirty="0"/>
              <a:t>access</a:t>
            </a:r>
            <a:r>
              <a:rPr lang="zh-CN" altLang="en-US" sz="2000" dirty="0"/>
              <a:t>的时间戮更新</a:t>
            </a:r>
            <a:r>
              <a:rPr lang="en-US" altLang="zh-CN" sz="2000" dirty="0"/>
              <a:t>,</a:t>
            </a:r>
            <a:r>
              <a:rPr lang="zh-CN" altLang="en-US" sz="2000" dirty="0"/>
              <a:t>适用于</a:t>
            </a:r>
            <a:r>
              <a:rPr lang="en-US" altLang="zh-CN" sz="2000" dirty="0"/>
              <a:t>WEB</a:t>
            </a:r>
            <a:r>
              <a:rPr lang="zh-CN" altLang="en-US" sz="2000" dirty="0"/>
              <a:t>等高并发读的环境</a:t>
            </a:r>
            <a:r>
              <a:rPr lang="en-US" altLang="zh-CN" sz="2000" dirty="0"/>
              <a:t>,</a:t>
            </a:r>
            <a:r>
              <a:rPr lang="zh-CN" altLang="en-US" sz="2000" dirty="0"/>
              <a:t>高并发读时能提高</a:t>
            </a:r>
            <a:r>
              <a:rPr lang="en-US" altLang="zh-CN" sz="2000" dirty="0"/>
              <a:t>5%</a:t>
            </a:r>
            <a:r>
              <a:rPr lang="zh-CN" altLang="en-US" sz="2000" dirty="0"/>
              <a:t>性能</a:t>
            </a:r>
            <a:r>
              <a:rPr lang="en-US" altLang="zh-CN" sz="2000" dirty="0"/>
              <a:t>,</a:t>
            </a:r>
            <a:r>
              <a:rPr lang="zh-CN" altLang="en-US" sz="2000" dirty="0"/>
              <a:t>要注意日志等</a:t>
            </a:r>
            <a:r>
              <a:rPr lang="en-US" altLang="zh-CN" sz="2000" dirty="0"/>
              <a:t>,</a:t>
            </a:r>
            <a:r>
              <a:rPr lang="zh-CN" altLang="en-US" sz="2000" dirty="0"/>
              <a:t>还有临时文件清除</a:t>
            </a:r>
            <a:r>
              <a:rPr lang="en-US" altLang="zh-CN" sz="2000" dirty="0"/>
              <a:t>,</a:t>
            </a:r>
            <a:r>
              <a:rPr lang="zh-CN" altLang="en-US" sz="2000" dirty="0"/>
              <a:t>不会</a:t>
            </a:r>
            <a:r>
              <a:rPr lang="zh-CN" altLang="en-US" sz="2000" dirty="0"/>
              <a:t>干扰</a:t>
            </a:r>
            <a:r>
              <a:rPr lang="zh-CN" altLang="en-US" sz="2000" dirty="0"/>
              <a:t>到</a:t>
            </a:r>
            <a:r>
              <a:rPr lang="zh-CN" altLang="en-US" sz="2000" dirty="0"/>
              <a:t>写操作</a:t>
            </a:r>
            <a:r>
              <a:rPr lang="en-US" altLang="zh-CN" sz="2000" dirty="0"/>
              <a:t>.</a:t>
            </a:r>
            <a:endParaRPr lang="zh-CN" altLang="en-US" sz="2000" dirty="0"/>
          </a:p>
          <a:p>
            <a:pPr marL="609600" indent="-609600" eaLnBrk="0" hangingPunct="0">
              <a:buFontTx/>
              <a:buChar char="•"/>
            </a:pPr>
            <a:endParaRPr lang="en-US" altLang="zh-CN" sz="2000" dirty="0"/>
          </a:p>
        </p:txBody>
      </p:sp>
    </p:spTree>
    <p:extLst>
      <p:ext uri="{BB962C8B-B14F-4D97-AF65-F5344CB8AC3E}">
        <p14:creationId xmlns:p14="http://schemas.microsoft.com/office/powerpoint/2010/main" val="19651920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5148263" y="4292600"/>
            <a:ext cx="3995737" cy="2232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Picture 3" descr="inter_syst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9144000" cy="3190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403350" y="3489325"/>
            <a:ext cx="6480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a:t>
            </a:r>
            <a:r>
              <a:rPr lang="zh-CN" altLang="en-US" sz="3600" b="1" dirty="0">
                <a:solidFill>
                  <a:schemeClr val="bg1"/>
                </a:solidFill>
                <a:effectLst>
                  <a:outerShdw blurRad="38100" dist="38100" dir="2700000" algn="tl">
                    <a:srgbClr val="C0C0C0"/>
                  </a:outerShdw>
                </a:effectLst>
                <a:latin typeface="Arial" charset="0"/>
                <a:ea typeface="黑体" pitchFamily="2" charset="-122"/>
              </a:rPr>
              <a:t>七</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a:solidFill>
                  <a:schemeClr val="bg1"/>
                </a:solidFill>
                <a:effectLst>
                  <a:outerShdw blurRad="38100" dist="38100" dir="2700000" algn="tl">
                    <a:srgbClr val="C0C0C0"/>
                  </a:outerShdw>
                </a:effectLst>
                <a:ea typeface="黑体" pitchFamily="2" charset="-122"/>
              </a:rPr>
              <a:t>网络</a:t>
            </a:r>
            <a:endParaRPr lang="zh-CN" altLang="en-US" b="1" dirty="0">
              <a:solidFill>
                <a:schemeClr val="tx2"/>
              </a:solidFill>
            </a:endParaRPr>
          </a:p>
        </p:txBody>
      </p:sp>
      <p:grpSp>
        <p:nvGrpSpPr>
          <p:cNvPr id="7" name="Group 36"/>
          <p:cNvGrpSpPr>
            <a:grpSpLocks/>
          </p:cNvGrpSpPr>
          <p:nvPr/>
        </p:nvGrpSpPr>
        <p:grpSpPr bwMode="auto">
          <a:xfrm>
            <a:off x="7308850" y="4724400"/>
            <a:ext cx="1568450" cy="1598613"/>
            <a:chOff x="1964" y="2535"/>
            <a:chExt cx="988" cy="1007"/>
          </a:xfrm>
        </p:grpSpPr>
        <p:grpSp>
          <p:nvGrpSpPr>
            <p:cNvPr id="8" name="Group 37"/>
            <p:cNvGrpSpPr>
              <a:grpSpLocks/>
            </p:cNvGrpSpPr>
            <p:nvPr/>
          </p:nvGrpSpPr>
          <p:grpSpPr bwMode="auto">
            <a:xfrm>
              <a:off x="2304" y="3123"/>
              <a:ext cx="514" cy="419"/>
              <a:chOff x="2304" y="3123"/>
              <a:chExt cx="514" cy="419"/>
            </a:xfrm>
          </p:grpSpPr>
          <p:sp>
            <p:nvSpPr>
              <p:cNvPr id="31" name="Freeform 38"/>
              <p:cNvSpPr>
                <a:spLocks/>
              </p:cNvSpPr>
              <p:nvPr/>
            </p:nvSpPr>
            <p:spPr bwMode="auto">
              <a:xfrm>
                <a:off x="2307" y="3132"/>
                <a:ext cx="511" cy="410"/>
              </a:xfrm>
              <a:custGeom>
                <a:avLst/>
                <a:gdLst>
                  <a:gd name="T0" fmla="*/ 102 w 511"/>
                  <a:gd name="T1" fmla="*/ 409 h 410"/>
                  <a:gd name="T2" fmla="*/ 146 w 511"/>
                  <a:gd name="T3" fmla="*/ 405 h 410"/>
                  <a:gd name="T4" fmla="*/ 194 w 511"/>
                  <a:gd name="T5" fmla="*/ 393 h 410"/>
                  <a:gd name="T6" fmla="*/ 242 w 511"/>
                  <a:gd name="T7" fmla="*/ 374 h 410"/>
                  <a:gd name="T8" fmla="*/ 291 w 511"/>
                  <a:gd name="T9" fmla="*/ 349 h 410"/>
                  <a:gd name="T10" fmla="*/ 339 w 511"/>
                  <a:gd name="T11" fmla="*/ 320 h 410"/>
                  <a:gd name="T12" fmla="*/ 383 w 511"/>
                  <a:gd name="T13" fmla="*/ 284 h 410"/>
                  <a:gd name="T14" fmla="*/ 424 w 511"/>
                  <a:gd name="T15" fmla="*/ 247 h 410"/>
                  <a:gd name="T16" fmla="*/ 458 w 511"/>
                  <a:gd name="T17" fmla="*/ 204 h 410"/>
                  <a:gd name="T18" fmla="*/ 486 w 511"/>
                  <a:gd name="T19" fmla="*/ 163 h 410"/>
                  <a:gd name="T20" fmla="*/ 503 w 511"/>
                  <a:gd name="T21" fmla="*/ 126 h 410"/>
                  <a:gd name="T22" fmla="*/ 510 w 511"/>
                  <a:gd name="T23" fmla="*/ 90 h 410"/>
                  <a:gd name="T24" fmla="*/ 506 w 511"/>
                  <a:gd name="T25" fmla="*/ 61 h 410"/>
                  <a:gd name="T26" fmla="*/ 496 w 511"/>
                  <a:gd name="T27" fmla="*/ 35 h 410"/>
                  <a:gd name="T28" fmla="*/ 474 w 511"/>
                  <a:gd name="T29" fmla="*/ 17 h 410"/>
                  <a:gd name="T30" fmla="*/ 445 w 511"/>
                  <a:gd name="T31" fmla="*/ 5 h 410"/>
                  <a:gd name="T32" fmla="*/ 407 w 511"/>
                  <a:gd name="T33" fmla="*/ 0 h 410"/>
                  <a:gd name="T34" fmla="*/ 363 w 511"/>
                  <a:gd name="T35" fmla="*/ 5 h 410"/>
                  <a:gd name="T36" fmla="*/ 315 w 511"/>
                  <a:gd name="T37" fmla="*/ 17 h 410"/>
                  <a:gd name="T38" fmla="*/ 266 w 511"/>
                  <a:gd name="T39" fmla="*/ 35 h 410"/>
                  <a:gd name="T40" fmla="*/ 218 w 511"/>
                  <a:gd name="T41" fmla="*/ 61 h 410"/>
                  <a:gd name="T42" fmla="*/ 170 w 511"/>
                  <a:gd name="T43" fmla="*/ 90 h 410"/>
                  <a:gd name="T44" fmla="*/ 126 w 511"/>
                  <a:gd name="T45" fmla="*/ 126 h 410"/>
                  <a:gd name="T46" fmla="*/ 85 w 511"/>
                  <a:gd name="T47" fmla="*/ 163 h 410"/>
                  <a:gd name="T48" fmla="*/ 49 w 511"/>
                  <a:gd name="T49" fmla="*/ 204 h 410"/>
                  <a:gd name="T50" fmla="*/ 23 w 511"/>
                  <a:gd name="T51" fmla="*/ 247 h 410"/>
                  <a:gd name="T52" fmla="*/ 6 w 511"/>
                  <a:gd name="T53" fmla="*/ 284 h 410"/>
                  <a:gd name="T54" fmla="*/ 0 w 511"/>
                  <a:gd name="T55" fmla="*/ 320 h 410"/>
                  <a:gd name="T56" fmla="*/ 1 w 511"/>
                  <a:gd name="T57" fmla="*/ 349 h 410"/>
                  <a:gd name="T58" fmla="*/ 13 w 511"/>
                  <a:gd name="T59" fmla="*/ 374 h 410"/>
                  <a:gd name="T60" fmla="*/ 34 w 511"/>
                  <a:gd name="T61" fmla="*/ 393 h 410"/>
                  <a:gd name="T62" fmla="*/ 64 w 511"/>
                  <a:gd name="T63" fmla="*/ 405 h 410"/>
                  <a:gd name="T64" fmla="*/ 102 w 511"/>
                  <a:gd name="T65" fmla="*/ 409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410"/>
                  <a:gd name="T101" fmla="*/ 511 w 511"/>
                  <a:gd name="T102" fmla="*/ 410 h 4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410">
                    <a:moveTo>
                      <a:pt x="102" y="409"/>
                    </a:moveTo>
                    <a:lnTo>
                      <a:pt x="146" y="405"/>
                    </a:lnTo>
                    <a:lnTo>
                      <a:pt x="194" y="393"/>
                    </a:lnTo>
                    <a:lnTo>
                      <a:pt x="242" y="374"/>
                    </a:lnTo>
                    <a:lnTo>
                      <a:pt x="291" y="349"/>
                    </a:lnTo>
                    <a:lnTo>
                      <a:pt x="339" y="320"/>
                    </a:lnTo>
                    <a:lnTo>
                      <a:pt x="383" y="284"/>
                    </a:lnTo>
                    <a:lnTo>
                      <a:pt x="424" y="247"/>
                    </a:lnTo>
                    <a:lnTo>
                      <a:pt x="458" y="204"/>
                    </a:lnTo>
                    <a:lnTo>
                      <a:pt x="486" y="163"/>
                    </a:lnTo>
                    <a:lnTo>
                      <a:pt x="503" y="126"/>
                    </a:lnTo>
                    <a:lnTo>
                      <a:pt x="510" y="90"/>
                    </a:lnTo>
                    <a:lnTo>
                      <a:pt x="506" y="61"/>
                    </a:lnTo>
                    <a:lnTo>
                      <a:pt x="496" y="35"/>
                    </a:lnTo>
                    <a:lnTo>
                      <a:pt x="474" y="17"/>
                    </a:lnTo>
                    <a:lnTo>
                      <a:pt x="445" y="5"/>
                    </a:lnTo>
                    <a:lnTo>
                      <a:pt x="407" y="0"/>
                    </a:lnTo>
                    <a:lnTo>
                      <a:pt x="363" y="5"/>
                    </a:lnTo>
                    <a:lnTo>
                      <a:pt x="315" y="17"/>
                    </a:lnTo>
                    <a:lnTo>
                      <a:pt x="266" y="35"/>
                    </a:lnTo>
                    <a:lnTo>
                      <a:pt x="218" y="61"/>
                    </a:lnTo>
                    <a:lnTo>
                      <a:pt x="170" y="90"/>
                    </a:lnTo>
                    <a:lnTo>
                      <a:pt x="126" y="126"/>
                    </a:lnTo>
                    <a:lnTo>
                      <a:pt x="85" y="163"/>
                    </a:lnTo>
                    <a:lnTo>
                      <a:pt x="49" y="204"/>
                    </a:lnTo>
                    <a:lnTo>
                      <a:pt x="23" y="247"/>
                    </a:lnTo>
                    <a:lnTo>
                      <a:pt x="6" y="284"/>
                    </a:lnTo>
                    <a:lnTo>
                      <a:pt x="0" y="320"/>
                    </a:lnTo>
                    <a:lnTo>
                      <a:pt x="1" y="349"/>
                    </a:lnTo>
                    <a:lnTo>
                      <a:pt x="13" y="374"/>
                    </a:lnTo>
                    <a:lnTo>
                      <a:pt x="34" y="393"/>
                    </a:lnTo>
                    <a:lnTo>
                      <a:pt x="64" y="405"/>
                    </a:lnTo>
                    <a:lnTo>
                      <a:pt x="102" y="40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2" name="Freeform 39"/>
              <p:cNvSpPr>
                <a:spLocks/>
              </p:cNvSpPr>
              <p:nvPr/>
            </p:nvSpPr>
            <p:spPr bwMode="auto">
              <a:xfrm>
                <a:off x="2304" y="3123"/>
                <a:ext cx="502" cy="402"/>
              </a:xfrm>
              <a:custGeom>
                <a:avLst/>
                <a:gdLst>
                  <a:gd name="T0" fmla="*/ 100 w 502"/>
                  <a:gd name="T1" fmla="*/ 401 h 402"/>
                  <a:gd name="T2" fmla="*/ 144 w 502"/>
                  <a:gd name="T3" fmla="*/ 397 h 402"/>
                  <a:gd name="T4" fmla="*/ 190 w 502"/>
                  <a:gd name="T5" fmla="*/ 385 h 402"/>
                  <a:gd name="T6" fmla="*/ 238 w 502"/>
                  <a:gd name="T7" fmla="*/ 367 h 402"/>
                  <a:gd name="T8" fmla="*/ 286 w 502"/>
                  <a:gd name="T9" fmla="*/ 341 h 402"/>
                  <a:gd name="T10" fmla="*/ 334 w 502"/>
                  <a:gd name="T11" fmla="*/ 312 h 402"/>
                  <a:gd name="T12" fmla="*/ 378 w 502"/>
                  <a:gd name="T13" fmla="*/ 278 h 402"/>
                  <a:gd name="T14" fmla="*/ 417 w 502"/>
                  <a:gd name="T15" fmla="*/ 241 h 402"/>
                  <a:gd name="T16" fmla="*/ 451 w 502"/>
                  <a:gd name="T17" fmla="*/ 200 h 402"/>
                  <a:gd name="T18" fmla="*/ 477 w 502"/>
                  <a:gd name="T19" fmla="*/ 159 h 402"/>
                  <a:gd name="T20" fmla="*/ 494 w 502"/>
                  <a:gd name="T21" fmla="*/ 122 h 402"/>
                  <a:gd name="T22" fmla="*/ 501 w 502"/>
                  <a:gd name="T23" fmla="*/ 88 h 402"/>
                  <a:gd name="T24" fmla="*/ 499 w 502"/>
                  <a:gd name="T25" fmla="*/ 59 h 402"/>
                  <a:gd name="T26" fmla="*/ 487 w 502"/>
                  <a:gd name="T27" fmla="*/ 33 h 402"/>
                  <a:gd name="T28" fmla="*/ 466 w 502"/>
                  <a:gd name="T29" fmla="*/ 15 h 402"/>
                  <a:gd name="T30" fmla="*/ 437 w 502"/>
                  <a:gd name="T31" fmla="*/ 5 h 402"/>
                  <a:gd name="T32" fmla="*/ 400 w 502"/>
                  <a:gd name="T33" fmla="*/ 0 h 402"/>
                  <a:gd name="T34" fmla="*/ 356 w 502"/>
                  <a:gd name="T35" fmla="*/ 5 h 402"/>
                  <a:gd name="T36" fmla="*/ 310 w 502"/>
                  <a:gd name="T37" fmla="*/ 15 h 402"/>
                  <a:gd name="T38" fmla="*/ 262 w 502"/>
                  <a:gd name="T39" fmla="*/ 33 h 402"/>
                  <a:gd name="T40" fmla="*/ 214 w 502"/>
                  <a:gd name="T41" fmla="*/ 59 h 402"/>
                  <a:gd name="T42" fmla="*/ 168 w 502"/>
                  <a:gd name="T43" fmla="*/ 88 h 402"/>
                  <a:gd name="T44" fmla="*/ 124 w 502"/>
                  <a:gd name="T45" fmla="*/ 122 h 402"/>
                  <a:gd name="T46" fmla="*/ 83 w 502"/>
                  <a:gd name="T47" fmla="*/ 159 h 402"/>
                  <a:gd name="T48" fmla="*/ 49 w 502"/>
                  <a:gd name="T49" fmla="*/ 200 h 402"/>
                  <a:gd name="T50" fmla="*/ 23 w 502"/>
                  <a:gd name="T51" fmla="*/ 241 h 402"/>
                  <a:gd name="T52" fmla="*/ 6 w 502"/>
                  <a:gd name="T53" fmla="*/ 278 h 402"/>
                  <a:gd name="T54" fmla="*/ 0 w 502"/>
                  <a:gd name="T55" fmla="*/ 312 h 402"/>
                  <a:gd name="T56" fmla="*/ 3 w 502"/>
                  <a:gd name="T57" fmla="*/ 341 h 402"/>
                  <a:gd name="T58" fmla="*/ 15 w 502"/>
                  <a:gd name="T59" fmla="*/ 367 h 402"/>
                  <a:gd name="T60" fmla="*/ 34 w 502"/>
                  <a:gd name="T61" fmla="*/ 385 h 402"/>
                  <a:gd name="T62" fmla="*/ 63 w 502"/>
                  <a:gd name="T63" fmla="*/ 397 h 402"/>
                  <a:gd name="T64" fmla="*/ 100 w 502"/>
                  <a:gd name="T65" fmla="*/ 401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402"/>
                  <a:gd name="T101" fmla="*/ 502 w 502"/>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402">
                    <a:moveTo>
                      <a:pt x="100" y="401"/>
                    </a:moveTo>
                    <a:lnTo>
                      <a:pt x="144" y="397"/>
                    </a:lnTo>
                    <a:lnTo>
                      <a:pt x="190" y="385"/>
                    </a:lnTo>
                    <a:lnTo>
                      <a:pt x="238" y="367"/>
                    </a:lnTo>
                    <a:lnTo>
                      <a:pt x="286" y="341"/>
                    </a:lnTo>
                    <a:lnTo>
                      <a:pt x="334" y="312"/>
                    </a:lnTo>
                    <a:lnTo>
                      <a:pt x="378" y="278"/>
                    </a:lnTo>
                    <a:lnTo>
                      <a:pt x="417" y="241"/>
                    </a:lnTo>
                    <a:lnTo>
                      <a:pt x="451" y="200"/>
                    </a:lnTo>
                    <a:lnTo>
                      <a:pt x="477" y="159"/>
                    </a:lnTo>
                    <a:lnTo>
                      <a:pt x="494" y="122"/>
                    </a:lnTo>
                    <a:lnTo>
                      <a:pt x="501" y="88"/>
                    </a:lnTo>
                    <a:lnTo>
                      <a:pt x="499" y="59"/>
                    </a:lnTo>
                    <a:lnTo>
                      <a:pt x="487" y="33"/>
                    </a:lnTo>
                    <a:lnTo>
                      <a:pt x="466" y="15"/>
                    </a:lnTo>
                    <a:lnTo>
                      <a:pt x="437" y="5"/>
                    </a:lnTo>
                    <a:lnTo>
                      <a:pt x="400" y="0"/>
                    </a:lnTo>
                    <a:lnTo>
                      <a:pt x="356" y="5"/>
                    </a:lnTo>
                    <a:lnTo>
                      <a:pt x="310" y="15"/>
                    </a:lnTo>
                    <a:lnTo>
                      <a:pt x="262" y="33"/>
                    </a:lnTo>
                    <a:lnTo>
                      <a:pt x="214" y="59"/>
                    </a:lnTo>
                    <a:lnTo>
                      <a:pt x="168" y="88"/>
                    </a:lnTo>
                    <a:lnTo>
                      <a:pt x="124" y="122"/>
                    </a:lnTo>
                    <a:lnTo>
                      <a:pt x="83" y="159"/>
                    </a:lnTo>
                    <a:lnTo>
                      <a:pt x="49" y="200"/>
                    </a:lnTo>
                    <a:lnTo>
                      <a:pt x="23" y="241"/>
                    </a:lnTo>
                    <a:lnTo>
                      <a:pt x="6" y="278"/>
                    </a:lnTo>
                    <a:lnTo>
                      <a:pt x="0" y="312"/>
                    </a:lnTo>
                    <a:lnTo>
                      <a:pt x="3" y="341"/>
                    </a:lnTo>
                    <a:lnTo>
                      <a:pt x="15" y="367"/>
                    </a:lnTo>
                    <a:lnTo>
                      <a:pt x="34" y="385"/>
                    </a:lnTo>
                    <a:lnTo>
                      <a:pt x="63" y="397"/>
                    </a:lnTo>
                    <a:lnTo>
                      <a:pt x="100" y="40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3" name="Freeform 40"/>
              <p:cNvSpPr>
                <a:spLocks/>
              </p:cNvSpPr>
              <p:nvPr/>
            </p:nvSpPr>
            <p:spPr bwMode="auto">
              <a:xfrm>
                <a:off x="2307" y="3324"/>
                <a:ext cx="248" cy="153"/>
              </a:xfrm>
              <a:custGeom>
                <a:avLst/>
                <a:gdLst>
                  <a:gd name="T0" fmla="*/ 5 w 248"/>
                  <a:gd name="T1" fmla="*/ 152 h 153"/>
                  <a:gd name="T2" fmla="*/ 247 w 248"/>
                  <a:gd name="T3" fmla="*/ 0 h 153"/>
                  <a:gd name="T4" fmla="*/ 0 w 248"/>
                  <a:gd name="T5" fmla="*/ 138 h 153"/>
                  <a:gd name="T6" fmla="*/ 1 w 248"/>
                  <a:gd name="T7" fmla="*/ 140 h 153"/>
                  <a:gd name="T8" fmla="*/ 1 w 248"/>
                  <a:gd name="T9" fmla="*/ 141 h 153"/>
                  <a:gd name="T10" fmla="*/ 1 w 248"/>
                  <a:gd name="T11" fmla="*/ 143 h 153"/>
                  <a:gd name="T12" fmla="*/ 1 w 248"/>
                  <a:gd name="T13" fmla="*/ 145 h 153"/>
                  <a:gd name="T14" fmla="*/ 3 w 248"/>
                  <a:gd name="T15" fmla="*/ 146 h 153"/>
                  <a:gd name="T16" fmla="*/ 3 w 248"/>
                  <a:gd name="T17" fmla="*/ 148 h 153"/>
                  <a:gd name="T18" fmla="*/ 5 w 248"/>
                  <a:gd name="T19" fmla="*/ 150 h 153"/>
                  <a:gd name="T20" fmla="*/ 5 w 248"/>
                  <a:gd name="T21" fmla="*/ 152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
                  <a:gd name="T34" fmla="*/ 0 h 153"/>
                  <a:gd name="T35" fmla="*/ 248 w 248"/>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 h="153">
                    <a:moveTo>
                      <a:pt x="5" y="152"/>
                    </a:moveTo>
                    <a:lnTo>
                      <a:pt x="247" y="0"/>
                    </a:lnTo>
                    <a:lnTo>
                      <a:pt x="0" y="138"/>
                    </a:lnTo>
                    <a:lnTo>
                      <a:pt x="1" y="140"/>
                    </a:lnTo>
                    <a:lnTo>
                      <a:pt x="1" y="141"/>
                    </a:lnTo>
                    <a:lnTo>
                      <a:pt x="1" y="143"/>
                    </a:lnTo>
                    <a:lnTo>
                      <a:pt x="1" y="145"/>
                    </a:lnTo>
                    <a:lnTo>
                      <a:pt x="3" y="146"/>
                    </a:lnTo>
                    <a:lnTo>
                      <a:pt x="3" y="148"/>
                    </a:lnTo>
                    <a:lnTo>
                      <a:pt x="5" y="150"/>
                    </a:lnTo>
                    <a:lnTo>
                      <a:pt x="5" y="152"/>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4" name="Freeform 41"/>
              <p:cNvSpPr>
                <a:spLocks/>
              </p:cNvSpPr>
              <p:nvPr/>
            </p:nvSpPr>
            <p:spPr bwMode="auto">
              <a:xfrm>
                <a:off x="2396" y="3129"/>
                <a:ext cx="247" cy="196"/>
              </a:xfrm>
              <a:custGeom>
                <a:avLst/>
                <a:gdLst>
                  <a:gd name="T0" fmla="*/ 0 w 247"/>
                  <a:gd name="T1" fmla="*/ 143 h 196"/>
                  <a:gd name="T2" fmla="*/ 158 w 247"/>
                  <a:gd name="T3" fmla="*/ 195 h 196"/>
                  <a:gd name="T4" fmla="*/ 246 w 247"/>
                  <a:gd name="T5" fmla="*/ 0 h 196"/>
                  <a:gd name="T6" fmla="*/ 215 w 247"/>
                  <a:gd name="T7" fmla="*/ 10 h 196"/>
                  <a:gd name="T8" fmla="*/ 182 w 247"/>
                  <a:gd name="T9" fmla="*/ 22 h 196"/>
                  <a:gd name="T10" fmla="*/ 149 w 247"/>
                  <a:gd name="T11" fmla="*/ 35 h 196"/>
                  <a:gd name="T12" fmla="*/ 116 w 247"/>
                  <a:gd name="T13" fmla="*/ 54 h 196"/>
                  <a:gd name="T14" fmla="*/ 86 w 247"/>
                  <a:gd name="T15" fmla="*/ 73 h 196"/>
                  <a:gd name="T16" fmla="*/ 55 w 247"/>
                  <a:gd name="T17" fmla="*/ 95 h 196"/>
                  <a:gd name="T18" fmla="*/ 25 w 247"/>
                  <a:gd name="T19" fmla="*/ 119 h 196"/>
                  <a:gd name="T20" fmla="*/ 0 w 247"/>
                  <a:gd name="T21" fmla="*/ 143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196"/>
                  <a:gd name="T35" fmla="*/ 247 w 247"/>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196">
                    <a:moveTo>
                      <a:pt x="0" y="143"/>
                    </a:moveTo>
                    <a:lnTo>
                      <a:pt x="158" y="195"/>
                    </a:lnTo>
                    <a:lnTo>
                      <a:pt x="246" y="0"/>
                    </a:lnTo>
                    <a:lnTo>
                      <a:pt x="215" y="10"/>
                    </a:lnTo>
                    <a:lnTo>
                      <a:pt x="182" y="22"/>
                    </a:lnTo>
                    <a:lnTo>
                      <a:pt x="149" y="35"/>
                    </a:lnTo>
                    <a:lnTo>
                      <a:pt x="116" y="54"/>
                    </a:lnTo>
                    <a:lnTo>
                      <a:pt x="86" y="73"/>
                    </a:lnTo>
                    <a:lnTo>
                      <a:pt x="55" y="95"/>
                    </a:lnTo>
                    <a:lnTo>
                      <a:pt x="25" y="119"/>
                    </a:lnTo>
                    <a:lnTo>
                      <a:pt x="0" y="143"/>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5" name="Freeform 42"/>
              <p:cNvSpPr>
                <a:spLocks/>
              </p:cNvSpPr>
              <p:nvPr/>
            </p:nvSpPr>
            <p:spPr bwMode="auto">
              <a:xfrm>
                <a:off x="2554" y="3172"/>
                <a:ext cx="252" cy="153"/>
              </a:xfrm>
              <a:custGeom>
                <a:avLst/>
                <a:gdLst>
                  <a:gd name="T0" fmla="*/ 245 w 252"/>
                  <a:gd name="T1" fmla="*/ 0 h 153"/>
                  <a:gd name="T2" fmla="*/ 0 w 252"/>
                  <a:gd name="T3" fmla="*/ 152 h 153"/>
                  <a:gd name="T4" fmla="*/ 251 w 252"/>
                  <a:gd name="T5" fmla="*/ 42 h 153"/>
                  <a:gd name="T6" fmla="*/ 251 w 252"/>
                  <a:gd name="T7" fmla="*/ 37 h 153"/>
                  <a:gd name="T8" fmla="*/ 251 w 252"/>
                  <a:gd name="T9" fmla="*/ 30 h 153"/>
                  <a:gd name="T10" fmla="*/ 251 w 252"/>
                  <a:gd name="T11" fmla="*/ 25 h 153"/>
                  <a:gd name="T12" fmla="*/ 251 w 252"/>
                  <a:gd name="T13" fmla="*/ 20 h 153"/>
                  <a:gd name="T14" fmla="*/ 249 w 252"/>
                  <a:gd name="T15" fmla="*/ 15 h 153"/>
                  <a:gd name="T16" fmla="*/ 249 w 252"/>
                  <a:gd name="T17" fmla="*/ 10 h 153"/>
                  <a:gd name="T18" fmla="*/ 247 w 252"/>
                  <a:gd name="T19" fmla="*/ 5 h 153"/>
                  <a:gd name="T20" fmla="*/ 245 w 252"/>
                  <a:gd name="T21" fmla="*/ 0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
                  <a:gd name="T34" fmla="*/ 0 h 153"/>
                  <a:gd name="T35" fmla="*/ 252 w 252"/>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 h="153">
                    <a:moveTo>
                      <a:pt x="245" y="0"/>
                    </a:moveTo>
                    <a:lnTo>
                      <a:pt x="0" y="152"/>
                    </a:lnTo>
                    <a:lnTo>
                      <a:pt x="251" y="42"/>
                    </a:lnTo>
                    <a:lnTo>
                      <a:pt x="251" y="37"/>
                    </a:lnTo>
                    <a:lnTo>
                      <a:pt x="251" y="30"/>
                    </a:lnTo>
                    <a:lnTo>
                      <a:pt x="251" y="25"/>
                    </a:lnTo>
                    <a:lnTo>
                      <a:pt x="251" y="20"/>
                    </a:lnTo>
                    <a:lnTo>
                      <a:pt x="249" y="15"/>
                    </a:lnTo>
                    <a:lnTo>
                      <a:pt x="249" y="10"/>
                    </a:lnTo>
                    <a:lnTo>
                      <a:pt x="247" y="5"/>
                    </a:lnTo>
                    <a:lnTo>
                      <a:pt x="245"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6" name="Freeform 43"/>
              <p:cNvSpPr>
                <a:spLocks/>
              </p:cNvSpPr>
              <p:nvPr/>
            </p:nvSpPr>
            <p:spPr bwMode="auto">
              <a:xfrm>
                <a:off x="2510" y="3171"/>
                <a:ext cx="45" cy="154"/>
              </a:xfrm>
              <a:custGeom>
                <a:avLst/>
                <a:gdLst>
                  <a:gd name="T0" fmla="*/ 0 w 45"/>
                  <a:gd name="T1" fmla="*/ 15 h 154"/>
                  <a:gd name="T2" fmla="*/ 44 w 45"/>
                  <a:gd name="T3" fmla="*/ 153 h 154"/>
                  <a:gd name="T4" fmla="*/ 28 w 45"/>
                  <a:gd name="T5" fmla="*/ 0 h 154"/>
                  <a:gd name="T6" fmla="*/ 24 w 45"/>
                  <a:gd name="T7" fmla="*/ 1 h 154"/>
                  <a:gd name="T8" fmla="*/ 21 w 45"/>
                  <a:gd name="T9" fmla="*/ 3 h 154"/>
                  <a:gd name="T10" fmla="*/ 17 w 45"/>
                  <a:gd name="T11" fmla="*/ 5 h 154"/>
                  <a:gd name="T12" fmla="*/ 14 w 45"/>
                  <a:gd name="T13" fmla="*/ 6 h 154"/>
                  <a:gd name="T14" fmla="*/ 10 w 45"/>
                  <a:gd name="T15" fmla="*/ 8 h 154"/>
                  <a:gd name="T16" fmla="*/ 7 w 45"/>
                  <a:gd name="T17" fmla="*/ 10 h 154"/>
                  <a:gd name="T18" fmla="*/ 3 w 45"/>
                  <a:gd name="T19" fmla="*/ 11 h 154"/>
                  <a:gd name="T20" fmla="*/ 0 w 45"/>
                  <a:gd name="T21" fmla="*/ 15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54"/>
                  <a:gd name="T35" fmla="*/ 45 w 45"/>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54">
                    <a:moveTo>
                      <a:pt x="0" y="15"/>
                    </a:moveTo>
                    <a:lnTo>
                      <a:pt x="44" y="153"/>
                    </a:lnTo>
                    <a:lnTo>
                      <a:pt x="28" y="0"/>
                    </a:lnTo>
                    <a:lnTo>
                      <a:pt x="24" y="1"/>
                    </a:lnTo>
                    <a:lnTo>
                      <a:pt x="21" y="3"/>
                    </a:lnTo>
                    <a:lnTo>
                      <a:pt x="17" y="5"/>
                    </a:lnTo>
                    <a:lnTo>
                      <a:pt x="14" y="6"/>
                    </a:lnTo>
                    <a:lnTo>
                      <a:pt x="10" y="8"/>
                    </a:lnTo>
                    <a:lnTo>
                      <a:pt x="7" y="10"/>
                    </a:lnTo>
                    <a:lnTo>
                      <a:pt x="3" y="11"/>
                    </a:lnTo>
                    <a:lnTo>
                      <a:pt x="0" y="15"/>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7" name="Freeform 44"/>
              <p:cNvSpPr>
                <a:spLocks/>
              </p:cNvSpPr>
              <p:nvPr/>
            </p:nvSpPr>
            <p:spPr bwMode="auto">
              <a:xfrm>
                <a:off x="2306" y="3324"/>
                <a:ext cx="249" cy="108"/>
              </a:xfrm>
              <a:custGeom>
                <a:avLst/>
                <a:gdLst>
                  <a:gd name="T0" fmla="*/ 248 w 249"/>
                  <a:gd name="T1" fmla="*/ 0 h 108"/>
                  <a:gd name="T2" fmla="*/ 11 w 249"/>
                  <a:gd name="T3" fmla="*/ 64 h 108"/>
                  <a:gd name="T4" fmla="*/ 8 w 249"/>
                  <a:gd name="T5" fmla="*/ 69 h 108"/>
                  <a:gd name="T6" fmla="*/ 6 w 249"/>
                  <a:gd name="T7" fmla="*/ 76 h 108"/>
                  <a:gd name="T8" fmla="*/ 5 w 249"/>
                  <a:gd name="T9" fmla="*/ 81 h 108"/>
                  <a:gd name="T10" fmla="*/ 5 w 249"/>
                  <a:gd name="T11" fmla="*/ 86 h 108"/>
                  <a:gd name="T12" fmla="*/ 3 w 249"/>
                  <a:gd name="T13" fmla="*/ 91 h 108"/>
                  <a:gd name="T14" fmla="*/ 1 w 249"/>
                  <a:gd name="T15" fmla="*/ 96 h 108"/>
                  <a:gd name="T16" fmla="*/ 1 w 249"/>
                  <a:gd name="T17" fmla="*/ 101 h 108"/>
                  <a:gd name="T18" fmla="*/ 0 w 249"/>
                  <a:gd name="T19" fmla="*/ 107 h 108"/>
                  <a:gd name="T20" fmla="*/ 248 w 249"/>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108"/>
                  <a:gd name="T35" fmla="*/ 249 w 249"/>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108">
                    <a:moveTo>
                      <a:pt x="248" y="0"/>
                    </a:moveTo>
                    <a:lnTo>
                      <a:pt x="11" y="64"/>
                    </a:lnTo>
                    <a:lnTo>
                      <a:pt x="8" y="69"/>
                    </a:lnTo>
                    <a:lnTo>
                      <a:pt x="6" y="76"/>
                    </a:lnTo>
                    <a:lnTo>
                      <a:pt x="5" y="81"/>
                    </a:lnTo>
                    <a:lnTo>
                      <a:pt x="5" y="86"/>
                    </a:lnTo>
                    <a:lnTo>
                      <a:pt x="3" y="91"/>
                    </a:lnTo>
                    <a:lnTo>
                      <a:pt x="1" y="96"/>
                    </a:lnTo>
                    <a:lnTo>
                      <a:pt x="1" y="101"/>
                    </a:lnTo>
                    <a:lnTo>
                      <a:pt x="0" y="107"/>
                    </a:lnTo>
                    <a:lnTo>
                      <a:pt x="248"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8" name="Freeform 45"/>
              <p:cNvSpPr>
                <a:spLocks/>
              </p:cNvSpPr>
              <p:nvPr/>
            </p:nvSpPr>
            <p:spPr bwMode="auto">
              <a:xfrm>
                <a:off x="2543" y="3324"/>
                <a:ext cx="129" cy="167"/>
              </a:xfrm>
              <a:custGeom>
                <a:avLst/>
                <a:gdLst>
                  <a:gd name="T0" fmla="*/ 128 w 129"/>
                  <a:gd name="T1" fmla="*/ 87 h 167"/>
                  <a:gd name="T2" fmla="*/ 11 w 129"/>
                  <a:gd name="T3" fmla="*/ 0 h 167"/>
                  <a:gd name="T4" fmla="*/ 0 w 129"/>
                  <a:gd name="T5" fmla="*/ 166 h 167"/>
                  <a:gd name="T6" fmla="*/ 17 w 129"/>
                  <a:gd name="T7" fmla="*/ 159 h 167"/>
                  <a:gd name="T8" fmla="*/ 32 w 129"/>
                  <a:gd name="T9" fmla="*/ 150 h 167"/>
                  <a:gd name="T10" fmla="*/ 49 w 129"/>
                  <a:gd name="T11" fmla="*/ 142 h 167"/>
                  <a:gd name="T12" fmla="*/ 64 w 129"/>
                  <a:gd name="T13" fmla="*/ 131 h 167"/>
                  <a:gd name="T14" fmla="*/ 81 w 129"/>
                  <a:gd name="T15" fmla="*/ 121 h 167"/>
                  <a:gd name="T16" fmla="*/ 97 w 129"/>
                  <a:gd name="T17" fmla="*/ 111 h 167"/>
                  <a:gd name="T18" fmla="*/ 112 w 129"/>
                  <a:gd name="T19" fmla="*/ 99 h 167"/>
                  <a:gd name="T20" fmla="*/ 128 w 129"/>
                  <a:gd name="T21" fmla="*/ 8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67"/>
                  <a:gd name="T35" fmla="*/ 129 w 12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67">
                    <a:moveTo>
                      <a:pt x="128" y="87"/>
                    </a:moveTo>
                    <a:lnTo>
                      <a:pt x="11" y="0"/>
                    </a:lnTo>
                    <a:lnTo>
                      <a:pt x="0" y="166"/>
                    </a:lnTo>
                    <a:lnTo>
                      <a:pt x="17" y="159"/>
                    </a:lnTo>
                    <a:lnTo>
                      <a:pt x="32" y="150"/>
                    </a:lnTo>
                    <a:lnTo>
                      <a:pt x="49" y="142"/>
                    </a:lnTo>
                    <a:lnTo>
                      <a:pt x="64" y="131"/>
                    </a:lnTo>
                    <a:lnTo>
                      <a:pt x="81" y="121"/>
                    </a:lnTo>
                    <a:lnTo>
                      <a:pt x="97" y="111"/>
                    </a:lnTo>
                    <a:lnTo>
                      <a:pt x="112" y="99"/>
                    </a:lnTo>
                    <a:lnTo>
                      <a:pt x="128" y="87"/>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9" name="Freeform 46"/>
              <p:cNvSpPr>
                <a:spLocks/>
              </p:cNvSpPr>
              <p:nvPr/>
            </p:nvSpPr>
            <p:spPr bwMode="auto">
              <a:xfrm>
                <a:off x="2513" y="3292"/>
                <a:ext cx="86" cy="67"/>
              </a:xfrm>
              <a:custGeom>
                <a:avLst/>
                <a:gdLst>
                  <a:gd name="T0" fmla="*/ 15 w 86"/>
                  <a:gd name="T1" fmla="*/ 66 h 67"/>
                  <a:gd name="T2" fmla="*/ 24 w 86"/>
                  <a:gd name="T3" fmla="*/ 66 h 67"/>
                  <a:gd name="T4" fmla="*/ 31 w 86"/>
                  <a:gd name="T5" fmla="*/ 64 h 67"/>
                  <a:gd name="T6" fmla="*/ 39 w 86"/>
                  <a:gd name="T7" fmla="*/ 60 h 67"/>
                  <a:gd name="T8" fmla="*/ 48 w 86"/>
                  <a:gd name="T9" fmla="*/ 57 h 67"/>
                  <a:gd name="T10" fmla="*/ 55 w 86"/>
                  <a:gd name="T11" fmla="*/ 52 h 67"/>
                  <a:gd name="T12" fmla="*/ 64 w 86"/>
                  <a:gd name="T13" fmla="*/ 45 h 67"/>
                  <a:gd name="T14" fmla="*/ 69 w 86"/>
                  <a:gd name="T15" fmla="*/ 40 h 67"/>
                  <a:gd name="T16" fmla="*/ 76 w 86"/>
                  <a:gd name="T17" fmla="*/ 33 h 67"/>
                  <a:gd name="T18" fmla="*/ 79 w 86"/>
                  <a:gd name="T19" fmla="*/ 27 h 67"/>
                  <a:gd name="T20" fmla="*/ 83 w 86"/>
                  <a:gd name="T21" fmla="*/ 20 h 67"/>
                  <a:gd name="T22" fmla="*/ 85 w 86"/>
                  <a:gd name="T23" fmla="*/ 15 h 67"/>
                  <a:gd name="T24" fmla="*/ 83 w 86"/>
                  <a:gd name="T25" fmla="*/ 10 h 67"/>
                  <a:gd name="T26" fmla="*/ 81 w 86"/>
                  <a:gd name="T27" fmla="*/ 5 h 67"/>
                  <a:gd name="T28" fmla="*/ 78 w 86"/>
                  <a:gd name="T29" fmla="*/ 3 h 67"/>
                  <a:gd name="T30" fmla="*/ 72 w 86"/>
                  <a:gd name="T31" fmla="*/ 0 h 67"/>
                  <a:gd name="T32" fmla="*/ 67 w 86"/>
                  <a:gd name="T33" fmla="*/ 0 h 67"/>
                  <a:gd name="T34" fmla="*/ 60 w 86"/>
                  <a:gd name="T35" fmla="*/ 0 h 67"/>
                  <a:gd name="T36" fmla="*/ 52 w 86"/>
                  <a:gd name="T37" fmla="*/ 3 h 67"/>
                  <a:gd name="T38" fmla="*/ 43 w 86"/>
                  <a:gd name="T39" fmla="*/ 5 h 67"/>
                  <a:gd name="T40" fmla="*/ 36 w 86"/>
                  <a:gd name="T41" fmla="*/ 10 h 67"/>
                  <a:gd name="T42" fmla="*/ 27 w 86"/>
                  <a:gd name="T43" fmla="*/ 15 h 67"/>
                  <a:gd name="T44" fmla="*/ 20 w 86"/>
                  <a:gd name="T45" fmla="*/ 20 h 67"/>
                  <a:gd name="T46" fmla="*/ 13 w 86"/>
                  <a:gd name="T47" fmla="*/ 27 h 67"/>
                  <a:gd name="T48" fmla="*/ 6 w 86"/>
                  <a:gd name="T49" fmla="*/ 33 h 67"/>
                  <a:gd name="T50" fmla="*/ 3 w 86"/>
                  <a:gd name="T51" fmla="*/ 40 h 67"/>
                  <a:gd name="T52" fmla="*/ 0 w 86"/>
                  <a:gd name="T53" fmla="*/ 45 h 67"/>
                  <a:gd name="T54" fmla="*/ 0 w 86"/>
                  <a:gd name="T55" fmla="*/ 52 h 67"/>
                  <a:gd name="T56" fmla="*/ 0 w 86"/>
                  <a:gd name="T57" fmla="*/ 57 h 67"/>
                  <a:gd name="T58" fmla="*/ 1 w 86"/>
                  <a:gd name="T59" fmla="*/ 60 h 67"/>
                  <a:gd name="T60" fmla="*/ 5 w 86"/>
                  <a:gd name="T61" fmla="*/ 64 h 67"/>
                  <a:gd name="T62" fmla="*/ 10 w 86"/>
                  <a:gd name="T63" fmla="*/ 66 h 67"/>
                  <a:gd name="T64" fmla="*/ 15 w 8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67"/>
                  <a:gd name="T101" fmla="*/ 86 w 8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67">
                    <a:moveTo>
                      <a:pt x="15" y="66"/>
                    </a:moveTo>
                    <a:lnTo>
                      <a:pt x="24" y="66"/>
                    </a:lnTo>
                    <a:lnTo>
                      <a:pt x="31" y="64"/>
                    </a:lnTo>
                    <a:lnTo>
                      <a:pt x="39" y="60"/>
                    </a:lnTo>
                    <a:lnTo>
                      <a:pt x="48" y="57"/>
                    </a:lnTo>
                    <a:lnTo>
                      <a:pt x="55" y="52"/>
                    </a:lnTo>
                    <a:lnTo>
                      <a:pt x="64" y="45"/>
                    </a:lnTo>
                    <a:lnTo>
                      <a:pt x="69" y="40"/>
                    </a:lnTo>
                    <a:lnTo>
                      <a:pt x="76" y="33"/>
                    </a:lnTo>
                    <a:lnTo>
                      <a:pt x="79" y="27"/>
                    </a:lnTo>
                    <a:lnTo>
                      <a:pt x="83" y="20"/>
                    </a:lnTo>
                    <a:lnTo>
                      <a:pt x="85" y="15"/>
                    </a:lnTo>
                    <a:lnTo>
                      <a:pt x="83" y="10"/>
                    </a:lnTo>
                    <a:lnTo>
                      <a:pt x="81" y="5"/>
                    </a:lnTo>
                    <a:lnTo>
                      <a:pt x="78" y="3"/>
                    </a:lnTo>
                    <a:lnTo>
                      <a:pt x="72" y="0"/>
                    </a:lnTo>
                    <a:lnTo>
                      <a:pt x="67" y="0"/>
                    </a:lnTo>
                    <a:lnTo>
                      <a:pt x="60" y="0"/>
                    </a:lnTo>
                    <a:lnTo>
                      <a:pt x="52" y="3"/>
                    </a:lnTo>
                    <a:lnTo>
                      <a:pt x="43" y="5"/>
                    </a:lnTo>
                    <a:lnTo>
                      <a:pt x="36" y="10"/>
                    </a:lnTo>
                    <a:lnTo>
                      <a:pt x="27" y="15"/>
                    </a:lnTo>
                    <a:lnTo>
                      <a:pt x="20" y="20"/>
                    </a:lnTo>
                    <a:lnTo>
                      <a:pt x="13" y="27"/>
                    </a:lnTo>
                    <a:lnTo>
                      <a:pt x="6" y="33"/>
                    </a:lnTo>
                    <a:lnTo>
                      <a:pt x="3" y="40"/>
                    </a:lnTo>
                    <a:lnTo>
                      <a:pt x="0" y="45"/>
                    </a:lnTo>
                    <a:lnTo>
                      <a:pt x="0" y="52"/>
                    </a:lnTo>
                    <a:lnTo>
                      <a:pt x="0" y="57"/>
                    </a:lnTo>
                    <a:lnTo>
                      <a:pt x="1" y="60"/>
                    </a:lnTo>
                    <a:lnTo>
                      <a:pt x="5" y="64"/>
                    </a:lnTo>
                    <a:lnTo>
                      <a:pt x="10" y="66"/>
                    </a:lnTo>
                    <a:lnTo>
                      <a:pt x="15" y="6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useBgFill="1">
            <p:nvSpPr>
              <p:cNvPr id="40" name="Freeform 47"/>
              <p:cNvSpPr>
                <a:spLocks/>
              </p:cNvSpPr>
              <p:nvPr/>
            </p:nvSpPr>
            <p:spPr bwMode="auto">
              <a:xfrm>
                <a:off x="2519" y="3298"/>
                <a:ext cx="69" cy="55"/>
              </a:xfrm>
              <a:custGeom>
                <a:avLst/>
                <a:gdLst>
                  <a:gd name="T0" fmla="*/ 13 w 69"/>
                  <a:gd name="T1" fmla="*/ 54 h 55"/>
                  <a:gd name="T2" fmla="*/ 20 w 69"/>
                  <a:gd name="T3" fmla="*/ 52 h 55"/>
                  <a:gd name="T4" fmla="*/ 25 w 69"/>
                  <a:gd name="T5" fmla="*/ 52 h 55"/>
                  <a:gd name="T6" fmla="*/ 32 w 69"/>
                  <a:gd name="T7" fmla="*/ 48 h 55"/>
                  <a:gd name="T8" fmla="*/ 39 w 69"/>
                  <a:gd name="T9" fmla="*/ 45 h 55"/>
                  <a:gd name="T10" fmla="*/ 45 w 69"/>
                  <a:gd name="T11" fmla="*/ 42 h 55"/>
                  <a:gd name="T12" fmla="*/ 51 w 69"/>
                  <a:gd name="T13" fmla="*/ 37 h 55"/>
                  <a:gd name="T14" fmla="*/ 56 w 69"/>
                  <a:gd name="T15" fmla="*/ 32 h 55"/>
                  <a:gd name="T16" fmla="*/ 61 w 69"/>
                  <a:gd name="T17" fmla="*/ 27 h 55"/>
                  <a:gd name="T18" fmla="*/ 64 w 69"/>
                  <a:gd name="T19" fmla="*/ 20 h 55"/>
                  <a:gd name="T20" fmla="*/ 68 w 69"/>
                  <a:gd name="T21" fmla="*/ 15 h 55"/>
                  <a:gd name="T22" fmla="*/ 68 w 69"/>
                  <a:gd name="T23" fmla="*/ 11 h 55"/>
                  <a:gd name="T24" fmla="*/ 68 w 69"/>
                  <a:gd name="T25" fmla="*/ 6 h 55"/>
                  <a:gd name="T26" fmla="*/ 66 w 69"/>
                  <a:gd name="T27" fmla="*/ 3 h 55"/>
                  <a:gd name="T28" fmla="*/ 62 w 69"/>
                  <a:gd name="T29" fmla="*/ 1 h 55"/>
                  <a:gd name="T30" fmla="*/ 59 w 69"/>
                  <a:gd name="T31" fmla="*/ 0 h 55"/>
                  <a:gd name="T32" fmla="*/ 54 w 69"/>
                  <a:gd name="T33" fmla="*/ 0 h 55"/>
                  <a:gd name="T34" fmla="*/ 49 w 69"/>
                  <a:gd name="T35" fmla="*/ 0 h 55"/>
                  <a:gd name="T36" fmla="*/ 42 w 69"/>
                  <a:gd name="T37" fmla="*/ 1 h 55"/>
                  <a:gd name="T38" fmla="*/ 35 w 69"/>
                  <a:gd name="T39" fmla="*/ 3 h 55"/>
                  <a:gd name="T40" fmla="*/ 28 w 69"/>
                  <a:gd name="T41" fmla="*/ 6 h 55"/>
                  <a:gd name="T42" fmla="*/ 23 w 69"/>
                  <a:gd name="T43" fmla="*/ 11 h 55"/>
                  <a:gd name="T44" fmla="*/ 17 w 69"/>
                  <a:gd name="T45" fmla="*/ 15 h 55"/>
                  <a:gd name="T46" fmla="*/ 11 w 69"/>
                  <a:gd name="T47" fmla="*/ 20 h 55"/>
                  <a:gd name="T48" fmla="*/ 6 w 69"/>
                  <a:gd name="T49" fmla="*/ 27 h 55"/>
                  <a:gd name="T50" fmla="*/ 3 w 69"/>
                  <a:gd name="T51" fmla="*/ 32 h 55"/>
                  <a:gd name="T52" fmla="*/ 1 w 69"/>
                  <a:gd name="T53" fmla="*/ 37 h 55"/>
                  <a:gd name="T54" fmla="*/ 0 w 69"/>
                  <a:gd name="T55" fmla="*/ 42 h 55"/>
                  <a:gd name="T56" fmla="*/ 0 w 69"/>
                  <a:gd name="T57" fmla="*/ 45 h 55"/>
                  <a:gd name="T58" fmla="*/ 1 w 69"/>
                  <a:gd name="T59" fmla="*/ 48 h 55"/>
                  <a:gd name="T60" fmla="*/ 5 w 69"/>
                  <a:gd name="T61" fmla="*/ 52 h 55"/>
                  <a:gd name="T62" fmla="*/ 8 w 69"/>
                  <a:gd name="T63" fmla="*/ 52 h 55"/>
                  <a:gd name="T64" fmla="*/ 13 w 69"/>
                  <a:gd name="T65" fmla="*/ 54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55"/>
                  <a:gd name="T101" fmla="*/ 69 w 69"/>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55">
                    <a:moveTo>
                      <a:pt x="13" y="54"/>
                    </a:moveTo>
                    <a:lnTo>
                      <a:pt x="20" y="52"/>
                    </a:lnTo>
                    <a:lnTo>
                      <a:pt x="25" y="52"/>
                    </a:lnTo>
                    <a:lnTo>
                      <a:pt x="32" y="48"/>
                    </a:lnTo>
                    <a:lnTo>
                      <a:pt x="39" y="45"/>
                    </a:lnTo>
                    <a:lnTo>
                      <a:pt x="45" y="42"/>
                    </a:lnTo>
                    <a:lnTo>
                      <a:pt x="51" y="37"/>
                    </a:lnTo>
                    <a:lnTo>
                      <a:pt x="56" y="32"/>
                    </a:lnTo>
                    <a:lnTo>
                      <a:pt x="61" y="27"/>
                    </a:lnTo>
                    <a:lnTo>
                      <a:pt x="64" y="20"/>
                    </a:lnTo>
                    <a:lnTo>
                      <a:pt x="68" y="15"/>
                    </a:lnTo>
                    <a:lnTo>
                      <a:pt x="68" y="11"/>
                    </a:lnTo>
                    <a:lnTo>
                      <a:pt x="68" y="6"/>
                    </a:lnTo>
                    <a:lnTo>
                      <a:pt x="66" y="3"/>
                    </a:lnTo>
                    <a:lnTo>
                      <a:pt x="62" y="1"/>
                    </a:lnTo>
                    <a:lnTo>
                      <a:pt x="59" y="0"/>
                    </a:lnTo>
                    <a:lnTo>
                      <a:pt x="54" y="0"/>
                    </a:lnTo>
                    <a:lnTo>
                      <a:pt x="49" y="0"/>
                    </a:lnTo>
                    <a:lnTo>
                      <a:pt x="42" y="1"/>
                    </a:lnTo>
                    <a:lnTo>
                      <a:pt x="35" y="3"/>
                    </a:lnTo>
                    <a:lnTo>
                      <a:pt x="28" y="6"/>
                    </a:lnTo>
                    <a:lnTo>
                      <a:pt x="23" y="11"/>
                    </a:lnTo>
                    <a:lnTo>
                      <a:pt x="17" y="15"/>
                    </a:lnTo>
                    <a:lnTo>
                      <a:pt x="11" y="20"/>
                    </a:lnTo>
                    <a:lnTo>
                      <a:pt x="6" y="27"/>
                    </a:lnTo>
                    <a:lnTo>
                      <a:pt x="3" y="32"/>
                    </a:lnTo>
                    <a:lnTo>
                      <a:pt x="1" y="37"/>
                    </a:lnTo>
                    <a:lnTo>
                      <a:pt x="0" y="42"/>
                    </a:lnTo>
                    <a:lnTo>
                      <a:pt x="0" y="45"/>
                    </a:lnTo>
                    <a:lnTo>
                      <a:pt x="1" y="48"/>
                    </a:lnTo>
                    <a:lnTo>
                      <a:pt x="5" y="52"/>
                    </a:lnTo>
                    <a:lnTo>
                      <a:pt x="8" y="52"/>
                    </a:lnTo>
                    <a:lnTo>
                      <a:pt x="13" y="54"/>
                    </a:lnTo>
                  </a:path>
                </a:pathLst>
              </a:custGeom>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9" name="Group 48"/>
            <p:cNvGrpSpPr>
              <a:grpSpLocks/>
            </p:cNvGrpSpPr>
            <p:nvPr/>
          </p:nvGrpSpPr>
          <p:grpSpPr bwMode="auto">
            <a:xfrm>
              <a:off x="2509" y="2716"/>
              <a:ext cx="443" cy="473"/>
              <a:chOff x="2509" y="2716"/>
              <a:chExt cx="443" cy="473"/>
            </a:xfrm>
          </p:grpSpPr>
          <p:sp>
            <p:nvSpPr>
              <p:cNvPr id="19" name="Freeform 49"/>
              <p:cNvSpPr>
                <a:spLocks/>
              </p:cNvSpPr>
              <p:nvPr/>
            </p:nvSpPr>
            <p:spPr bwMode="auto">
              <a:xfrm>
                <a:off x="2526" y="2726"/>
                <a:ext cx="426" cy="463"/>
              </a:xfrm>
              <a:custGeom>
                <a:avLst/>
                <a:gdLst>
                  <a:gd name="T0" fmla="*/ 419 w 426"/>
                  <a:gd name="T1" fmla="*/ 340 h 463"/>
                  <a:gd name="T2" fmla="*/ 425 w 426"/>
                  <a:gd name="T3" fmla="*/ 325 h 463"/>
                  <a:gd name="T4" fmla="*/ 329 w 426"/>
                  <a:gd name="T5" fmla="*/ 5 h 463"/>
                  <a:gd name="T6" fmla="*/ 314 w 426"/>
                  <a:gd name="T7" fmla="*/ 0 h 463"/>
                  <a:gd name="T8" fmla="*/ 5 w 426"/>
                  <a:gd name="T9" fmla="*/ 111 h 463"/>
                  <a:gd name="T10" fmla="*/ 0 w 426"/>
                  <a:gd name="T11" fmla="*/ 123 h 463"/>
                  <a:gd name="T12" fmla="*/ 69 w 426"/>
                  <a:gd name="T13" fmla="*/ 453 h 463"/>
                  <a:gd name="T14" fmla="*/ 83 w 426"/>
                  <a:gd name="T15" fmla="*/ 462 h 463"/>
                  <a:gd name="T16" fmla="*/ 419 w 426"/>
                  <a:gd name="T17" fmla="*/ 340 h 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463"/>
                  <a:gd name="T29" fmla="*/ 426 w 426"/>
                  <a:gd name="T30" fmla="*/ 463 h 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463">
                    <a:moveTo>
                      <a:pt x="419" y="340"/>
                    </a:moveTo>
                    <a:lnTo>
                      <a:pt x="425" y="325"/>
                    </a:lnTo>
                    <a:lnTo>
                      <a:pt x="329" y="5"/>
                    </a:lnTo>
                    <a:lnTo>
                      <a:pt x="314" y="0"/>
                    </a:lnTo>
                    <a:lnTo>
                      <a:pt x="5" y="111"/>
                    </a:lnTo>
                    <a:lnTo>
                      <a:pt x="0" y="123"/>
                    </a:lnTo>
                    <a:lnTo>
                      <a:pt x="69" y="453"/>
                    </a:lnTo>
                    <a:lnTo>
                      <a:pt x="83" y="462"/>
                    </a:lnTo>
                    <a:lnTo>
                      <a:pt x="419" y="34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0" name="Freeform 50"/>
              <p:cNvSpPr>
                <a:spLocks/>
              </p:cNvSpPr>
              <p:nvPr/>
            </p:nvSpPr>
            <p:spPr bwMode="auto">
              <a:xfrm>
                <a:off x="2509" y="2716"/>
                <a:ext cx="425" cy="460"/>
              </a:xfrm>
              <a:custGeom>
                <a:avLst/>
                <a:gdLst>
                  <a:gd name="T0" fmla="*/ 418 w 425"/>
                  <a:gd name="T1" fmla="*/ 340 h 460"/>
                  <a:gd name="T2" fmla="*/ 424 w 425"/>
                  <a:gd name="T3" fmla="*/ 323 h 460"/>
                  <a:gd name="T4" fmla="*/ 328 w 425"/>
                  <a:gd name="T5" fmla="*/ 6 h 460"/>
                  <a:gd name="T6" fmla="*/ 313 w 425"/>
                  <a:gd name="T7" fmla="*/ 0 h 460"/>
                  <a:gd name="T8" fmla="*/ 5 w 425"/>
                  <a:gd name="T9" fmla="*/ 110 h 460"/>
                  <a:gd name="T10" fmla="*/ 0 w 425"/>
                  <a:gd name="T11" fmla="*/ 122 h 460"/>
                  <a:gd name="T12" fmla="*/ 69 w 425"/>
                  <a:gd name="T13" fmla="*/ 450 h 460"/>
                  <a:gd name="T14" fmla="*/ 81 w 425"/>
                  <a:gd name="T15" fmla="*/ 459 h 460"/>
                  <a:gd name="T16" fmla="*/ 418 w 425"/>
                  <a:gd name="T17" fmla="*/ 34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5"/>
                  <a:gd name="T28" fmla="*/ 0 h 460"/>
                  <a:gd name="T29" fmla="*/ 425 w 425"/>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5" h="460">
                    <a:moveTo>
                      <a:pt x="418" y="340"/>
                    </a:moveTo>
                    <a:lnTo>
                      <a:pt x="424" y="323"/>
                    </a:lnTo>
                    <a:lnTo>
                      <a:pt x="328" y="6"/>
                    </a:lnTo>
                    <a:lnTo>
                      <a:pt x="313" y="0"/>
                    </a:lnTo>
                    <a:lnTo>
                      <a:pt x="5" y="110"/>
                    </a:lnTo>
                    <a:lnTo>
                      <a:pt x="0" y="122"/>
                    </a:lnTo>
                    <a:lnTo>
                      <a:pt x="69" y="450"/>
                    </a:lnTo>
                    <a:lnTo>
                      <a:pt x="81" y="459"/>
                    </a:lnTo>
                    <a:lnTo>
                      <a:pt x="418" y="340"/>
                    </a:lnTo>
                  </a:path>
                </a:pathLst>
              </a:custGeom>
              <a:solidFill>
                <a:srgbClr val="00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1" name="Freeform 51"/>
              <p:cNvSpPr>
                <a:spLocks/>
              </p:cNvSpPr>
              <p:nvPr/>
            </p:nvSpPr>
            <p:spPr bwMode="auto">
              <a:xfrm>
                <a:off x="2610" y="2953"/>
                <a:ext cx="287" cy="208"/>
              </a:xfrm>
              <a:custGeom>
                <a:avLst/>
                <a:gdLst>
                  <a:gd name="T0" fmla="*/ 286 w 287"/>
                  <a:gd name="T1" fmla="*/ 112 h 208"/>
                  <a:gd name="T2" fmla="*/ 251 w 287"/>
                  <a:gd name="T3" fmla="*/ 0 h 208"/>
                  <a:gd name="T4" fmla="*/ 0 w 287"/>
                  <a:gd name="T5" fmla="*/ 91 h 208"/>
                  <a:gd name="T6" fmla="*/ 25 w 287"/>
                  <a:gd name="T7" fmla="*/ 207 h 208"/>
                  <a:gd name="T8" fmla="*/ 286 w 287"/>
                  <a:gd name="T9" fmla="*/ 112 h 208"/>
                  <a:gd name="T10" fmla="*/ 0 60000 65536"/>
                  <a:gd name="T11" fmla="*/ 0 60000 65536"/>
                  <a:gd name="T12" fmla="*/ 0 60000 65536"/>
                  <a:gd name="T13" fmla="*/ 0 60000 65536"/>
                  <a:gd name="T14" fmla="*/ 0 60000 65536"/>
                  <a:gd name="T15" fmla="*/ 0 w 287"/>
                  <a:gd name="T16" fmla="*/ 0 h 208"/>
                  <a:gd name="T17" fmla="*/ 287 w 287"/>
                  <a:gd name="T18" fmla="*/ 208 h 208"/>
                </a:gdLst>
                <a:ahLst/>
                <a:cxnLst>
                  <a:cxn ang="T10">
                    <a:pos x="T0" y="T1"/>
                  </a:cxn>
                  <a:cxn ang="T11">
                    <a:pos x="T2" y="T3"/>
                  </a:cxn>
                  <a:cxn ang="T12">
                    <a:pos x="T4" y="T5"/>
                  </a:cxn>
                  <a:cxn ang="T13">
                    <a:pos x="T6" y="T7"/>
                  </a:cxn>
                  <a:cxn ang="T14">
                    <a:pos x="T8" y="T9"/>
                  </a:cxn>
                </a:cxnLst>
                <a:rect l="T15" t="T16" r="T17" b="T18"/>
                <a:pathLst>
                  <a:path w="287" h="208">
                    <a:moveTo>
                      <a:pt x="286" y="112"/>
                    </a:moveTo>
                    <a:lnTo>
                      <a:pt x="251" y="0"/>
                    </a:lnTo>
                    <a:lnTo>
                      <a:pt x="0" y="91"/>
                    </a:lnTo>
                    <a:lnTo>
                      <a:pt x="25" y="207"/>
                    </a:lnTo>
                    <a:lnTo>
                      <a:pt x="286" y="1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2" name="Freeform 52"/>
              <p:cNvSpPr>
                <a:spLocks/>
              </p:cNvSpPr>
              <p:nvPr/>
            </p:nvSpPr>
            <p:spPr bwMode="auto">
              <a:xfrm>
                <a:off x="2616" y="2962"/>
                <a:ext cx="281" cy="195"/>
              </a:xfrm>
              <a:custGeom>
                <a:avLst/>
                <a:gdLst>
                  <a:gd name="T0" fmla="*/ 280 w 281"/>
                  <a:gd name="T1" fmla="*/ 102 h 195"/>
                  <a:gd name="T2" fmla="*/ 247 w 281"/>
                  <a:gd name="T3" fmla="*/ 0 h 195"/>
                  <a:gd name="T4" fmla="*/ 0 w 281"/>
                  <a:gd name="T5" fmla="*/ 87 h 195"/>
                  <a:gd name="T6" fmla="*/ 22 w 281"/>
                  <a:gd name="T7" fmla="*/ 194 h 195"/>
                  <a:gd name="T8" fmla="*/ 280 w 281"/>
                  <a:gd name="T9" fmla="*/ 102 h 195"/>
                  <a:gd name="T10" fmla="*/ 0 60000 65536"/>
                  <a:gd name="T11" fmla="*/ 0 60000 65536"/>
                  <a:gd name="T12" fmla="*/ 0 60000 65536"/>
                  <a:gd name="T13" fmla="*/ 0 60000 65536"/>
                  <a:gd name="T14" fmla="*/ 0 60000 65536"/>
                  <a:gd name="T15" fmla="*/ 0 w 281"/>
                  <a:gd name="T16" fmla="*/ 0 h 195"/>
                  <a:gd name="T17" fmla="*/ 281 w 281"/>
                  <a:gd name="T18" fmla="*/ 195 h 195"/>
                </a:gdLst>
                <a:ahLst/>
                <a:cxnLst>
                  <a:cxn ang="T10">
                    <a:pos x="T0" y="T1"/>
                  </a:cxn>
                  <a:cxn ang="T11">
                    <a:pos x="T2" y="T3"/>
                  </a:cxn>
                  <a:cxn ang="T12">
                    <a:pos x="T4" y="T5"/>
                  </a:cxn>
                  <a:cxn ang="T13">
                    <a:pos x="T6" y="T7"/>
                  </a:cxn>
                  <a:cxn ang="T14">
                    <a:pos x="T8" y="T9"/>
                  </a:cxn>
                </a:cxnLst>
                <a:rect l="T15" t="T16" r="T17" b="T18"/>
                <a:pathLst>
                  <a:path w="281" h="195">
                    <a:moveTo>
                      <a:pt x="280" y="102"/>
                    </a:moveTo>
                    <a:lnTo>
                      <a:pt x="247" y="0"/>
                    </a:lnTo>
                    <a:lnTo>
                      <a:pt x="0" y="87"/>
                    </a:lnTo>
                    <a:lnTo>
                      <a:pt x="22" y="194"/>
                    </a:lnTo>
                    <a:lnTo>
                      <a:pt x="280" y="102"/>
                    </a:lnTo>
                  </a:path>
                </a:pathLst>
              </a:custGeom>
              <a:solidFill>
                <a:srgbClr val="EAEAE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3" name="Freeform 53"/>
              <p:cNvSpPr>
                <a:spLocks/>
              </p:cNvSpPr>
              <p:nvPr/>
            </p:nvSpPr>
            <p:spPr bwMode="auto">
              <a:xfrm>
                <a:off x="2635" y="3001"/>
                <a:ext cx="180" cy="156"/>
              </a:xfrm>
              <a:custGeom>
                <a:avLst/>
                <a:gdLst>
                  <a:gd name="T0" fmla="*/ 179 w 180"/>
                  <a:gd name="T1" fmla="*/ 99 h 156"/>
                  <a:gd name="T2" fmla="*/ 150 w 180"/>
                  <a:gd name="T3" fmla="*/ 0 h 156"/>
                  <a:gd name="T4" fmla="*/ 0 w 180"/>
                  <a:gd name="T5" fmla="*/ 52 h 156"/>
                  <a:gd name="T6" fmla="*/ 21 w 180"/>
                  <a:gd name="T7" fmla="*/ 155 h 156"/>
                  <a:gd name="T8" fmla="*/ 179 w 180"/>
                  <a:gd name="T9" fmla="*/ 99 h 156"/>
                  <a:gd name="T10" fmla="*/ 0 60000 65536"/>
                  <a:gd name="T11" fmla="*/ 0 60000 65536"/>
                  <a:gd name="T12" fmla="*/ 0 60000 65536"/>
                  <a:gd name="T13" fmla="*/ 0 60000 65536"/>
                  <a:gd name="T14" fmla="*/ 0 60000 65536"/>
                  <a:gd name="T15" fmla="*/ 0 w 180"/>
                  <a:gd name="T16" fmla="*/ 0 h 156"/>
                  <a:gd name="T17" fmla="*/ 180 w 180"/>
                  <a:gd name="T18" fmla="*/ 156 h 156"/>
                </a:gdLst>
                <a:ahLst/>
                <a:cxnLst>
                  <a:cxn ang="T10">
                    <a:pos x="T0" y="T1"/>
                  </a:cxn>
                  <a:cxn ang="T11">
                    <a:pos x="T2" y="T3"/>
                  </a:cxn>
                  <a:cxn ang="T12">
                    <a:pos x="T4" y="T5"/>
                  </a:cxn>
                  <a:cxn ang="T13">
                    <a:pos x="T6" y="T7"/>
                  </a:cxn>
                  <a:cxn ang="T14">
                    <a:pos x="T8" y="T9"/>
                  </a:cxn>
                </a:cxnLst>
                <a:rect l="T15" t="T16" r="T17" b="T18"/>
                <a:pathLst>
                  <a:path w="180" h="156">
                    <a:moveTo>
                      <a:pt x="179" y="99"/>
                    </a:moveTo>
                    <a:lnTo>
                      <a:pt x="150" y="0"/>
                    </a:lnTo>
                    <a:lnTo>
                      <a:pt x="0" y="52"/>
                    </a:lnTo>
                    <a:lnTo>
                      <a:pt x="21" y="155"/>
                    </a:lnTo>
                    <a:lnTo>
                      <a:pt x="179" y="9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4" name="Freeform 54"/>
              <p:cNvSpPr>
                <a:spLocks/>
              </p:cNvSpPr>
              <p:nvPr/>
            </p:nvSpPr>
            <p:spPr bwMode="auto">
              <a:xfrm>
                <a:off x="2626" y="2999"/>
                <a:ext cx="183" cy="158"/>
              </a:xfrm>
              <a:custGeom>
                <a:avLst/>
                <a:gdLst>
                  <a:gd name="T0" fmla="*/ 182 w 183"/>
                  <a:gd name="T1" fmla="*/ 101 h 158"/>
                  <a:gd name="T2" fmla="*/ 154 w 183"/>
                  <a:gd name="T3" fmla="*/ 0 h 158"/>
                  <a:gd name="T4" fmla="*/ 0 w 183"/>
                  <a:gd name="T5" fmla="*/ 54 h 158"/>
                  <a:gd name="T6" fmla="*/ 22 w 183"/>
                  <a:gd name="T7" fmla="*/ 157 h 158"/>
                  <a:gd name="T8" fmla="*/ 182 w 183"/>
                  <a:gd name="T9" fmla="*/ 101 h 158"/>
                  <a:gd name="T10" fmla="*/ 0 60000 65536"/>
                  <a:gd name="T11" fmla="*/ 0 60000 65536"/>
                  <a:gd name="T12" fmla="*/ 0 60000 65536"/>
                  <a:gd name="T13" fmla="*/ 0 60000 65536"/>
                  <a:gd name="T14" fmla="*/ 0 60000 65536"/>
                  <a:gd name="T15" fmla="*/ 0 w 183"/>
                  <a:gd name="T16" fmla="*/ 0 h 158"/>
                  <a:gd name="T17" fmla="*/ 183 w 183"/>
                  <a:gd name="T18" fmla="*/ 158 h 158"/>
                </a:gdLst>
                <a:ahLst/>
                <a:cxnLst>
                  <a:cxn ang="T10">
                    <a:pos x="T0" y="T1"/>
                  </a:cxn>
                  <a:cxn ang="T11">
                    <a:pos x="T2" y="T3"/>
                  </a:cxn>
                  <a:cxn ang="T12">
                    <a:pos x="T4" y="T5"/>
                  </a:cxn>
                  <a:cxn ang="T13">
                    <a:pos x="T6" y="T7"/>
                  </a:cxn>
                  <a:cxn ang="T14">
                    <a:pos x="T8" y="T9"/>
                  </a:cxn>
                </a:cxnLst>
                <a:rect l="T15" t="T16" r="T17" b="T18"/>
                <a:pathLst>
                  <a:path w="183" h="158">
                    <a:moveTo>
                      <a:pt x="182" y="101"/>
                    </a:moveTo>
                    <a:lnTo>
                      <a:pt x="154" y="0"/>
                    </a:lnTo>
                    <a:lnTo>
                      <a:pt x="0" y="54"/>
                    </a:lnTo>
                    <a:lnTo>
                      <a:pt x="22" y="157"/>
                    </a:lnTo>
                    <a:lnTo>
                      <a:pt x="182" y="10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5" name="Freeform 55"/>
              <p:cNvSpPr>
                <a:spLocks/>
              </p:cNvSpPr>
              <p:nvPr/>
            </p:nvSpPr>
            <p:spPr bwMode="auto">
              <a:xfrm>
                <a:off x="2522" y="2829"/>
                <a:ext cx="28" cy="29"/>
              </a:xfrm>
              <a:custGeom>
                <a:avLst/>
                <a:gdLst>
                  <a:gd name="T0" fmla="*/ 27 w 28"/>
                  <a:gd name="T1" fmla="*/ 21 h 29"/>
                  <a:gd name="T2" fmla="*/ 23 w 28"/>
                  <a:gd name="T3" fmla="*/ 0 h 29"/>
                  <a:gd name="T4" fmla="*/ 0 w 28"/>
                  <a:gd name="T5" fmla="*/ 8 h 29"/>
                  <a:gd name="T6" fmla="*/ 3 w 28"/>
                  <a:gd name="T7" fmla="*/ 28 h 29"/>
                  <a:gd name="T8" fmla="*/ 27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7" y="21"/>
                    </a:moveTo>
                    <a:lnTo>
                      <a:pt x="23" y="0"/>
                    </a:lnTo>
                    <a:lnTo>
                      <a:pt x="0" y="8"/>
                    </a:lnTo>
                    <a:lnTo>
                      <a:pt x="3" y="28"/>
                    </a:lnTo>
                    <a:lnTo>
                      <a:pt x="27" y="21"/>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6" name="Freeform 56"/>
              <p:cNvSpPr>
                <a:spLocks/>
              </p:cNvSpPr>
              <p:nvPr/>
            </p:nvSpPr>
            <p:spPr bwMode="auto">
              <a:xfrm>
                <a:off x="2525" y="2835"/>
                <a:ext cx="29" cy="27"/>
              </a:xfrm>
              <a:custGeom>
                <a:avLst/>
                <a:gdLst>
                  <a:gd name="T0" fmla="*/ 28 w 29"/>
                  <a:gd name="T1" fmla="*/ 18 h 27"/>
                  <a:gd name="T2" fmla="*/ 23 w 29"/>
                  <a:gd name="T3" fmla="*/ 0 h 27"/>
                  <a:gd name="T4" fmla="*/ 0 w 29"/>
                  <a:gd name="T5" fmla="*/ 6 h 27"/>
                  <a:gd name="T6" fmla="*/ 4 w 29"/>
                  <a:gd name="T7" fmla="*/ 26 h 27"/>
                  <a:gd name="T8" fmla="*/ 28 w 29"/>
                  <a:gd name="T9" fmla="*/ 18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28" y="18"/>
                    </a:moveTo>
                    <a:lnTo>
                      <a:pt x="23" y="0"/>
                    </a:lnTo>
                    <a:lnTo>
                      <a:pt x="0" y="6"/>
                    </a:lnTo>
                    <a:lnTo>
                      <a:pt x="4" y="26"/>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7" name="Freeform 57"/>
              <p:cNvSpPr>
                <a:spLocks/>
              </p:cNvSpPr>
              <p:nvPr/>
            </p:nvSpPr>
            <p:spPr bwMode="auto">
              <a:xfrm>
                <a:off x="2805" y="2731"/>
                <a:ext cx="26" cy="28"/>
              </a:xfrm>
              <a:custGeom>
                <a:avLst/>
                <a:gdLst>
                  <a:gd name="T0" fmla="*/ 25 w 26"/>
                  <a:gd name="T1" fmla="*/ 19 h 28"/>
                  <a:gd name="T2" fmla="*/ 18 w 26"/>
                  <a:gd name="T3" fmla="*/ 0 h 28"/>
                  <a:gd name="T4" fmla="*/ 0 w 26"/>
                  <a:gd name="T5" fmla="*/ 7 h 28"/>
                  <a:gd name="T6" fmla="*/ 5 w 26"/>
                  <a:gd name="T7" fmla="*/ 27 h 28"/>
                  <a:gd name="T8" fmla="*/ 25 w 26"/>
                  <a:gd name="T9" fmla="*/ 19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25" y="19"/>
                    </a:moveTo>
                    <a:lnTo>
                      <a:pt x="18" y="0"/>
                    </a:lnTo>
                    <a:lnTo>
                      <a:pt x="0" y="7"/>
                    </a:lnTo>
                    <a:lnTo>
                      <a:pt x="5" y="27"/>
                    </a:lnTo>
                    <a:lnTo>
                      <a:pt x="25"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8" name="Freeform 58"/>
              <p:cNvSpPr>
                <a:spLocks/>
              </p:cNvSpPr>
              <p:nvPr/>
            </p:nvSpPr>
            <p:spPr bwMode="auto">
              <a:xfrm>
                <a:off x="2809" y="2732"/>
                <a:ext cx="29" cy="28"/>
              </a:xfrm>
              <a:custGeom>
                <a:avLst/>
                <a:gdLst>
                  <a:gd name="T0" fmla="*/ 28 w 29"/>
                  <a:gd name="T1" fmla="*/ 18 h 28"/>
                  <a:gd name="T2" fmla="*/ 21 w 29"/>
                  <a:gd name="T3" fmla="*/ 0 h 28"/>
                  <a:gd name="T4" fmla="*/ 0 w 29"/>
                  <a:gd name="T5" fmla="*/ 6 h 28"/>
                  <a:gd name="T6" fmla="*/ 4 w 29"/>
                  <a:gd name="T7" fmla="*/ 27 h 28"/>
                  <a:gd name="T8" fmla="*/ 28 w 29"/>
                  <a:gd name="T9" fmla="*/ 1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28" y="18"/>
                    </a:moveTo>
                    <a:lnTo>
                      <a:pt x="21" y="0"/>
                    </a:lnTo>
                    <a:lnTo>
                      <a:pt x="0" y="6"/>
                    </a:lnTo>
                    <a:lnTo>
                      <a:pt x="4" y="27"/>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9" name="Freeform 59"/>
              <p:cNvSpPr>
                <a:spLocks/>
              </p:cNvSpPr>
              <p:nvPr/>
            </p:nvSpPr>
            <p:spPr bwMode="auto">
              <a:xfrm>
                <a:off x="2653" y="3041"/>
                <a:ext cx="59" cy="92"/>
              </a:xfrm>
              <a:custGeom>
                <a:avLst/>
                <a:gdLst>
                  <a:gd name="T0" fmla="*/ 58 w 59"/>
                  <a:gd name="T1" fmla="*/ 78 h 92"/>
                  <a:gd name="T2" fmla="*/ 38 w 59"/>
                  <a:gd name="T3" fmla="*/ 0 h 92"/>
                  <a:gd name="T4" fmla="*/ 0 w 59"/>
                  <a:gd name="T5" fmla="*/ 13 h 92"/>
                  <a:gd name="T6" fmla="*/ 18 w 59"/>
                  <a:gd name="T7" fmla="*/ 91 h 92"/>
                  <a:gd name="T8" fmla="*/ 58 w 59"/>
                  <a:gd name="T9" fmla="*/ 78 h 92"/>
                  <a:gd name="T10" fmla="*/ 0 60000 65536"/>
                  <a:gd name="T11" fmla="*/ 0 60000 65536"/>
                  <a:gd name="T12" fmla="*/ 0 60000 65536"/>
                  <a:gd name="T13" fmla="*/ 0 60000 65536"/>
                  <a:gd name="T14" fmla="*/ 0 60000 65536"/>
                  <a:gd name="T15" fmla="*/ 0 w 59"/>
                  <a:gd name="T16" fmla="*/ 0 h 92"/>
                  <a:gd name="T17" fmla="*/ 59 w 59"/>
                  <a:gd name="T18" fmla="*/ 92 h 92"/>
                </a:gdLst>
                <a:ahLst/>
                <a:cxnLst>
                  <a:cxn ang="T10">
                    <a:pos x="T0" y="T1"/>
                  </a:cxn>
                  <a:cxn ang="T11">
                    <a:pos x="T2" y="T3"/>
                  </a:cxn>
                  <a:cxn ang="T12">
                    <a:pos x="T4" y="T5"/>
                  </a:cxn>
                  <a:cxn ang="T13">
                    <a:pos x="T6" y="T7"/>
                  </a:cxn>
                  <a:cxn ang="T14">
                    <a:pos x="T8" y="T9"/>
                  </a:cxn>
                </a:cxnLst>
                <a:rect l="T15" t="T16" r="T17" b="T18"/>
                <a:pathLst>
                  <a:path w="59" h="92">
                    <a:moveTo>
                      <a:pt x="58" y="78"/>
                    </a:moveTo>
                    <a:lnTo>
                      <a:pt x="38" y="0"/>
                    </a:lnTo>
                    <a:lnTo>
                      <a:pt x="0" y="13"/>
                    </a:lnTo>
                    <a:lnTo>
                      <a:pt x="18" y="91"/>
                    </a:lnTo>
                    <a:lnTo>
                      <a:pt x="58" y="7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0" name="Freeform 60"/>
              <p:cNvSpPr>
                <a:spLocks/>
              </p:cNvSpPr>
              <p:nvPr/>
            </p:nvSpPr>
            <p:spPr bwMode="auto">
              <a:xfrm>
                <a:off x="2658" y="3047"/>
                <a:ext cx="51" cy="86"/>
              </a:xfrm>
              <a:custGeom>
                <a:avLst/>
                <a:gdLst>
                  <a:gd name="T0" fmla="*/ 50 w 51"/>
                  <a:gd name="T1" fmla="*/ 73 h 86"/>
                  <a:gd name="T2" fmla="*/ 34 w 51"/>
                  <a:gd name="T3" fmla="*/ 0 h 86"/>
                  <a:gd name="T4" fmla="*/ 0 w 51"/>
                  <a:gd name="T5" fmla="*/ 11 h 86"/>
                  <a:gd name="T6" fmla="*/ 15 w 51"/>
                  <a:gd name="T7" fmla="*/ 85 h 86"/>
                  <a:gd name="T8" fmla="*/ 50 w 51"/>
                  <a:gd name="T9" fmla="*/ 73 h 86"/>
                  <a:gd name="T10" fmla="*/ 0 60000 65536"/>
                  <a:gd name="T11" fmla="*/ 0 60000 65536"/>
                  <a:gd name="T12" fmla="*/ 0 60000 65536"/>
                  <a:gd name="T13" fmla="*/ 0 60000 65536"/>
                  <a:gd name="T14" fmla="*/ 0 60000 65536"/>
                  <a:gd name="T15" fmla="*/ 0 w 51"/>
                  <a:gd name="T16" fmla="*/ 0 h 86"/>
                  <a:gd name="T17" fmla="*/ 51 w 51"/>
                  <a:gd name="T18" fmla="*/ 86 h 86"/>
                </a:gdLst>
                <a:ahLst/>
                <a:cxnLst>
                  <a:cxn ang="T10">
                    <a:pos x="T0" y="T1"/>
                  </a:cxn>
                  <a:cxn ang="T11">
                    <a:pos x="T2" y="T3"/>
                  </a:cxn>
                  <a:cxn ang="T12">
                    <a:pos x="T4" y="T5"/>
                  </a:cxn>
                  <a:cxn ang="T13">
                    <a:pos x="T6" y="T7"/>
                  </a:cxn>
                  <a:cxn ang="T14">
                    <a:pos x="T8" y="T9"/>
                  </a:cxn>
                </a:cxnLst>
                <a:rect l="T15" t="T16" r="T17" b="T18"/>
                <a:pathLst>
                  <a:path w="51" h="86">
                    <a:moveTo>
                      <a:pt x="50" y="73"/>
                    </a:moveTo>
                    <a:lnTo>
                      <a:pt x="34" y="0"/>
                    </a:lnTo>
                    <a:lnTo>
                      <a:pt x="0" y="11"/>
                    </a:lnTo>
                    <a:lnTo>
                      <a:pt x="15" y="85"/>
                    </a:lnTo>
                    <a:lnTo>
                      <a:pt x="50" y="73"/>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10" name="Group 61"/>
            <p:cNvGrpSpPr>
              <a:grpSpLocks/>
            </p:cNvGrpSpPr>
            <p:nvPr/>
          </p:nvGrpSpPr>
          <p:grpSpPr bwMode="auto">
            <a:xfrm>
              <a:off x="1964" y="2535"/>
              <a:ext cx="542" cy="848"/>
              <a:chOff x="1964" y="2535"/>
              <a:chExt cx="542" cy="848"/>
            </a:xfrm>
          </p:grpSpPr>
          <p:sp>
            <p:nvSpPr>
              <p:cNvPr id="11" name="Freeform 62"/>
              <p:cNvSpPr>
                <a:spLocks/>
              </p:cNvSpPr>
              <p:nvPr/>
            </p:nvSpPr>
            <p:spPr bwMode="auto">
              <a:xfrm>
                <a:off x="2012" y="2895"/>
                <a:ext cx="17" cy="17"/>
              </a:xfrm>
              <a:custGeom>
                <a:avLst/>
                <a:gdLst>
                  <a:gd name="T0" fmla="*/ 0 w 17"/>
                  <a:gd name="T1" fmla="*/ 16 h 17"/>
                  <a:gd name="T2" fmla="*/ 5 w 17"/>
                  <a:gd name="T3" fmla="*/ 8 h 17"/>
                  <a:gd name="T4" fmla="*/ 5 w 17"/>
                  <a:gd name="T5" fmla="*/ 8 h 17"/>
                  <a:gd name="T6" fmla="*/ 5 w 17"/>
                  <a:gd name="T7" fmla="*/ 8 h 17"/>
                  <a:gd name="T8" fmla="*/ 0 w 17"/>
                  <a:gd name="T9" fmla="*/ 8 h 17"/>
                  <a:gd name="T10" fmla="*/ 0 w 17"/>
                  <a:gd name="T11" fmla="*/ 16 h 17"/>
                  <a:gd name="T12" fmla="*/ 0 w 17"/>
                  <a:gd name="T13" fmla="*/ 16 h 17"/>
                  <a:gd name="T14" fmla="*/ 10 w 17"/>
                  <a:gd name="T15" fmla="*/ 0 h 17"/>
                  <a:gd name="T16" fmla="*/ 16 w 17"/>
                  <a:gd name="T17" fmla="*/ 0 h 17"/>
                  <a:gd name="T18" fmla="*/ 16 w 17"/>
                  <a:gd name="T19" fmla="*/ 0 h 17"/>
                  <a:gd name="T20" fmla="*/ 16 w 17"/>
                  <a:gd name="T21" fmla="*/ 0 h 17"/>
                  <a:gd name="T22" fmla="*/ 16 w 17"/>
                  <a:gd name="T23" fmla="*/ 0 h 17"/>
                  <a:gd name="T24" fmla="*/ 10 w 17"/>
                  <a:gd name="T25" fmla="*/ 0 h 17"/>
                  <a:gd name="T26" fmla="*/ 10 w 17"/>
                  <a:gd name="T27" fmla="*/ 0 h 17"/>
                  <a:gd name="T28" fmla="*/ 0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6"/>
                    </a:moveTo>
                    <a:lnTo>
                      <a:pt x="5" y="8"/>
                    </a:lnTo>
                    <a:lnTo>
                      <a:pt x="0" y="8"/>
                    </a:lnTo>
                    <a:lnTo>
                      <a:pt x="0" y="16"/>
                    </a:lnTo>
                    <a:lnTo>
                      <a:pt x="10" y="0"/>
                    </a:lnTo>
                    <a:lnTo>
                      <a:pt x="16" y="0"/>
                    </a:lnTo>
                    <a:lnTo>
                      <a:pt x="10" y="0"/>
                    </a:lnTo>
                    <a:lnTo>
                      <a:pt x="0" y="16"/>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2" name="Freeform 63"/>
              <p:cNvSpPr>
                <a:spLocks/>
              </p:cNvSpPr>
              <p:nvPr/>
            </p:nvSpPr>
            <p:spPr bwMode="auto">
              <a:xfrm>
                <a:off x="2098" y="2977"/>
                <a:ext cx="19" cy="22"/>
              </a:xfrm>
              <a:custGeom>
                <a:avLst/>
                <a:gdLst>
                  <a:gd name="T0" fmla="*/ 3 w 19"/>
                  <a:gd name="T1" fmla="*/ 0 h 22"/>
                  <a:gd name="T2" fmla="*/ 0 w 19"/>
                  <a:gd name="T3" fmla="*/ 20 h 22"/>
                  <a:gd name="T4" fmla="*/ 17 w 19"/>
                  <a:gd name="T5" fmla="*/ 21 h 22"/>
                  <a:gd name="T6" fmla="*/ 18 w 19"/>
                  <a:gd name="T7" fmla="*/ 11 h 22"/>
                  <a:gd name="T8" fmla="*/ 9 w 19"/>
                  <a:gd name="T9" fmla="*/ 5 h 22"/>
                  <a:gd name="T10" fmla="*/ 3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3" y="0"/>
                    </a:moveTo>
                    <a:lnTo>
                      <a:pt x="0" y="20"/>
                    </a:lnTo>
                    <a:lnTo>
                      <a:pt x="17" y="21"/>
                    </a:lnTo>
                    <a:lnTo>
                      <a:pt x="18" y="11"/>
                    </a:lnTo>
                    <a:lnTo>
                      <a:pt x="9" y="5"/>
                    </a:lnTo>
                    <a:lnTo>
                      <a:pt x="3" y="0"/>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3" name="Freeform 64"/>
              <p:cNvSpPr>
                <a:spLocks/>
              </p:cNvSpPr>
              <p:nvPr/>
            </p:nvSpPr>
            <p:spPr bwMode="auto">
              <a:xfrm>
                <a:off x="2123" y="2535"/>
                <a:ext cx="218" cy="712"/>
              </a:xfrm>
              <a:custGeom>
                <a:avLst/>
                <a:gdLst>
                  <a:gd name="T0" fmla="*/ 217 w 218"/>
                  <a:gd name="T1" fmla="*/ 596 h 712"/>
                  <a:gd name="T2" fmla="*/ 200 w 218"/>
                  <a:gd name="T3" fmla="*/ 413 h 712"/>
                  <a:gd name="T4" fmla="*/ 206 w 218"/>
                  <a:gd name="T5" fmla="*/ 405 h 712"/>
                  <a:gd name="T6" fmla="*/ 210 w 218"/>
                  <a:gd name="T7" fmla="*/ 399 h 712"/>
                  <a:gd name="T8" fmla="*/ 207 w 218"/>
                  <a:gd name="T9" fmla="*/ 377 h 712"/>
                  <a:gd name="T10" fmla="*/ 208 w 218"/>
                  <a:gd name="T11" fmla="*/ 294 h 712"/>
                  <a:gd name="T12" fmla="*/ 205 w 218"/>
                  <a:gd name="T13" fmla="*/ 234 h 712"/>
                  <a:gd name="T14" fmla="*/ 195 w 218"/>
                  <a:gd name="T15" fmla="*/ 165 h 712"/>
                  <a:gd name="T16" fmla="*/ 172 w 218"/>
                  <a:gd name="T17" fmla="*/ 136 h 712"/>
                  <a:gd name="T18" fmla="*/ 141 w 218"/>
                  <a:gd name="T19" fmla="*/ 114 h 712"/>
                  <a:gd name="T20" fmla="*/ 125 w 218"/>
                  <a:gd name="T21" fmla="*/ 104 h 712"/>
                  <a:gd name="T22" fmla="*/ 137 w 218"/>
                  <a:gd name="T23" fmla="*/ 63 h 712"/>
                  <a:gd name="T24" fmla="*/ 140 w 218"/>
                  <a:gd name="T25" fmla="*/ 49 h 712"/>
                  <a:gd name="T26" fmla="*/ 137 w 218"/>
                  <a:gd name="T27" fmla="*/ 28 h 712"/>
                  <a:gd name="T28" fmla="*/ 126 w 218"/>
                  <a:gd name="T29" fmla="*/ 12 h 712"/>
                  <a:gd name="T30" fmla="*/ 120 w 218"/>
                  <a:gd name="T31" fmla="*/ 2 h 712"/>
                  <a:gd name="T32" fmla="*/ 99 w 218"/>
                  <a:gd name="T33" fmla="*/ 0 h 712"/>
                  <a:gd name="T34" fmla="*/ 76 w 218"/>
                  <a:gd name="T35" fmla="*/ 1 h 712"/>
                  <a:gd name="T36" fmla="*/ 71 w 218"/>
                  <a:gd name="T37" fmla="*/ 8 h 712"/>
                  <a:gd name="T38" fmla="*/ 59 w 218"/>
                  <a:gd name="T39" fmla="*/ 20 h 712"/>
                  <a:gd name="T40" fmla="*/ 56 w 218"/>
                  <a:gd name="T41" fmla="*/ 41 h 712"/>
                  <a:gd name="T42" fmla="*/ 60 w 218"/>
                  <a:gd name="T43" fmla="*/ 58 h 712"/>
                  <a:gd name="T44" fmla="*/ 77 w 218"/>
                  <a:gd name="T45" fmla="*/ 104 h 712"/>
                  <a:gd name="T46" fmla="*/ 58 w 218"/>
                  <a:gd name="T47" fmla="*/ 115 h 712"/>
                  <a:gd name="T48" fmla="*/ 26 w 218"/>
                  <a:gd name="T49" fmla="*/ 138 h 712"/>
                  <a:gd name="T50" fmla="*/ 17 w 218"/>
                  <a:gd name="T51" fmla="*/ 155 h 712"/>
                  <a:gd name="T52" fmla="*/ 10 w 218"/>
                  <a:gd name="T53" fmla="*/ 210 h 712"/>
                  <a:gd name="T54" fmla="*/ 3 w 218"/>
                  <a:gd name="T55" fmla="*/ 267 h 712"/>
                  <a:gd name="T56" fmla="*/ 1 w 218"/>
                  <a:gd name="T57" fmla="*/ 296 h 712"/>
                  <a:gd name="T58" fmla="*/ 0 w 218"/>
                  <a:gd name="T59" fmla="*/ 351 h 712"/>
                  <a:gd name="T60" fmla="*/ 3 w 218"/>
                  <a:gd name="T61" fmla="*/ 399 h 712"/>
                  <a:gd name="T62" fmla="*/ 13 w 218"/>
                  <a:gd name="T63" fmla="*/ 408 h 712"/>
                  <a:gd name="T64" fmla="*/ 24 w 218"/>
                  <a:gd name="T65" fmla="*/ 409 h 712"/>
                  <a:gd name="T66" fmla="*/ 15 w 218"/>
                  <a:gd name="T67" fmla="*/ 391 h 712"/>
                  <a:gd name="T68" fmla="*/ 63 w 218"/>
                  <a:gd name="T69" fmla="*/ 661 h 712"/>
                  <a:gd name="T70" fmla="*/ 71 w 218"/>
                  <a:gd name="T71" fmla="*/ 708 h 712"/>
                  <a:gd name="T72" fmla="*/ 107 w 218"/>
                  <a:gd name="T73" fmla="*/ 689 h 712"/>
                  <a:gd name="T74" fmla="*/ 127 w 218"/>
                  <a:gd name="T75" fmla="*/ 701 h 712"/>
                  <a:gd name="T76" fmla="*/ 146 w 218"/>
                  <a:gd name="T77" fmla="*/ 710 h 712"/>
                  <a:gd name="T78" fmla="*/ 160 w 218"/>
                  <a:gd name="T79" fmla="*/ 710 h 712"/>
                  <a:gd name="T80" fmla="*/ 172 w 218"/>
                  <a:gd name="T81" fmla="*/ 707 h 712"/>
                  <a:gd name="T82" fmla="*/ 167 w 218"/>
                  <a:gd name="T83" fmla="*/ 679 h 712"/>
                  <a:gd name="T84" fmla="*/ 176 w 218"/>
                  <a:gd name="T85" fmla="*/ 389 h 712"/>
                  <a:gd name="T86" fmla="*/ 182 w 218"/>
                  <a:gd name="T87" fmla="*/ 404 h 712"/>
                  <a:gd name="T88" fmla="*/ 184 w 218"/>
                  <a:gd name="T89" fmla="*/ 406 h 712"/>
                  <a:gd name="T90" fmla="*/ 187 w 218"/>
                  <a:gd name="T91" fmla="*/ 410 h 712"/>
                  <a:gd name="T92" fmla="*/ 174 w 218"/>
                  <a:gd name="T93" fmla="*/ 426 h 7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8"/>
                  <a:gd name="T142" fmla="*/ 0 h 712"/>
                  <a:gd name="T143" fmla="*/ 218 w 218"/>
                  <a:gd name="T144" fmla="*/ 712 h 7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8" h="712">
                    <a:moveTo>
                      <a:pt x="174" y="426"/>
                    </a:moveTo>
                    <a:lnTo>
                      <a:pt x="174" y="596"/>
                    </a:lnTo>
                    <a:lnTo>
                      <a:pt x="217" y="596"/>
                    </a:lnTo>
                    <a:lnTo>
                      <a:pt x="217" y="426"/>
                    </a:lnTo>
                    <a:lnTo>
                      <a:pt x="200" y="426"/>
                    </a:lnTo>
                    <a:lnTo>
                      <a:pt x="200" y="413"/>
                    </a:lnTo>
                    <a:lnTo>
                      <a:pt x="202" y="410"/>
                    </a:lnTo>
                    <a:lnTo>
                      <a:pt x="204" y="408"/>
                    </a:lnTo>
                    <a:lnTo>
                      <a:pt x="206" y="405"/>
                    </a:lnTo>
                    <a:lnTo>
                      <a:pt x="208" y="403"/>
                    </a:lnTo>
                    <a:lnTo>
                      <a:pt x="209" y="401"/>
                    </a:lnTo>
                    <a:lnTo>
                      <a:pt x="210" y="399"/>
                    </a:lnTo>
                    <a:lnTo>
                      <a:pt x="211" y="397"/>
                    </a:lnTo>
                    <a:lnTo>
                      <a:pt x="207" y="377"/>
                    </a:lnTo>
                    <a:lnTo>
                      <a:pt x="208" y="300"/>
                    </a:lnTo>
                    <a:lnTo>
                      <a:pt x="208" y="294"/>
                    </a:lnTo>
                    <a:lnTo>
                      <a:pt x="208" y="280"/>
                    </a:lnTo>
                    <a:lnTo>
                      <a:pt x="206" y="259"/>
                    </a:lnTo>
                    <a:lnTo>
                      <a:pt x="205" y="234"/>
                    </a:lnTo>
                    <a:lnTo>
                      <a:pt x="202" y="209"/>
                    </a:lnTo>
                    <a:lnTo>
                      <a:pt x="199" y="185"/>
                    </a:lnTo>
                    <a:lnTo>
                      <a:pt x="195" y="165"/>
                    </a:lnTo>
                    <a:lnTo>
                      <a:pt x="189" y="153"/>
                    </a:lnTo>
                    <a:lnTo>
                      <a:pt x="182" y="145"/>
                    </a:lnTo>
                    <a:lnTo>
                      <a:pt x="172" y="136"/>
                    </a:lnTo>
                    <a:lnTo>
                      <a:pt x="162" y="128"/>
                    </a:lnTo>
                    <a:lnTo>
                      <a:pt x="151" y="120"/>
                    </a:lnTo>
                    <a:lnTo>
                      <a:pt x="141" y="114"/>
                    </a:lnTo>
                    <a:lnTo>
                      <a:pt x="132" y="109"/>
                    </a:lnTo>
                    <a:lnTo>
                      <a:pt x="126" y="105"/>
                    </a:lnTo>
                    <a:lnTo>
                      <a:pt x="125" y="104"/>
                    </a:lnTo>
                    <a:lnTo>
                      <a:pt x="126" y="86"/>
                    </a:lnTo>
                    <a:lnTo>
                      <a:pt x="137" y="64"/>
                    </a:lnTo>
                    <a:lnTo>
                      <a:pt x="137" y="63"/>
                    </a:lnTo>
                    <a:lnTo>
                      <a:pt x="138" y="60"/>
                    </a:lnTo>
                    <a:lnTo>
                      <a:pt x="139" y="55"/>
                    </a:lnTo>
                    <a:lnTo>
                      <a:pt x="140" y="49"/>
                    </a:lnTo>
                    <a:lnTo>
                      <a:pt x="140" y="42"/>
                    </a:lnTo>
                    <a:lnTo>
                      <a:pt x="139" y="35"/>
                    </a:lnTo>
                    <a:lnTo>
                      <a:pt x="137" y="28"/>
                    </a:lnTo>
                    <a:lnTo>
                      <a:pt x="133" y="21"/>
                    </a:lnTo>
                    <a:lnTo>
                      <a:pt x="129" y="17"/>
                    </a:lnTo>
                    <a:lnTo>
                      <a:pt x="126" y="12"/>
                    </a:lnTo>
                    <a:lnTo>
                      <a:pt x="125" y="8"/>
                    </a:lnTo>
                    <a:lnTo>
                      <a:pt x="123" y="5"/>
                    </a:lnTo>
                    <a:lnTo>
                      <a:pt x="120" y="2"/>
                    </a:lnTo>
                    <a:lnTo>
                      <a:pt x="116" y="0"/>
                    </a:lnTo>
                    <a:lnTo>
                      <a:pt x="109" y="0"/>
                    </a:lnTo>
                    <a:lnTo>
                      <a:pt x="99" y="0"/>
                    </a:lnTo>
                    <a:lnTo>
                      <a:pt x="88" y="0"/>
                    </a:lnTo>
                    <a:lnTo>
                      <a:pt x="80" y="0"/>
                    </a:lnTo>
                    <a:lnTo>
                      <a:pt x="76" y="1"/>
                    </a:lnTo>
                    <a:lnTo>
                      <a:pt x="74" y="3"/>
                    </a:lnTo>
                    <a:lnTo>
                      <a:pt x="72" y="5"/>
                    </a:lnTo>
                    <a:lnTo>
                      <a:pt x="71" y="8"/>
                    </a:lnTo>
                    <a:lnTo>
                      <a:pt x="68" y="11"/>
                    </a:lnTo>
                    <a:lnTo>
                      <a:pt x="63" y="16"/>
                    </a:lnTo>
                    <a:lnTo>
                      <a:pt x="59" y="20"/>
                    </a:lnTo>
                    <a:lnTo>
                      <a:pt x="56" y="26"/>
                    </a:lnTo>
                    <a:lnTo>
                      <a:pt x="56" y="34"/>
                    </a:lnTo>
                    <a:lnTo>
                      <a:pt x="56" y="41"/>
                    </a:lnTo>
                    <a:lnTo>
                      <a:pt x="58" y="49"/>
                    </a:lnTo>
                    <a:lnTo>
                      <a:pt x="59" y="55"/>
                    </a:lnTo>
                    <a:lnTo>
                      <a:pt x="60" y="58"/>
                    </a:lnTo>
                    <a:lnTo>
                      <a:pt x="61" y="59"/>
                    </a:lnTo>
                    <a:lnTo>
                      <a:pt x="62" y="90"/>
                    </a:lnTo>
                    <a:lnTo>
                      <a:pt x="77" y="104"/>
                    </a:lnTo>
                    <a:lnTo>
                      <a:pt x="74" y="105"/>
                    </a:lnTo>
                    <a:lnTo>
                      <a:pt x="68" y="110"/>
                    </a:lnTo>
                    <a:lnTo>
                      <a:pt x="58" y="115"/>
                    </a:lnTo>
                    <a:lnTo>
                      <a:pt x="47" y="123"/>
                    </a:lnTo>
                    <a:lnTo>
                      <a:pt x="36" y="131"/>
                    </a:lnTo>
                    <a:lnTo>
                      <a:pt x="26" y="138"/>
                    </a:lnTo>
                    <a:lnTo>
                      <a:pt x="19" y="144"/>
                    </a:lnTo>
                    <a:lnTo>
                      <a:pt x="17" y="148"/>
                    </a:lnTo>
                    <a:lnTo>
                      <a:pt x="17" y="155"/>
                    </a:lnTo>
                    <a:lnTo>
                      <a:pt x="15" y="170"/>
                    </a:lnTo>
                    <a:lnTo>
                      <a:pt x="12" y="188"/>
                    </a:lnTo>
                    <a:lnTo>
                      <a:pt x="10" y="210"/>
                    </a:lnTo>
                    <a:lnTo>
                      <a:pt x="7" y="230"/>
                    </a:lnTo>
                    <a:lnTo>
                      <a:pt x="5" y="250"/>
                    </a:lnTo>
                    <a:lnTo>
                      <a:pt x="3" y="267"/>
                    </a:lnTo>
                    <a:lnTo>
                      <a:pt x="3" y="276"/>
                    </a:lnTo>
                    <a:lnTo>
                      <a:pt x="2" y="284"/>
                    </a:lnTo>
                    <a:lnTo>
                      <a:pt x="1" y="296"/>
                    </a:lnTo>
                    <a:lnTo>
                      <a:pt x="1" y="313"/>
                    </a:lnTo>
                    <a:lnTo>
                      <a:pt x="0" y="332"/>
                    </a:lnTo>
                    <a:lnTo>
                      <a:pt x="0" y="351"/>
                    </a:lnTo>
                    <a:lnTo>
                      <a:pt x="0" y="370"/>
                    </a:lnTo>
                    <a:lnTo>
                      <a:pt x="1" y="386"/>
                    </a:lnTo>
                    <a:lnTo>
                      <a:pt x="3" y="399"/>
                    </a:lnTo>
                    <a:lnTo>
                      <a:pt x="6" y="403"/>
                    </a:lnTo>
                    <a:lnTo>
                      <a:pt x="9" y="406"/>
                    </a:lnTo>
                    <a:lnTo>
                      <a:pt x="13" y="408"/>
                    </a:lnTo>
                    <a:lnTo>
                      <a:pt x="17" y="409"/>
                    </a:lnTo>
                    <a:lnTo>
                      <a:pt x="20" y="409"/>
                    </a:lnTo>
                    <a:lnTo>
                      <a:pt x="24" y="409"/>
                    </a:lnTo>
                    <a:lnTo>
                      <a:pt x="26" y="409"/>
                    </a:lnTo>
                    <a:lnTo>
                      <a:pt x="27" y="409"/>
                    </a:lnTo>
                    <a:lnTo>
                      <a:pt x="15" y="391"/>
                    </a:lnTo>
                    <a:lnTo>
                      <a:pt x="35" y="261"/>
                    </a:lnTo>
                    <a:lnTo>
                      <a:pt x="34" y="401"/>
                    </a:lnTo>
                    <a:lnTo>
                      <a:pt x="63" y="661"/>
                    </a:lnTo>
                    <a:lnTo>
                      <a:pt x="39" y="691"/>
                    </a:lnTo>
                    <a:lnTo>
                      <a:pt x="35" y="710"/>
                    </a:lnTo>
                    <a:lnTo>
                      <a:pt x="71" y="708"/>
                    </a:lnTo>
                    <a:lnTo>
                      <a:pt x="101" y="686"/>
                    </a:lnTo>
                    <a:lnTo>
                      <a:pt x="102" y="687"/>
                    </a:lnTo>
                    <a:lnTo>
                      <a:pt x="107" y="689"/>
                    </a:lnTo>
                    <a:lnTo>
                      <a:pt x="112" y="692"/>
                    </a:lnTo>
                    <a:lnTo>
                      <a:pt x="120" y="696"/>
                    </a:lnTo>
                    <a:lnTo>
                      <a:pt x="127" y="701"/>
                    </a:lnTo>
                    <a:lnTo>
                      <a:pt x="135" y="705"/>
                    </a:lnTo>
                    <a:lnTo>
                      <a:pt x="142" y="708"/>
                    </a:lnTo>
                    <a:lnTo>
                      <a:pt x="146" y="710"/>
                    </a:lnTo>
                    <a:lnTo>
                      <a:pt x="151" y="711"/>
                    </a:lnTo>
                    <a:lnTo>
                      <a:pt x="156" y="711"/>
                    </a:lnTo>
                    <a:lnTo>
                      <a:pt x="160" y="710"/>
                    </a:lnTo>
                    <a:lnTo>
                      <a:pt x="164" y="709"/>
                    </a:lnTo>
                    <a:lnTo>
                      <a:pt x="169" y="708"/>
                    </a:lnTo>
                    <a:lnTo>
                      <a:pt x="172" y="707"/>
                    </a:lnTo>
                    <a:lnTo>
                      <a:pt x="174" y="706"/>
                    </a:lnTo>
                    <a:lnTo>
                      <a:pt x="175" y="706"/>
                    </a:lnTo>
                    <a:lnTo>
                      <a:pt x="167" y="679"/>
                    </a:lnTo>
                    <a:lnTo>
                      <a:pt x="141" y="664"/>
                    </a:lnTo>
                    <a:lnTo>
                      <a:pt x="165" y="417"/>
                    </a:lnTo>
                    <a:lnTo>
                      <a:pt x="176" y="389"/>
                    </a:lnTo>
                    <a:lnTo>
                      <a:pt x="162" y="249"/>
                    </a:lnTo>
                    <a:lnTo>
                      <a:pt x="191" y="393"/>
                    </a:lnTo>
                    <a:lnTo>
                      <a:pt x="182" y="404"/>
                    </a:lnTo>
                    <a:lnTo>
                      <a:pt x="183" y="405"/>
                    </a:lnTo>
                    <a:lnTo>
                      <a:pt x="183" y="406"/>
                    </a:lnTo>
                    <a:lnTo>
                      <a:pt x="184" y="406"/>
                    </a:lnTo>
                    <a:lnTo>
                      <a:pt x="185" y="408"/>
                    </a:lnTo>
                    <a:lnTo>
                      <a:pt x="186" y="409"/>
                    </a:lnTo>
                    <a:lnTo>
                      <a:pt x="187" y="410"/>
                    </a:lnTo>
                    <a:lnTo>
                      <a:pt x="189" y="411"/>
                    </a:lnTo>
                    <a:lnTo>
                      <a:pt x="189" y="426"/>
                    </a:lnTo>
                    <a:lnTo>
                      <a:pt x="174" y="42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4" name="Freeform 65"/>
              <p:cNvSpPr>
                <a:spLocks/>
              </p:cNvSpPr>
              <p:nvPr/>
            </p:nvSpPr>
            <p:spPr bwMode="auto">
              <a:xfrm>
                <a:off x="2134" y="2543"/>
                <a:ext cx="219" cy="711"/>
              </a:xfrm>
              <a:custGeom>
                <a:avLst/>
                <a:gdLst>
                  <a:gd name="T0" fmla="*/ 218 w 219"/>
                  <a:gd name="T1" fmla="*/ 596 h 711"/>
                  <a:gd name="T2" fmla="*/ 201 w 219"/>
                  <a:gd name="T3" fmla="*/ 412 h 711"/>
                  <a:gd name="T4" fmla="*/ 206 w 219"/>
                  <a:gd name="T5" fmla="*/ 406 h 711"/>
                  <a:gd name="T6" fmla="*/ 210 w 219"/>
                  <a:gd name="T7" fmla="*/ 398 h 711"/>
                  <a:gd name="T8" fmla="*/ 207 w 219"/>
                  <a:gd name="T9" fmla="*/ 376 h 711"/>
                  <a:gd name="T10" fmla="*/ 208 w 219"/>
                  <a:gd name="T11" fmla="*/ 295 h 711"/>
                  <a:gd name="T12" fmla="*/ 205 w 219"/>
                  <a:gd name="T13" fmla="*/ 235 h 711"/>
                  <a:gd name="T14" fmla="*/ 195 w 219"/>
                  <a:gd name="T15" fmla="*/ 166 h 711"/>
                  <a:gd name="T16" fmla="*/ 173 w 219"/>
                  <a:gd name="T17" fmla="*/ 136 h 711"/>
                  <a:gd name="T18" fmla="*/ 141 w 219"/>
                  <a:gd name="T19" fmla="*/ 114 h 711"/>
                  <a:gd name="T20" fmla="*/ 124 w 219"/>
                  <a:gd name="T21" fmla="*/ 104 h 711"/>
                  <a:gd name="T22" fmla="*/ 138 w 219"/>
                  <a:gd name="T23" fmla="*/ 64 h 711"/>
                  <a:gd name="T24" fmla="*/ 139 w 219"/>
                  <a:gd name="T25" fmla="*/ 49 h 711"/>
                  <a:gd name="T26" fmla="*/ 137 w 219"/>
                  <a:gd name="T27" fmla="*/ 28 h 711"/>
                  <a:gd name="T28" fmla="*/ 126 w 219"/>
                  <a:gd name="T29" fmla="*/ 12 h 711"/>
                  <a:gd name="T30" fmla="*/ 120 w 219"/>
                  <a:gd name="T31" fmla="*/ 3 h 711"/>
                  <a:gd name="T32" fmla="*/ 99 w 219"/>
                  <a:gd name="T33" fmla="*/ 0 h 711"/>
                  <a:gd name="T34" fmla="*/ 76 w 219"/>
                  <a:gd name="T35" fmla="*/ 2 h 711"/>
                  <a:gd name="T36" fmla="*/ 71 w 219"/>
                  <a:gd name="T37" fmla="*/ 8 h 711"/>
                  <a:gd name="T38" fmla="*/ 59 w 219"/>
                  <a:gd name="T39" fmla="*/ 21 h 711"/>
                  <a:gd name="T40" fmla="*/ 57 w 219"/>
                  <a:gd name="T41" fmla="*/ 41 h 711"/>
                  <a:gd name="T42" fmla="*/ 59 w 219"/>
                  <a:gd name="T43" fmla="*/ 58 h 711"/>
                  <a:gd name="T44" fmla="*/ 77 w 219"/>
                  <a:gd name="T45" fmla="*/ 104 h 711"/>
                  <a:gd name="T46" fmla="*/ 58 w 219"/>
                  <a:gd name="T47" fmla="*/ 116 h 711"/>
                  <a:gd name="T48" fmla="*/ 25 w 219"/>
                  <a:gd name="T49" fmla="*/ 138 h 711"/>
                  <a:gd name="T50" fmla="*/ 16 w 219"/>
                  <a:gd name="T51" fmla="*/ 155 h 711"/>
                  <a:gd name="T52" fmla="*/ 9 w 219"/>
                  <a:gd name="T53" fmla="*/ 209 h 711"/>
                  <a:gd name="T54" fmla="*/ 2 w 219"/>
                  <a:gd name="T55" fmla="*/ 266 h 711"/>
                  <a:gd name="T56" fmla="*/ 0 w 219"/>
                  <a:gd name="T57" fmla="*/ 297 h 711"/>
                  <a:gd name="T58" fmla="*/ 0 w 219"/>
                  <a:gd name="T59" fmla="*/ 352 h 711"/>
                  <a:gd name="T60" fmla="*/ 2 w 219"/>
                  <a:gd name="T61" fmla="*/ 399 h 711"/>
                  <a:gd name="T62" fmla="*/ 12 w 219"/>
                  <a:gd name="T63" fmla="*/ 408 h 711"/>
                  <a:gd name="T64" fmla="*/ 23 w 219"/>
                  <a:gd name="T65" fmla="*/ 409 h 711"/>
                  <a:gd name="T66" fmla="*/ 14 w 219"/>
                  <a:gd name="T67" fmla="*/ 391 h 711"/>
                  <a:gd name="T68" fmla="*/ 62 w 219"/>
                  <a:gd name="T69" fmla="*/ 661 h 711"/>
                  <a:gd name="T70" fmla="*/ 71 w 219"/>
                  <a:gd name="T71" fmla="*/ 707 h 711"/>
                  <a:gd name="T72" fmla="*/ 106 w 219"/>
                  <a:gd name="T73" fmla="*/ 689 h 711"/>
                  <a:gd name="T74" fmla="*/ 127 w 219"/>
                  <a:gd name="T75" fmla="*/ 700 h 711"/>
                  <a:gd name="T76" fmla="*/ 147 w 219"/>
                  <a:gd name="T77" fmla="*/ 710 h 711"/>
                  <a:gd name="T78" fmla="*/ 160 w 219"/>
                  <a:gd name="T79" fmla="*/ 710 h 711"/>
                  <a:gd name="T80" fmla="*/ 172 w 219"/>
                  <a:gd name="T81" fmla="*/ 706 h 711"/>
                  <a:gd name="T82" fmla="*/ 167 w 219"/>
                  <a:gd name="T83" fmla="*/ 679 h 711"/>
                  <a:gd name="T84" fmla="*/ 176 w 219"/>
                  <a:gd name="T85" fmla="*/ 389 h 711"/>
                  <a:gd name="T86" fmla="*/ 183 w 219"/>
                  <a:gd name="T87" fmla="*/ 405 h 711"/>
                  <a:gd name="T88" fmla="*/ 184 w 219"/>
                  <a:gd name="T89" fmla="*/ 406 h 711"/>
                  <a:gd name="T90" fmla="*/ 187 w 219"/>
                  <a:gd name="T91" fmla="*/ 409 h 711"/>
                  <a:gd name="T92" fmla="*/ 189 w 219"/>
                  <a:gd name="T93" fmla="*/ 426 h 7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
                  <a:gd name="T142" fmla="*/ 0 h 711"/>
                  <a:gd name="T143" fmla="*/ 219 w 219"/>
                  <a:gd name="T144" fmla="*/ 711 h 7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 h="711">
                    <a:moveTo>
                      <a:pt x="174" y="426"/>
                    </a:moveTo>
                    <a:lnTo>
                      <a:pt x="174" y="596"/>
                    </a:lnTo>
                    <a:lnTo>
                      <a:pt x="218" y="596"/>
                    </a:lnTo>
                    <a:lnTo>
                      <a:pt x="218" y="426"/>
                    </a:lnTo>
                    <a:lnTo>
                      <a:pt x="201" y="426"/>
                    </a:lnTo>
                    <a:lnTo>
                      <a:pt x="201" y="412"/>
                    </a:lnTo>
                    <a:lnTo>
                      <a:pt x="202" y="411"/>
                    </a:lnTo>
                    <a:lnTo>
                      <a:pt x="205" y="408"/>
                    </a:lnTo>
                    <a:lnTo>
                      <a:pt x="206" y="406"/>
                    </a:lnTo>
                    <a:lnTo>
                      <a:pt x="208" y="403"/>
                    </a:lnTo>
                    <a:lnTo>
                      <a:pt x="209" y="400"/>
                    </a:lnTo>
                    <a:lnTo>
                      <a:pt x="210" y="398"/>
                    </a:lnTo>
                    <a:lnTo>
                      <a:pt x="211" y="397"/>
                    </a:lnTo>
                    <a:lnTo>
                      <a:pt x="211" y="396"/>
                    </a:lnTo>
                    <a:lnTo>
                      <a:pt x="207" y="376"/>
                    </a:lnTo>
                    <a:lnTo>
                      <a:pt x="208" y="299"/>
                    </a:lnTo>
                    <a:lnTo>
                      <a:pt x="208" y="295"/>
                    </a:lnTo>
                    <a:lnTo>
                      <a:pt x="208" y="280"/>
                    </a:lnTo>
                    <a:lnTo>
                      <a:pt x="207" y="259"/>
                    </a:lnTo>
                    <a:lnTo>
                      <a:pt x="205" y="235"/>
                    </a:lnTo>
                    <a:lnTo>
                      <a:pt x="202" y="209"/>
                    </a:lnTo>
                    <a:lnTo>
                      <a:pt x="199" y="185"/>
                    </a:lnTo>
                    <a:lnTo>
                      <a:pt x="195" y="166"/>
                    </a:lnTo>
                    <a:lnTo>
                      <a:pt x="190" y="152"/>
                    </a:lnTo>
                    <a:lnTo>
                      <a:pt x="182" y="145"/>
                    </a:lnTo>
                    <a:lnTo>
                      <a:pt x="173" y="136"/>
                    </a:lnTo>
                    <a:lnTo>
                      <a:pt x="161" y="128"/>
                    </a:lnTo>
                    <a:lnTo>
                      <a:pt x="151" y="120"/>
                    </a:lnTo>
                    <a:lnTo>
                      <a:pt x="141" y="114"/>
                    </a:lnTo>
                    <a:lnTo>
                      <a:pt x="133" y="109"/>
                    </a:lnTo>
                    <a:lnTo>
                      <a:pt x="127" y="106"/>
                    </a:lnTo>
                    <a:lnTo>
                      <a:pt x="124" y="104"/>
                    </a:lnTo>
                    <a:lnTo>
                      <a:pt x="127" y="86"/>
                    </a:lnTo>
                    <a:lnTo>
                      <a:pt x="137" y="65"/>
                    </a:lnTo>
                    <a:lnTo>
                      <a:pt x="138" y="64"/>
                    </a:lnTo>
                    <a:lnTo>
                      <a:pt x="138" y="60"/>
                    </a:lnTo>
                    <a:lnTo>
                      <a:pt x="139" y="56"/>
                    </a:lnTo>
                    <a:lnTo>
                      <a:pt x="139" y="49"/>
                    </a:lnTo>
                    <a:lnTo>
                      <a:pt x="139" y="42"/>
                    </a:lnTo>
                    <a:lnTo>
                      <a:pt x="138" y="36"/>
                    </a:lnTo>
                    <a:lnTo>
                      <a:pt x="137" y="28"/>
                    </a:lnTo>
                    <a:lnTo>
                      <a:pt x="133" y="22"/>
                    </a:lnTo>
                    <a:lnTo>
                      <a:pt x="129" y="17"/>
                    </a:lnTo>
                    <a:lnTo>
                      <a:pt x="126" y="12"/>
                    </a:lnTo>
                    <a:lnTo>
                      <a:pt x="124" y="8"/>
                    </a:lnTo>
                    <a:lnTo>
                      <a:pt x="123" y="5"/>
                    </a:lnTo>
                    <a:lnTo>
                      <a:pt x="120" y="3"/>
                    </a:lnTo>
                    <a:lnTo>
                      <a:pt x="116" y="1"/>
                    </a:lnTo>
                    <a:lnTo>
                      <a:pt x="109" y="0"/>
                    </a:lnTo>
                    <a:lnTo>
                      <a:pt x="99" y="0"/>
                    </a:lnTo>
                    <a:lnTo>
                      <a:pt x="87" y="0"/>
                    </a:lnTo>
                    <a:lnTo>
                      <a:pt x="80" y="0"/>
                    </a:lnTo>
                    <a:lnTo>
                      <a:pt x="76" y="2"/>
                    </a:lnTo>
                    <a:lnTo>
                      <a:pt x="74" y="3"/>
                    </a:lnTo>
                    <a:lnTo>
                      <a:pt x="72" y="5"/>
                    </a:lnTo>
                    <a:lnTo>
                      <a:pt x="71" y="8"/>
                    </a:lnTo>
                    <a:lnTo>
                      <a:pt x="67" y="12"/>
                    </a:lnTo>
                    <a:lnTo>
                      <a:pt x="62" y="16"/>
                    </a:lnTo>
                    <a:lnTo>
                      <a:pt x="59" y="21"/>
                    </a:lnTo>
                    <a:lnTo>
                      <a:pt x="57" y="27"/>
                    </a:lnTo>
                    <a:lnTo>
                      <a:pt x="56" y="35"/>
                    </a:lnTo>
                    <a:lnTo>
                      <a:pt x="57" y="41"/>
                    </a:lnTo>
                    <a:lnTo>
                      <a:pt x="58" y="49"/>
                    </a:lnTo>
                    <a:lnTo>
                      <a:pt x="59" y="55"/>
                    </a:lnTo>
                    <a:lnTo>
                      <a:pt x="59" y="58"/>
                    </a:lnTo>
                    <a:lnTo>
                      <a:pt x="60" y="60"/>
                    </a:lnTo>
                    <a:lnTo>
                      <a:pt x="61" y="90"/>
                    </a:lnTo>
                    <a:lnTo>
                      <a:pt x="77" y="104"/>
                    </a:lnTo>
                    <a:lnTo>
                      <a:pt x="74" y="106"/>
                    </a:lnTo>
                    <a:lnTo>
                      <a:pt x="67" y="110"/>
                    </a:lnTo>
                    <a:lnTo>
                      <a:pt x="58" y="116"/>
                    </a:lnTo>
                    <a:lnTo>
                      <a:pt x="46" y="123"/>
                    </a:lnTo>
                    <a:lnTo>
                      <a:pt x="36" y="130"/>
                    </a:lnTo>
                    <a:lnTo>
                      <a:pt x="25" y="138"/>
                    </a:lnTo>
                    <a:lnTo>
                      <a:pt x="19" y="144"/>
                    </a:lnTo>
                    <a:lnTo>
                      <a:pt x="17" y="149"/>
                    </a:lnTo>
                    <a:lnTo>
                      <a:pt x="16" y="155"/>
                    </a:lnTo>
                    <a:lnTo>
                      <a:pt x="14" y="169"/>
                    </a:lnTo>
                    <a:lnTo>
                      <a:pt x="12" y="188"/>
                    </a:lnTo>
                    <a:lnTo>
                      <a:pt x="9" y="209"/>
                    </a:lnTo>
                    <a:lnTo>
                      <a:pt x="6" y="231"/>
                    </a:lnTo>
                    <a:lnTo>
                      <a:pt x="4" y="251"/>
                    </a:lnTo>
                    <a:lnTo>
                      <a:pt x="2" y="266"/>
                    </a:lnTo>
                    <a:lnTo>
                      <a:pt x="2" y="277"/>
                    </a:lnTo>
                    <a:lnTo>
                      <a:pt x="1" y="283"/>
                    </a:lnTo>
                    <a:lnTo>
                      <a:pt x="0" y="297"/>
                    </a:lnTo>
                    <a:lnTo>
                      <a:pt x="0" y="313"/>
                    </a:lnTo>
                    <a:lnTo>
                      <a:pt x="0" y="332"/>
                    </a:lnTo>
                    <a:lnTo>
                      <a:pt x="0" y="352"/>
                    </a:lnTo>
                    <a:lnTo>
                      <a:pt x="0" y="371"/>
                    </a:lnTo>
                    <a:lnTo>
                      <a:pt x="0" y="387"/>
                    </a:lnTo>
                    <a:lnTo>
                      <a:pt x="2" y="399"/>
                    </a:lnTo>
                    <a:lnTo>
                      <a:pt x="5" y="404"/>
                    </a:lnTo>
                    <a:lnTo>
                      <a:pt x="8" y="406"/>
                    </a:lnTo>
                    <a:lnTo>
                      <a:pt x="12" y="408"/>
                    </a:lnTo>
                    <a:lnTo>
                      <a:pt x="16" y="409"/>
                    </a:lnTo>
                    <a:lnTo>
                      <a:pt x="19" y="409"/>
                    </a:lnTo>
                    <a:lnTo>
                      <a:pt x="23" y="409"/>
                    </a:lnTo>
                    <a:lnTo>
                      <a:pt x="25" y="409"/>
                    </a:lnTo>
                    <a:lnTo>
                      <a:pt x="26" y="409"/>
                    </a:lnTo>
                    <a:lnTo>
                      <a:pt x="14" y="391"/>
                    </a:lnTo>
                    <a:lnTo>
                      <a:pt x="35" y="261"/>
                    </a:lnTo>
                    <a:lnTo>
                      <a:pt x="33" y="400"/>
                    </a:lnTo>
                    <a:lnTo>
                      <a:pt x="62" y="661"/>
                    </a:lnTo>
                    <a:lnTo>
                      <a:pt x="39" y="691"/>
                    </a:lnTo>
                    <a:lnTo>
                      <a:pt x="35" y="710"/>
                    </a:lnTo>
                    <a:lnTo>
                      <a:pt x="71" y="707"/>
                    </a:lnTo>
                    <a:lnTo>
                      <a:pt x="100" y="685"/>
                    </a:lnTo>
                    <a:lnTo>
                      <a:pt x="102" y="686"/>
                    </a:lnTo>
                    <a:lnTo>
                      <a:pt x="106" y="689"/>
                    </a:lnTo>
                    <a:lnTo>
                      <a:pt x="112" y="692"/>
                    </a:lnTo>
                    <a:lnTo>
                      <a:pt x="119" y="696"/>
                    </a:lnTo>
                    <a:lnTo>
                      <a:pt x="127" y="700"/>
                    </a:lnTo>
                    <a:lnTo>
                      <a:pt x="135" y="705"/>
                    </a:lnTo>
                    <a:lnTo>
                      <a:pt x="141" y="708"/>
                    </a:lnTo>
                    <a:lnTo>
                      <a:pt x="147" y="710"/>
                    </a:lnTo>
                    <a:lnTo>
                      <a:pt x="151" y="710"/>
                    </a:lnTo>
                    <a:lnTo>
                      <a:pt x="156" y="710"/>
                    </a:lnTo>
                    <a:lnTo>
                      <a:pt x="160" y="710"/>
                    </a:lnTo>
                    <a:lnTo>
                      <a:pt x="165" y="709"/>
                    </a:lnTo>
                    <a:lnTo>
                      <a:pt x="169" y="707"/>
                    </a:lnTo>
                    <a:lnTo>
                      <a:pt x="172" y="706"/>
                    </a:lnTo>
                    <a:lnTo>
                      <a:pt x="175" y="706"/>
                    </a:lnTo>
                    <a:lnTo>
                      <a:pt x="175" y="705"/>
                    </a:lnTo>
                    <a:lnTo>
                      <a:pt x="167" y="679"/>
                    </a:lnTo>
                    <a:lnTo>
                      <a:pt x="140" y="663"/>
                    </a:lnTo>
                    <a:lnTo>
                      <a:pt x="165" y="417"/>
                    </a:lnTo>
                    <a:lnTo>
                      <a:pt x="176" y="389"/>
                    </a:lnTo>
                    <a:lnTo>
                      <a:pt x="163" y="248"/>
                    </a:lnTo>
                    <a:lnTo>
                      <a:pt x="191" y="392"/>
                    </a:lnTo>
                    <a:lnTo>
                      <a:pt x="183" y="405"/>
                    </a:lnTo>
                    <a:lnTo>
                      <a:pt x="183" y="406"/>
                    </a:lnTo>
                    <a:lnTo>
                      <a:pt x="184" y="406"/>
                    </a:lnTo>
                    <a:lnTo>
                      <a:pt x="184" y="407"/>
                    </a:lnTo>
                    <a:lnTo>
                      <a:pt x="185" y="408"/>
                    </a:lnTo>
                    <a:lnTo>
                      <a:pt x="187" y="409"/>
                    </a:lnTo>
                    <a:lnTo>
                      <a:pt x="188" y="410"/>
                    </a:lnTo>
                    <a:lnTo>
                      <a:pt x="189" y="411"/>
                    </a:lnTo>
                    <a:lnTo>
                      <a:pt x="189" y="426"/>
                    </a:lnTo>
                    <a:lnTo>
                      <a:pt x="174" y="426"/>
                    </a:lnTo>
                  </a:path>
                </a:pathLst>
              </a:custGeom>
              <a:solidFill>
                <a:srgbClr val="FF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5" name="Freeform 66"/>
              <p:cNvSpPr>
                <a:spLocks/>
              </p:cNvSpPr>
              <p:nvPr/>
            </p:nvSpPr>
            <p:spPr bwMode="auto">
              <a:xfrm>
                <a:off x="1964" y="2651"/>
                <a:ext cx="222" cy="725"/>
              </a:xfrm>
              <a:custGeom>
                <a:avLst/>
                <a:gdLst>
                  <a:gd name="T0" fmla="*/ 41 w 222"/>
                  <a:gd name="T1" fmla="*/ 407 h 725"/>
                  <a:gd name="T2" fmla="*/ 19 w 222"/>
                  <a:gd name="T3" fmla="*/ 299 h 725"/>
                  <a:gd name="T4" fmla="*/ 0 w 222"/>
                  <a:gd name="T5" fmla="*/ 245 h 725"/>
                  <a:gd name="T6" fmla="*/ 5 w 222"/>
                  <a:gd name="T7" fmla="*/ 224 h 725"/>
                  <a:gd name="T8" fmla="*/ 14 w 222"/>
                  <a:gd name="T9" fmla="*/ 192 h 725"/>
                  <a:gd name="T10" fmla="*/ 24 w 222"/>
                  <a:gd name="T11" fmla="*/ 163 h 725"/>
                  <a:gd name="T12" fmla="*/ 37 w 222"/>
                  <a:gd name="T13" fmla="*/ 144 h 725"/>
                  <a:gd name="T14" fmla="*/ 58 w 222"/>
                  <a:gd name="T15" fmla="*/ 128 h 725"/>
                  <a:gd name="T16" fmla="*/ 79 w 222"/>
                  <a:gd name="T17" fmla="*/ 114 h 725"/>
                  <a:gd name="T18" fmla="*/ 93 w 222"/>
                  <a:gd name="T19" fmla="*/ 105 h 725"/>
                  <a:gd name="T20" fmla="*/ 93 w 222"/>
                  <a:gd name="T21" fmla="*/ 85 h 725"/>
                  <a:gd name="T22" fmla="*/ 83 w 222"/>
                  <a:gd name="T23" fmla="*/ 63 h 725"/>
                  <a:gd name="T24" fmla="*/ 81 w 222"/>
                  <a:gd name="T25" fmla="*/ 55 h 725"/>
                  <a:gd name="T26" fmla="*/ 80 w 222"/>
                  <a:gd name="T27" fmla="*/ 41 h 725"/>
                  <a:gd name="T28" fmla="*/ 84 w 222"/>
                  <a:gd name="T29" fmla="*/ 28 h 725"/>
                  <a:gd name="T30" fmla="*/ 91 w 222"/>
                  <a:gd name="T31" fmla="*/ 16 h 725"/>
                  <a:gd name="T32" fmla="*/ 95 w 222"/>
                  <a:gd name="T33" fmla="*/ 8 h 725"/>
                  <a:gd name="T34" fmla="*/ 100 w 222"/>
                  <a:gd name="T35" fmla="*/ 2 h 725"/>
                  <a:gd name="T36" fmla="*/ 111 w 222"/>
                  <a:gd name="T37" fmla="*/ 0 h 725"/>
                  <a:gd name="T38" fmla="*/ 132 w 222"/>
                  <a:gd name="T39" fmla="*/ 0 h 725"/>
                  <a:gd name="T40" fmla="*/ 144 w 222"/>
                  <a:gd name="T41" fmla="*/ 1 h 725"/>
                  <a:gd name="T42" fmla="*/ 147 w 222"/>
                  <a:gd name="T43" fmla="*/ 5 h 725"/>
                  <a:gd name="T44" fmla="*/ 152 w 222"/>
                  <a:gd name="T45" fmla="*/ 11 h 725"/>
                  <a:gd name="T46" fmla="*/ 162 w 222"/>
                  <a:gd name="T47" fmla="*/ 20 h 725"/>
                  <a:gd name="T48" fmla="*/ 164 w 222"/>
                  <a:gd name="T49" fmla="*/ 34 h 725"/>
                  <a:gd name="T50" fmla="*/ 162 w 222"/>
                  <a:gd name="T51" fmla="*/ 48 h 725"/>
                  <a:gd name="T52" fmla="*/ 160 w 222"/>
                  <a:gd name="T53" fmla="*/ 58 h 725"/>
                  <a:gd name="T54" fmla="*/ 146 w 222"/>
                  <a:gd name="T55" fmla="*/ 92 h 725"/>
                  <a:gd name="T56" fmla="*/ 146 w 222"/>
                  <a:gd name="T57" fmla="*/ 105 h 725"/>
                  <a:gd name="T58" fmla="*/ 163 w 222"/>
                  <a:gd name="T59" fmla="*/ 115 h 725"/>
                  <a:gd name="T60" fmla="*/ 184 w 222"/>
                  <a:gd name="T61" fmla="*/ 130 h 725"/>
                  <a:gd name="T62" fmla="*/ 201 w 222"/>
                  <a:gd name="T63" fmla="*/ 144 h 725"/>
                  <a:gd name="T64" fmla="*/ 204 w 222"/>
                  <a:gd name="T65" fmla="*/ 154 h 725"/>
                  <a:gd name="T66" fmla="*/ 207 w 222"/>
                  <a:gd name="T67" fmla="*/ 188 h 725"/>
                  <a:gd name="T68" fmla="*/ 213 w 222"/>
                  <a:gd name="T69" fmla="*/ 230 h 725"/>
                  <a:gd name="T70" fmla="*/ 217 w 222"/>
                  <a:gd name="T71" fmla="*/ 266 h 725"/>
                  <a:gd name="T72" fmla="*/ 218 w 222"/>
                  <a:gd name="T73" fmla="*/ 283 h 725"/>
                  <a:gd name="T74" fmla="*/ 220 w 222"/>
                  <a:gd name="T75" fmla="*/ 312 h 725"/>
                  <a:gd name="T76" fmla="*/ 221 w 222"/>
                  <a:gd name="T77" fmla="*/ 351 h 725"/>
                  <a:gd name="T78" fmla="*/ 219 w 222"/>
                  <a:gd name="T79" fmla="*/ 386 h 725"/>
                  <a:gd name="T80" fmla="*/ 215 w 222"/>
                  <a:gd name="T81" fmla="*/ 403 h 725"/>
                  <a:gd name="T82" fmla="*/ 207 w 222"/>
                  <a:gd name="T83" fmla="*/ 408 h 725"/>
                  <a:gd name="T84" fmla="*/ 200 w 222"/>
                  <a:gd name="T85" fmla="*/ 409 h 725"/>
                  <a:gd name="T86" fmla="*/ 194 w 222"/>
                  <a:gd name="T87" fmla="*/ 408 h 725"/>
                  <a:gd name="T88" fmla="*/ 196 w 222"/>
                  <a:gd name="T89" fmla="*/ 398 h 725"/>
                  <a:gd name="T90" fmla="*/ 186 w 222"/>
                  <a:gd name="T91" fmla="*/ 400 h 725"/>
                  <a:gd name="T92" fmla="*/ 189 w 222"/>
                  <a:gd name="T93" fmla="*/ 528 h 725"/>
                  <a:gd name="T94" fmla="*/ 194 w 222"/>
                  <a:gd name="T95" fmla="*/ 666 h 725"/>
                  <a:gd name="T96" fmla="*/ 163 w 222"/>
                  <a:gd name="T97" fmla="*/ 684 h 725"/>
                  <a:gd name="T98" fmla="*/ 118 w 222"/>
                  <a:gd name="T99" fmla="*/ 686 h 725"/>
                  <a:gd name="T100" fmla="*/ 112 w 222"/>
                  <a:gd name="T101" fmla="*/ 696 h 725"/>
                  <a:gd name="T102" fmla="*/ 103 w 222"/>
                  <a:gd name="T103" fmla="*/ 709 h 725"/>
                  <a:gd name="T104" fmla="*/ 92 w 222"/>
                  <a:gd name="T105" fmla="*/ 720 h 725"/>
                  <a:gd name="T106" fmla="*/ 84 w 222"/>
                  <a:gd name="T107" fmla="*/ 724 h 725"/>
                  <a:gd name="T108" fmla="*/ 74 w 222"/>
                  <a:gd name="T109" fmla="*/ 723 h 725"/>
                  <a:gd name="T110" fmla="*/ 66 w 222"/>
                  <a:gd name="T111" fmla="*/ 721 h 725"/>
                  <a:gd name="T112" fmla="*/ 61 w 222"/>
                  <a:gd name="T113" fmla="*/ 719 h 725"/>
                  <a:gd name="T114" fmla="*/ 68 w 222"/>
                  <a:gd name="T115" fmla="*/ 692 h 725"/>
                  <a:gd name="T116" fmla="*/ 54 w 222"/>
                  <a:gd name="T117" fmla="*/ 537 h 725"/>
                  <a:gd name="T118" fmla="*/ 44 w 222"/>
                  <a:gd name="T119" fmla="*/ 374 h 7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2"/>
                  <a:gd name="T181" fmla="*/ 0 h 725"/>
                  <a:gd name="T182" fmla="*/ 222 w 222"/>
                  <a:gd name="T183" fmla="*/ 725 h 7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2" h="725">
                    <a:moveTo>
                      <a:pt x="44" y="374"/>
                    </a:moveTo>
                    <a:lnTo>
                      <a:pt x="41" y="407"/>
                    </a:lnTo>
                    <a:lnTo>
                      <a:pt x="12" y="367"/>
                    </a:lnTo>
                    <a:lnTo>
                      <a:pt x="19" y="299"/>
                    </a:lnTo>
                    <a:lnTo>
                      <a:pt x="0" y="248"/>
                    </a:lnTo>
                    <a:lnTo>
                      <a:pt x="0" y="245"/>
                    </a:lnTo>
                    <a:lnTo>
                      <a:pt x="1" y="236"/>
                    </a:lnTo>
                    <a:lnTo>
                      <a:pt x="5" y="224"/>
                    </a:lnTo>
                    <a:lnTo>
                      <a:pt x="9" y="209"/>
                    </a:lnTo>
                    <a:lnTo>
                      <a:pt x="14" y="192"/>
                    </a:lnTo>
                    <a:lnTo>
                      <a:pt x="18" y="176"/>
                    </a:lnTo>
                    <a:lnTo>
                      <a:pt x="24" y="163"/>
                    </a:lnTo>
                    <a:lnTo>
                      <a:pt x="31" y="152"/>
                    </a:lnTo>
                    <a:lnTo>
                      <a:pt x="37" y="144"/>
                    </a:lnTo>
                    <a:lnTo>
                      <a:pt x="47" y="135"/>
                    </a:lnTo>
                    <a:lnTo>
                      <a:pt x="58" y="128"/>
                    </a:lnTo>
                    <a:lnTo>
                      <a:pt x="69" y="120"/>
                    </a:lnTo>
                    <a:lnTo>
                      <a:pt x="79" y="114"/>
                    </a:lnTo>
                    <a:lnTo>
                      <a:pt x="87" y="108"/>
                    </a:lnTo>
                    <a:lnTo>
                      <a:pt x="93" y="105"/>
                    </a:lnTo>
                    <a:lnTo>
                      <a:pt x="95" y="103"/>
                    </a:lnTo>
                    <a:lnTo>
                      <a:pt x="93" y="85"/>
                    </a:lnTo>
                    <a:lnTo>
                      <a:pt x="83" y="64"/>
                    </a:lnTo>
                    <a:lnTo>
                      <a:pt x="83" y="63"/>
                    </a:lnTo>
                    <a:lnTo>
                      <a:pt x="82" y="59"/>
                    </a:lnTo>
                    <a:lnTo>
                      <a:pt x="81" y="55"/>
                    </a:lnTo>
                    <a:lnTo>
                      <a:pt x="80" y="49"/>
                    </a:lnTo>
                    <a:lnTo>
                      <a:pt x="80" y="41"/>
                    </a:lnTo>
                    <a:lnTo>
                      <a:pt x="81" y="35"/>
                    </a:lnTo>
                    <a:lnTo>
                      <a:pt x="84" y="28"/>
                    </a:lnTo>
                    <a:lnTo>
                      <a:pt x="87" y="21"/>
                    </a:lnTo>
                    <a:lnTo>
                      <a:pt x="91" y="16"/>
                    </a:lnTo>
                    <a:lnTo>
                      <a:pt x="93" y="12"/>
                    </a:lnTo>
                    <a:lnTo>
                      <a:pt x="95" y="8"/>
                    </a:lnTo>
                    <a:lnTo>
                      <a:pt x="97" y="4"/>
                    </a:lnTo>
                    <a:lnTo>
                      <a:pt x="100" y="2"/>
                    </a:lnTo>
                    <a:lnTo>
                      <a:pt x="104" y="0"/>
                    </a:lnTo>
                    <a:lnTo>
                      <a:pt x="111" y="0"/>
                    </a:lnTo>
                    <a:lnTo>
                      <a:pt x="122" y="0"/>
                    </a:lnTo>
                    <a:lnTo>
                      <a:pt x="132" y="0"/>
                    </a:lnTo>
                    <a:lnTo>
                      <a:pt x="140" y="0"/>
                    </a:lnTo>
                    <a:lnTo>
                      <a:pt x="144" y="1"/>
                    </a:lnTo>
                    <a:lnTo>
                      <a:pt x="147" y="2"/>
                    </a:lnTo>
                    <a:lnTo>
                      <a:pt x="147" y="5"/>
                    </a:lnTo>
                    <a:lnTo>
                      <a:pt x="149" y="7"/>
                    </a:lnTo>
                    <a:lnTo>
                      <a:pt x="152" y="11"/>
                    </a:lnTo>
                    <a:lnTo>
                      <a:pt x="157" y="16"/>
                    </a:lnTo>
                    <a:lnTo>
                      <a:pt x="162" y="20"/>
                    </a:lnTo>
                    <a:lnTo>
                      <a:pt x="164" y="26"/>
                    </a:lnTo>
                    <a:lnTo>
                      <a:pt x="164" y="34"/>
                    </a:lnTo>
                    <a:lnTo>
                      <a:pt x="164" y="41"/>
                    </a:lnTo>
                    <a:lnTo>
                      <a:pt x="162" y="48"/>
                    </a:lnTo>
                    <a:lnTo>
                      <a:pt x="161" y="54"/>
                    </a:lnTo>
                    <a:lnTo>
                      <a:pt x="160" y="58"/>
                    </a:lnTo>
                    <a:lnTo>
                      <a:pt x="160" y="59"/>
                    </a:lnTo>
                    <a:lnTo>
                      <a:pt x="146" y="92"/>
                    </a:lnTo>
                    <a:lnTo>
                      <a:pt x="144" y="103"/>
                    </a:lnTo>
                    <a:lnTo>
                      <a:pt x="146" y="105"/>
                    </a:lnTo>
                    <a:lnTo>
                      <a:pt x="152" y="109"/>
                    </a:lnTo>
                    <a:lnTo>
                      <a:pt x="163" y="115"/>
                    </a:lnTo>
                    <a:lnTo>
                      <a:pt x="173" y="122"/>
                    </a:lnTo>
                    <a:lnTo>
                      <a:pt x="184" y="130"/>
                    </a:lnTo>
                    <a:lnTo>
                      <a:pt x="194" y="137"/>
                    </a:lnTo>
                    <a:lnTo>
                      <a:pt x="201" y="144"/>
                    </a:lnTo>
                    <a:lnTo>
                      <a:pt x="203" y="148"/>
                    </a:lnTo>
                    <a:lnTo>
                      <a:pt x="204" y="154"/>
                    </a:lnTo>
                    <a:lnTo>
                      <a:pt x="205" y="169"/>
                    </a:lnTo>
                    <a:lnTo>
                      <a:pt x="207" y="188"/>
                    </a:lnTo>
                    <a:lnTo>
                      <a:pt x="210" y="209"/>
                    </a:lnTo>
                    <a:lnTo>
                      <a:pt x="213" y="230"/>
                    </a:lnTo>
                    <a:lnTo>
                      <a:pt x="215" y="250"/>
                    </a:lnTo>
                    <a:lnTo>
                      <a:pt x="217" y="266"/>
                    </a:lnTo>
                    <a:lnTo>
                      <a:pt x="218" y="276"/>
                    </a:lnTo>
                    <a:lnTo>
                      <a:pt x="218" y="283"/>
                    </a:lnTo>
                    <a:lnTo>
                      <a:pt x="219" y="296"/>
                    </a:lnTo>
                    <a:lnTo>
                      <a:pt x="220" y="312"/>
                    </a:lnTo>
                    <a:lnTo>
                      <a:pt x="220" y="331"/>
                    </a:lnTo>
                    <a:lnTo>
                      <a:pt x="221" y="351"/>
                    </a:lnTo>
                    <a:lnTo>
                      <a:pt x="220" y="370"/>
                    </a:lnTo>
                    <a:lnTo>
                      <a:pt x="219" y="386"/>
                    </a:lnTo>
                    <a:lnTo>
                      <a:pt x="217" y="399"/>
                    </a:lnTo>
                    <a:lnTo>
                      <a:pt x="215" y="403"/>
                    </a:lnTo>
                    <a:lnTo>
                      <a:pt x="211" y="406"/>
                    </a:lnTo>
                    <a:lnTo>
                      <a:pt x="207" y="408"/>
                    </a:lnTo>
                    <a:lnTo>
                      <a:pt x="203" y="409"/>
                    </a:lnTo>
                    <a:lnTo>
                      <a:pt x="200" y="409"/>
                    </a:lnTo>
                    <a:lnTo>
                      <a:pt x="197" y="409"/>
                    </a:lnTo>
                    <a:lnTo>
                      <a:pt x="194" y="408"/>
                    </a:lnTo>
                    <a:lnTo>
                      <a:pt x="196" y="398"/>
                    </a:lnTo>
                    <a:lnTo>
                      <a:pt x="205" y="390"/>
                    </a:lnTo>
                    <a:lnTo>
                      <a:pt x="186" y="400"/>
                    </a:lnTo>
                    <a:lnTo>
                      <a:pt x="192" y="497"/>
                    </a:lnTo>
                    <a:lnTo>
                      <a:pt x="189" y="528"/>
                    </a:lnTo>
                    <a:lnTo>
                      <a:pt x="162" y="640"/>
                    </a:lnTo>
                    <a:lnTo>
                      <a:pt x="194" y="666"/>
                    </a:lnTo>
                    <a:lnTo>
                      <a:pt x="199" y="685"/>
                    </a:lnTo>
                    <a:lnTo>
                      <a:pt x="163" y="684"/>
                    </a:lnTo>
                    <a:lnTo>
                      <a:pt x="119" y="685"/>
                    </a:lnTo>
                    <a:lnTo>
                      <a:pt x="118" y="686"/>
                    </a:lnTo>
                    <a:lnTo>
                      <a:pt x="116" y="690"/>
                    </a:lnTo>
                    <a:lnTo>
                      <a:pt x="112" y="696"/>
                    </a:lnTo>
                    <a:lnTo>
                      <a:pt x="108" y="703"/>
                    </a:lnTo>
                    <a:lnTo>
                      <a:pt x="103" y="709"/>
                    </a:lnTo>
                    <a:lnTo>
                      <a:pt x="97" y="715"/>
                    </a:lnTo>
                    <a:lnTo>
                      <a:pt x="92" y="720"/>
                    </a:lnTo>
                    <a:lnTo>
                      <a:pt x="88" y="723"/>
                    </a:lnTo>
                    <a:lnTo>
                      <a:pt x="84" y="724"/>
                    </a:lnTo>
                    <a:lnTo>
                      <a:pt x="79" y="724"/>
                    </a:lnTo>
                    <a:lnTo>
                      <a:pt x="74" y="723"/>
                    </a:lnTo>
                    <a:lnTo>
                      <a:pt x="70" y="722"/>
                    </a:lnTo>
                    <a:lnTo>
                      <a:pt x="66" y="721"/>
                    </a:lnTo>
                    <a:lnTo>
                      <a:pt x="63" y="720"/>
                    </a:lnTo>
                    <a:lnTo>
                      <a:pt x="61" y="719"/>
                    </a:lnTo>
                    <a:lnTo>
                      <a:pt x="60" y="719"/>
                    </a:lnTo>
                    <a:lnTo>
                      <a:pt x="68" y="692"/>
                    </a:lnTo>
                    <a:lnTo>
                      <a:pt x="79" y="663"/>
                    </a:lnTo>
                    <a:lnTo>
                      <a:pt x="54" y="537"/>
                    </a:lnTo>
                    <a:lnTo>
                      <a:pt x="48" y="418"/>
                    </a:lnTo>
                    <a:lnTo>
                      <a:pt x="44" y="37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6" name="Freeform 67"/>
              <p:cNvSpPr>
                <a:spLocks/>
              </p:cNvSpPr>
              <p:nvPr/>
            </p:nvSpPr>
            <p:spPr bwMode="auto">
              <a:xfrm>
                <a:off x="1974" y="2659"/>
                <a:ext cx="223" cy="724"/>
              </a:xfrm>
              <a:custGeom>
                <a:avLst/>
                <a:gdLst>
                  <a:gd name="T0" fmla="*/ 41 w 223"/>
                  <a:gd name="T1" fmla="*/ 407 h 724"/>
                  <a:gd name="T2" fmla="*/ 20 w 223"/>
                  <a:gd name="T3" fmla="*/ 299 h 724"/>
                  <a:gd name="T4" fmla="*/ 0 w 223"/>
                  <a:gd name="T5" fmla="*/ 245 h 724"/>
                  <a:gd name="T6" fmla="*/ 5 w 223"/>
                  <a:gd name="T7" fmla="*/ 223 h 724"/>
                  <a:gd name="T8" fmla="*/ 14 w 223"/>
                  <a:gd name="T9" fmla="*/ 192 h 724"/>
                  <a:gd name="T10" fmla="*/ 25 w 223"/>
                  <a:gd name="T11" fmla="*/ 163 h 724"/>
                  <a:gd name="T12" fmla="*/ 39 w 223"/>
                  <a:gd name="T13" fmla="*/ 145 h 724"/>
                  <a:gd name="T14" fmla="*/ 59 w 223"/>
                  <a:gd name="T15" fmla="*/ 128 h 724"/>
                  <a:gd name="T16" fmla="*/ 80 w 223"/>
                  <a:gd name="T17" fmla="*/ 113 h 724"/>
                  <a:gd name="T18" fmla="*/ 94 w 223"/>
                  <a:gd name="T19" fmla="*/ 105 h 724"/>
                  <a:gd name="T20" fmla="*/ 94 w 223"/>
                  <a:gd name="T21" fmla="*/ 86 h 724"/>
                  <a:gd name="T22" fmla="*/ 83 w 223"/>
                  <a:gd name="T23" fmla="*/ 63 h 724"/>
                  <a:gd name="T24" fmla="*/ 81 w 223"/>
                  <a:gd name="T25" fmla="*/ 55 h 724"/>
                  <a:gd name="T26" fmla="*/ 81 w 223"/>
                  <a:gd name="T27" fmla="*/ 42 h 724"/>
                  <a:gd name="T28" fmla="*/ 84 w 223"/>
                  <a:gd name="T29" fmla="*/ 28 h 724"/>
                  <a:gd name="T30" fmla="*/ 92 w 223"/>
                  <a:gd name="T31" fmla="*/ 17 h 724"/>
                  <a:gd name="T32" fmla="*/ 96 w 223"/>
                  <a:gd name="T33" fmla="*/ 8 h 724"/>
                  <a:gd name="T34" fmla="*/ 100 w 223"/>
                  <a:gd name="T35" fmla="*/ 2 h 724"/>
                  <a:gd name="T36" fmla="*/ 112 w 223"/>
                  <a:gd name="T37" fmla="*/ 0 h 724"/>
                  <a:gd name="T38" fmla="*/ 133 w 223"/>
                  <a:gd name="T39" fmla="*/ 0 h 724"/>
                  <a:gd name="T40" fmla="*/ 145 w 223"/>
                  <a:gd name="T41" fmla="*/ 1 h 724"/>
                  <a:gd name="T42" fmla="*/ 148 w 223"/>
                  <a:gd name="T43" fmla="*/ 5 h 724"/>
                  <a:gd name="T44" fmla="*/ 153 w 223"/>
                  <a:gd name="T45" fmla="*/ 11 h 724"/>
                  <a:gd name="T46" fmla="*/ 162 w 223"/>
                  <a:gd name="T47" fmla="*/ 20 h 724"/>
                  <a:gd name="T48" fmla="*/ 165 w 223"/>
                  <a:gd name="T49" fmla="*/ 34 h 724"/>
                  <a:gd name="T50" fmla="*/ 163 w 223"/>
                  <a:gd name="T51" fmla="*/ 49 h 724"/>
                  <a:gd name="T52" fmla="*/ 161 w 223"/>
                  <a:gd name="T53" fmla="*/ 58 h 724"/>
                  <a:gd name="T54" fmla="*/ 146 w 223"/>
                  <a:gd name="T55" fmla="*/ 92 h 724"/>
                  <a:gd name="T56" fmla="*/ 147 w 223"/>
                  <a:gd name="T57" fmla="*/ 106 h 724"/>
                  <a:gd name="T58" fmla="*/ 163 w 223"/>
                  <a:gd name="T59" fmla="*/ 115 h 724"/>
                  <a:gd name="T60" fmla="*/ 185 w 223"/>
                  <a:gd name="T61" fmla="*/ 130 h 724"/>
                  <a:gd name="T62" fmla="*/ 202 w 223"/>
                  <a:gd name="T63" fmla="*/ 144 h 724"/>
                  <a:gd name="T64" fmla="*/ 205 w 223"/>
                  <a:gd name="T65" fmla="*/ 155 h 724"/>
                  <a:gd name="T66" fmla="*/ 209 w 223"/>
                  <a:gd name="T67" fmla="*/ 187 h 724"/>
                  <a:gd name="T68" fmla="*/ 214 w 223"/>
                  <a:gd name="T69" fmla="*/ 230 h 724"/>
                  <a:gd name="T70" fmla="*/ 219 w 223"/>
                  <a:gd name="T71" fmla="*/ 266 h 724"/>
                  <a:gd name="T72" fmla="*/ 219 w 223"/>
                  <a:gd name="T73" fmla="*/ 283 h 724"/>
                  <a:gd name="T74" fmla="*/ 221 w 223"/>
                  <a:gd name="T75" fmla="*/ 313 h 724"/>
                  <a:gd name="T76" fmla="*/ 222 w 223"/>
                  <a:gd name="T77" fmla="*/ 351 h 724"/>
                  <a:gd name="T78" fmla="*/ 220 w 223"/>
                  <a:gd name="T79" fmla="*/ 386 h 724"/>
                  <a:gd name="T80" fmla="*/ 216 w 223"/>
                  <a:gd name="T81" fmla="*/ 403 h 724"/>
                  <a:gd name="T82" fmla="*/ 208 w 223"/>
                  <a:gd name="T83" fmla="*/ 407 h 724"/>
                  <a:gd name="T84" fmla="*/ 201 w 223"/>
                  <a:gd name="T85" fmla="*/ 408 h 724"/>
                  <a:gd name="T86" fmla="*/ 196 w 223"/>
                  <a:gd name="T87" fmla="*/ 408 h 724"/>
                  <a:gd name="T88" fmla="*/ 197 w 223"/>
                  <a:gd name="T89" fmla="*/ 398 h 724"/>
                  <a:gd name="T90" fmla="*/ 188 w 223"/>
                  <a:gd name="T91" fmla="*/ 400 h 724"/>
                  <a:gd name="T92" fmla="*/ 190 w 223"/>
                  <a:gd name="T93" fmla="*/ 528 h 724"/>
                  <a:gd name="T94" fmla="*/ 196 w 223"/>
                  <a:gd name="T95" fmla="*/ 667 h 724"/>
                  <a:gd name="T96" fmla="*/ 164 w 223"/>
                  <a:gd name="T97" fmla="*/ 683 h 724"/>
                  <a:gd name="T98" fmla="*/ 119 w 223"/>
                  <a:gd name="T99" fmla="*/ 685 h 724"/>
                  <a:gd name="T100" fmla="*/ 113 w 223"/>
                  <a:gd name="T101" fmla="*/ 695 h 724"/>
                  <a:gd name="T102" fmla="*/ 103 w 223"/>
                  <a:gd name="T103" fmla="*/ 709 h 724"/>
                  <a:gd name="T104" fmla="*/ 93 w 223"/>
                  <a:gd name="T105" fmla="*/ 720 h 724"/>
                  <a:gd name="T106" fmla="*/ 84 w 223"/>
                  <a:gd name="T107" fmla="*/ 723 h 724"/>
                  <a:gd name="T108" fmla="*/ 75 w 223"/>
                  <a:gd name="T109" fmla="*/ 722 h 724"/>
                  <a:gd name="T110" fmla="*/ 66 w 223"/>
                  <a:gd name="T111" fmla="*/ 720 h 724"/>
                  <a:gd name="T112" fmla="*/ 61 w 223"/>
                  <a:gd name="T113" fmla="*/ 718 h 724"/>
                  <a:gd name="T114" fmla="*/ 69 w 223"/>
                  <a:gd name="T115" fmla="*/ 692 h 724"/>
                  <a:gd name="T116" fmla="*/ 54 w 223"/>
                  <a:gd name="T117" fmla="*/ 537 h 724"/>
                  <a:gd name="T118" fmla="*/ 44 w 223"/>
                  <a:gd name="T119" fmla="*/ 374 h 7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3"/>
                  <a:gd name="T181" fmla="*/ 0 h 724"/>
                  <a:gd name="T182" fmla="*/ 223 w 223"/>
                  <a:gd name="T183" fmla="*/ 724 h 7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3" h="724">
                    <a:moveTo>
                      <a:pt x="44" y="374"/>
                    </a:moveTo>
                    <a:lnTo>
                      <a:pt x="41" y="407"/>
                    </a:lnTo>
                    <a:lnTo>
                      <a:pt x="13" y="368"/>
                    </a:lnTo>
                    <a:lnTo>
                      <a:pt x="20" y="299"/>
                    </a:lnTo>
                    <a:lnTo>
                      <a:pt x="0" y="248"/>
                    </a:lnTo>
                    <a:lnTo>
                      <a:pt x="0" y="245"/>
                    </a:lnTo>
                    <a:lnTo>
                      <a:pt x="2" y="236"/>
                    </a:lnTo>
                    <a:lnTo>
                      <a:pt x="5" y="223"/>
                    </a:lnTo>
                    <a:lnTo>
                      <a:pt x="9" y="208"/>
                    </a:lnTo>
                    <a:lnTo>
                      <a:pt x="14" y="192"/>
                    </a:lnTo>
                    <a:lnTo>
                      <a:pt x="20" y="177"/>
                    </a:lnTo>
                    <a:lnTo>
                      <a:pt x="25" y="163"/>
                    </a:lnTo>
                    <a:lnTo>
                      <a:pt x="31" y="152"/>
                    </a:lnTo>
                    <a:lnTo>
                      <a:pt x="39" y="145"/>
                    </a:lnTo>
                    <a:lnTo>
                      <a:pt x="48" y="136"/>
                    </a:lnTo>
                    <a:lnTo>
                      <a:pt x="59" y="128"/>
                    </a:lnTo>
                    <a:lnTo>
                      <a:pt x="69" y="120"/>
                    </a:lnTo>
                    <a:lnTo>
                      <a:pt x="80" y="113"/>
                    </a:lnTo>
                    <a:lnTo>
                      <a:pt x="88" y="109"/>
                    </a:lnTo>
                    <a:lnTo>
                      <a:pt x="94" y="105"/>
                    </a:lnTo>
                    <a:lnTo>
                      <a:pt x="97" y="104"/>
                    </a:lnTo>
                    <a:lnTo>
                      <a:pt x="94" y="86"/>
                    </a:lnTo>
                    <a:lnTo>
                      <a:pt x="84" y="64"/>
                    </a:lnTo>
                    <a:lnTo>
                      <a:pt x="83" y="63"/>
                    </a:lnTo>
                    <a:lnTo>
                      <a:pt x="82" y="60"/>
                    </a:lnTo>
                    <a:lnTo>
                      <a:pt x="81" y="55"/>
                    </a:lnTo>
                    <a:lnTo>
                      <a:pt x="81" y="49"/>
                    </a:lnTo>
                    <a:lnTo>
                      <a:pt x="81" y="42"/>
                    </a:lnTo>
                    <a:lnTo>
                      <a:pt x="81" y="35"/>
                    </a:lnTo>
                    <a:lnTo>
                      <a:pt x="84" y="28"/>
                    </a:lnTo>
                    <a:lnTo>
                      <a:pt x="88" y="21"/>
                    </a:lnTo>
                    <a:lnTo>
                      <a:pt x="92" y="17"/>
                    </a:lnTo>
                    <a:lnTo>
                      <a:pt x="94" y="12"/>
                    </a:lnTo>
                    <a:lnTo>
                      <a:pt x="96" y="8"/>
                    </a:lnTo>
                    <a:lnTo>
                      <a:pt x="98" y="5"/>
                    </a:lnTo>
                    <a:lnTo>
                      <a:pt x="100" y="2"/>
                    </a:lnTo>
                    <a:lnTo>
                      <a:pt x="105" y="0"/>
                    </a:lnTo>
                    <a:lnTo>
                      <a:pt x="112" y="0"/>
                    </a:lnTo>
                    <a:lnTo>
                      <a:pt x="122" y="0"/>
                    </a:lnTo>
                    <a:lnTo>
                      <a:pt x="133" y="0"/>
                    </a:lnTo>
                    <a:lnTo>
                      <a:pt x="141" y="0"/>
                    </a:lnTo>
                    <a:lnTo>
                      <a:pt x="145" y="1"/>
                    </a:lnTo>
                    <a:lnTo>
                      <a:pt x="147" y="3"/>
                    </a:lnTo>
                    <a:lnTo>
                      <a:pt x="148" y="5"/>
                    </a:lnTo>
                    <a:lnTo>
                      <a:pt x="150" y="8"/>
                    </a:lnTo>
                    <a:lnTo>
                      <a:pt x="153" y="11"/>
                    </a:lnTo>
                    <a:lnTo>
                      <a:pt x="159" y="16"/>
                    </a:lnTo>
                    <a:lnTo>
                      <a:pt x="162" y="20"/>
                    </a:lnTo>
                    <a:lnTo>
                      <a:pt x="164" y="27"/>
                    </a:lnTo>
                    <a:lnTo>
                      <a:pt x="165" y="34"/>
                    </a:lnTo>
                    <a:lnTo>
                      <a:pt x="164" y="41"/>
                    </a:lnTo>
                    <a:lnTo>
                      <a:pt x="163" y="49"/>
                    </a:lnTo>
                    <a:lnTo>
                      <a:pt x="161" y="55"/>
                    </a:lnTo>
                    <a:lnTo>
                      <a:pt x="161" y="58"/>
                    </a:lnTo>
                    <a:lnTo>
                      <a:pt x="161" y="59"/>
                    </a:lnTo>
                    <a:lnTo>
                      <a:pt x="146" y="92"/>
                    </a:lnTo>
                    <a:lnTo>
                      <a:pt x="144" y="104"/>
                    </a:lnTo>
                    <a:lnTo>
                      <a:pt x="147" y="106"/>
                    </a:lnTo>
                    <a:lnTo>
                      <a:pt x="154" y="110"/>
                    </a:lnTo>
                    <a:lnTo>
                      <a:pt x="163" y="115"/>
                    </a:lnTo>
                    <a:lnTo>
                      <a:pt x="175" y="123"/>
                    </a:lnTo>
                    <a:lnTo>
                      <a:pt x="185" y="130"/>
                    </a:lnTo>
                    <a:lnTo>
                      <a:pt x="196" y="138"/>
                    </a:lnTo>
                    <a:lnTo>
                      <a:pt x="202" y="144"/>
                    </a:lnTo>
                    <a:lnTo>
                      <a:pt x="204" y="148"/>
                    </a:lnTo>
                    <a:lnTo>
                      <a:pt x="205" y="155"/>
                    </a:lnTo>
                    <a:lnTo>
                      <a:pt x="207" y="169"/>
                    </a:lnTo>
                    <a:lnTo>
                      <a:pt x="209" y="187"/>
                    </a:lnTo>
                    <a:lnTo>
                      <a:pt x="212" y="209"/>
                    </a:lnTo>
                    <a:lnTo>
                      <a:pt x="214" y="230"/>
                    </a:lnTo>
                    <a:lnTo>
                      <a:pt x="217" y="250"/>
                    </a:lnTo>
                    <a:lnTo>
                      <a:pt x="219" y="266"/>
                    </a:lnTo>
                    <a:lnTo>
                      <a:pt x="219" y="276"/>
                    </a:lnTo>
                    <a:lnTo>
                      <a:pt x="219" y="283"/>
                    </a:lnTo>
                    <a:lnTo>
                      <a:pt x="220" y="296"/>
                    </a:lnTo>
                    <a:lnTo>
                      <a:pt x="221" y="313"/>
                    </a:lnTo>
                    <a:lnTo>
                      <a:pt x="221" y="332"/>
                    </a:lnTo>
                    <a:lnTo>
                      <a:pt x="222" y="351"/>
                    </a:lnTo>
                    <a:lnTo>
                      <a:pt x="221" y="370"/>
                    </a:lnTo>
                    <a:lnTo>
                      <a:pt x="220" y="386"/>
                    </a:lnTo>
                    <a:lnTo>
                      <a:pt x="218" y="398"/>
                    </a:lnTo>
                    <a:lnTo>
                      <a:pt x="216" y="403"/>
                    </a:lnTo>
                    <a:lnTo>
                      <a:pt x="213" y="406"/>
                    </a:lnTo>
                    <a:lnTo>
                      <a:pt x="208" y="407"/>
                    </a:lnTo>
                    <a:lnTo>
                      <a:pt x="204" y="408"/>
                    </a:lnTo>
                    <a:lnTo>
                      <a:pt x="201" y="408"/>
                    </a:lnTo>
                    <a:lnTo>
                      <a:pt x="198" y="408"/>
                    </a:lnTo>
                    <a:lnTo>
                      <a:pt x="196" y="408"/>
                    </a:lnTo>
                    <a:lnTo>
                      <a:pt x="195" y="408"/>
                    </a:lnTo>
                    <a:lnTo>
                      <a:pt x="197" y="398"/>
                    </a:lnTo>
                    <a:lnTo>
                      <a:pt x="206" y="390"/>
                    </a:lnTo>
                    <a:lnTo>
                      <a:pt x="188" y="400"/>
                    </a:lnTo>
                    <a:lnTo>
                      <a:pt x="193" y="497"/>
                    </a:lnTo>
                    <a:lnTo>
                      <a:pt x="190" y="528"/>
                    </a:lnTo>
                    <a:lnTo>
                      <a:pt x="162" y="639"/>
                    </a:lnTo>
                    <a:lnTo>
                      <a:pt x="196" y="667"/>
                    </a:lnTo>
                    <a:lnTo>
                      <a:pt x="201" y="685"/>
                    </a:lnTo>
                    <a:lnTo>
                      <a:pt x="164" y="683"/>
                    </a:lnTo>
                    <a:lnTo>
                      <a:pt x="120" y="685"/>
                    </a:lnTo>
                    <a:lnTo>
                      <a:pt x="119" y="685"/>
                    </a:lnTo>
                    <a:lnTo>
                      <a:pt x="117" y="690"/>
                    </a:lnTo>
                    <a:lnTo>
                      <a:pt x="113" y="695"/>
                    </a:lnTo>
                    <a:lnTo>
                      <a:pt x="108" y="703"/>
                    </a:lnTo>
                    <a:lnTo>
                      <a:pt x="103" y="709"/>
                    </a:lnTo>
                    <a:lnTo>
                      <a:pt x="98" y="715"/>
                    </a:lnTo>
                    <a:lnTo>
                      <a:pt x="93" y="720"/>
                    </a:lnTo>
                    <a:lnTo>
                      <a:pt x="89" y="722"/>
                    </a:lnTo>
                    <a:lnTo>
                      <a:pt x="84" y="723"/>
                    </a:lnTo>
                    <a:lnTo>
                      <a:pt x="80" y="723"/>
                    </a:lnTo>
                    <a:lnTo>
                      <a:pt x="75" y="722"/>
                    </a:lnTo>
                    <a:lnTo>
                      <a:pt x="70" y="721"/>
                    </a:lnTo>
                    <a:lnTo>
                      <a:pt x="66" y="720"/>
                    </a:lnTo>
                    <a:lnTo>
                      <a:pt x="63" y="719"/>
                    </a:lnTo>
                    <a:lnTo>
                      <a:pt x="61" y="718"/>
                    </a:lnTo>
                    <a:lnTo>
                      <a:pt x="60" y="718"/>
                    </a:lnTo>
                    <a:lnTo>
                      <a:pt x="69" y="692"/>
                    </a:lnTo>
                    <a:lnTo>
                      <a:pt x="80" y="663"/>
                    </a:lnTo>
                    <a:lnTo>
                      <a:pt x="54" y="537"/>
                    </a:lnTo>
                    <a:lnTo>
                      <a:pt x="49" y="418"/>
                    </a:lnTo>
                    <a:lnTo>
                      <a:pt x="44" y="374"/>
                    </a:lnTo>
                  </a:path>
                </a:pathLst>
              </a:custGeom>
              <a:solidFill>
                <a:srgbClr val="99CC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7" name="Freeform 68"/>
              <p:cNvSpPr>
                <a:spLocks/>
              </p:cNvSpPr>
              <p:nvPr/>
            </p:nvSpPr>
            <p:spPr bwMode="auto">
              <a:xfrm>
                <a:off x="2276" y="2623"/>
                <a:ext cx="220" cy="680"/>
              </a:xfrm>
              <a:custGeom>
                <a:avLst/>
                <a:gdLst>
                  <a:gd name="T0" fmla="*/ 181 w 220"/>
                  <a:gd name="T1" fmla="*/ 349 h 680"/>
                  <a:gd name="T2" fmla="*/ 176 w 220"/>
                  <a:gd name="T3" fmla="*/ 337 h 680"/>
                  <a:gd name="T4" fmla="*/ 168 w 220"/>
                  <a:gd name="T5" fmla="*/ 296 h 680"/>
                  <a:gd name="T6" fmla="*/ 181 w 220"/>
                  <a:gd name="T7" fmla="*/ 253 h 680"/>
                  <a:gd name="T8" fmla="*/ 185 w 220"/>
                  <a:gd name="T9" fmla="*/ 228 h 680"/>
                  <a:gd name="T10" fmla="*/ 174 w 220"/>
                  <a:gd name="T11" fmla="*/ 160 h 680"/>
                  <a:gd name="T12" fmla="*/ 150 w 220"/>
                  <a:gd name="T13" fmla="*/ 117 h 680"/>
                  <a:gd name="T14" fmla="*/ 133 w 220"/>
                  <a:gd name="T15" fmla="*/ 102 h 680"/>
                  <a:gd name="T16" fmla="*/ 146 w 220"/>
                  <a:gd name="T17" fmla="*/ 84 h 680"/>
                  <a:gd name="T18" fmla="*/ 140 w 220"/>
                  <a:gd name="T19" fmla="*/ 83 h 680"/>
                  <a:gd name="T20" fmla="*/ 130 w 220"/>
                  <a:gd name="T21" fmla="*/ 66 h 680"/>
                  <a:gd name="T22" fmla="*/ 137 w 220"/>
                  <a:gd name="T23" fmla="*/ 38 h 680"/>
                  <a:gd name="T24" fmla="*/ 111 w 220"/>
                  <a:gd name="T25" fmla="*/ 1 h 680"/>
                  <a:gd name="T26" fmla="*/ 78 w 220"/>
                  <a:gd name="T27" fmla="*/ 1 h 680"/>
                  <a:gd name="T28" fmla="*/ 53 w 220"/>
                  <a:gd name="T29" fmla="*/ 10 h 680"/>
                  <a:gd name="T30" fmla="*/ 53 w 220"/>
                  <a:gd name="T31" fmla="*/ 20 h 680"/>
                  <a:gd name="T32" fmla="*/ 52 w 220"/>
                  <a:gd name="T33" fmla="*/ 26 h 680"/>
                  <a:gd name="T34" fmla="*/ 50 w 220"/>
                  <a:gd name="T35" fmla="*/ 40 h 680"/>
                  <a:gd name="T36" fmla="*/ 55 w 220"/>
                  <a:gd name="T37" fmla="*/ 71 h 680"/>
                  <a:gd name="T38" fmla="*/ 49 w 220"/>
                  <a:gd name="T39" fmla="*/ 75 h 680"/>
                  <a:gd name="T40" fmla="*/ 46 w 220"/>
                  <a:gd name="T41" fmla="*/ 83 h 680"/>
                  <a:gd name="T42" fmla="*/ 54 w 220"/>
                  <a:gd name="T43" fmla="*/ 93 h 680"/>
                  <a:gd name="T44" fmla="*/ 60 w 220"/>
                  <a:gd name="T45" fmla="*/ 101 h 680"/>
                  <a:gd name="T46" fmla="*/ 48 w 220"/>
                  <a:gd name="T47" fmla="*/ 111 h 680"/>
                  <a:gd name="T48" fmla="*/ 41 w 220"/>
                  <a:gd name="T49" fmla="*/ 114 h 680"/>
                  <a:gd name="T50" fmla="*/ 30 w 220"/>
                  <a:gd name="T51" fmla="*/ 117 h 680"/>
                  <a:gd name="T52" fmla="*/ 11 w 220"/>
                  <a:gd name="T53" fmla="*/ 170 h 680"/>
                  <a:gd name="T54" fmla="*/ 11 w 220"/>
                  <a:gd name="T55" fmla="*/ 248 h 680"/>
                  <a:gd name="T56" fmla="*/ 3 w 220"/>
                  <a:gd name="T57" fmla="*/ 288 h 680"/>
                  <a:gd name="T58" fmla="*/ 1 w 220"/>
                  <a:gd name="T59" fmla="*/ 311 h 680"/>
                  <a:gd name="T60" fmla="*/ 8 w 220"/>
                  <a:gd name="T61" fmla="*/ 330 h 680"/>
                  <a:gd name="T62" fmla="*/ 8 w 220"/>
                  <a:gd name="T63" fmla="*/ 401 h 680"/>
                  <a:gd name="T64" fmla="*/ 8 w 220"/>
                  <a:gd name="T65" fmla="*/ 445 h 680"/>
                  <a:gd name="T66" fmla="*/ 16 w 220"/>
                  <a:gd name="T67" fmla="*/ 465 h 680"/>
                  <a:gd name="T68" fmla="*/ 19 w 220"/>
                  <a:gd name="T69" fmla="*/ 472 h 680"/>
                  <a:gd name="T70" fmla="*/ 27 w 220"/>
                  <a:gd name="T71" fmla="*/ 544 h 680"/>
                  <a:gd name="T72" fmla="*/ 30 w 220"/>
                  <a:gd name="T73" fmla="*/ 606 h 680"/>
                  <a:gd name="T74" fmla="*/ 18 w 220"/>
                  <a:gd name="T75" fmla="*/ 648 h 680"/>
                  <a:gd name="T76" fmla="*/ 10 w 220"/>
                  <a:gd name="T77" fmla="*/ 676 h 680"/>
                  <a:gd name="T78" fmla="*/ 20 w 220"/>
                  <a:gd name="T79" fmla="*/ 679 h 680"/>
                  <a:gd name="T80" fmla="*/ 42 w 220"/>
                  <a:gd name="T81" fmla="*/ 676 h 680"/>
                  <a:gd name="T82" fmla="*/ 53 w 220"/>
                  <a:gd name="T83" fmla="*/ 638 h 680"/>
                  <a:gd name="T84" fmla="*/ 52 w 220"/>
                  <a:gd name="T85" fmla="*/ 605 h 680"/>
                  <a:gd name="T86" fmla="*/ 57 w 220"/>
                  <a:gd name="T87" fmla="*/ 582 h 680"/>
                  <a:gd name="T88" fmla="*/ 67 w 220"/>
                  <a:gd name="T89" fmla="*/ 536 h 680"/>
                  <a:gd name="T90" fmla="*/ 70 w 220"/>
                  <a:gd name="T91" fmla="*/ 504 h 680"/>
                  <a:gd name="T92" fmla="*/ 71 w 220"/>
                  <a:gd name="T93" fmla="*/ 489 h 680"/>
                  <a:gd name="T94" fmla="*/ 91 w 220"/>
                  <a:gd name="T95" fmla="*/ 507 h 680"/>
                  <a:gd name="T96" fmla="*/ 97 w 220"/>
                  <a:gd name="T97" fmla="*/ 652 h 680"/>
                  <a:gd name="T98" fmla="*/ 102 w 220"/>
                  <a:gd name="T99" fmla="*/ 668 h 680"/>
                  <a:gd name="T100" fmla="*/ 115 w 220"/>
                  <a:gd name="T101" fmla="*/ 678 h 680"/>
                  <a:gd name="T102" fmla="*/ 128 w 220"/>
                  <a:gd name="T103" fmla="*/ 669 h 680"/>
                  <a:gd name="T104" fmla="*/ 124 w 220"/>
                  <a:gd name="T105" fmla="*/ 607 h 680"/>
                  <a:gd name="T106" fmla="*/ 132 w 220"/>
                  <a:gd name="T107" fmla="*/ 579 h 680"/>
                  <a:gd name="T108" fmla="*/ 139 w 220"/>
                  <a:gd name="T109" fmla="*/ 536 h 680"/>
                  <a:gd name="T110" fmla="*/ 137 w 220"/>
                  <a:gd name="T111" fmla="*/ 522 h 680"/>
                  <a:gd name="T112" fmla="*/ 135 w 220"/>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680"/>
                  <a:gd name="T173" fmla="*/ 220 w 220"/>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680">
                    <a:moveTo>
                      <a:pt x="219" y="354"/>
                    </a:moveTo>
                    <a:lnTo>
                      <a:pt x="181" y="352"/>
                    </a:lnTo>
                    <a:lnTo>
                      <a:pt x="181" y="350"/>
                    </a:lnTo>
                    <a:lnTo>
                      <a:pt x="181" y="349"/>
                    </a:lnTo>
                    <a:lnTo>
                      <a:pt x="180" y="346"/>
                    </a:lnTo>
                    <a:lnTo>
                      <a:pt x="180" y="343"/>
                    </a:lnTo>
                    <a:lnTo>
                      <a:pt x="178" y="340"/>
                    </a:lnTo>
                    <a:lnTo>
                      <a:pt x="176" y="337"/>
                    </a:lnTo>
                    <a:lnTo>
                      <a:pt x="174" y="335"/>
                    </a:lnTo>
                    <a:lnTo>
                      <a:pt x="171" y="333"/>
                    </a:lnTo>
                    <a:lnTo>
                      <a:pt x="166" y="301"/>
                    </a:lnTo>
                    <a:lnTo>
                      <a:pt x="168" y="296"/>
                    </a:lnTo>
                    <a:lnTo>
                      <a:pt x="171" y="288"/>
                    </a:lnTo>
                    <a:lnTo>
                      <a:pt x="175" y="276"/>
                    </a:lnTo>
                    <a:lnTo>
                      <a:pt x="179" y="265"/>
                    </a:lnTo>
                    <a:lnTo>
                      <a:pt x="181" y="253"/>
                    </a:lnTo>
                    <a:lnTo>
                      <a:pt x="183" y="244"/>
                    </a:lnTo>
                    <a:lnTo>
                      <a:pt x="185" y="236"/>
                    </a:lnTo>
                    <a:lnTo>
                      <a:pt x="186" y="232"/>
                    </a:lnTo>
                    <a:lnTo>
                      <a:pt x="185" y="228"/>
                    </a:lnTo>
                    <a:lnTo>
                      <a:pt x="183" y="215"/>
                    </a:lnTo>
                    <a:lnTo>
                      <a:pt x="181" y="198"/>
                    </a:lnTo>
                    <a:lnTo>
                      <a:pt x="178" y="179"/>
                    </a:lnTo>
                    <a:lnTo>
                      <a:pt x="174" y="160"/>
                    </a:lnTo>
                    <a:lnTo>
                      <a:pt x="170" y="143"/>
                    </a:lnTo>
                    <a:lnTo>
                      <a:pt x="166" y="131"/>
                    </a:lnTo>
                    <a:lnTo>
                      <a:pt x="163" y="124"/>
                    </a:lnTo>
                    <a:lnTo>
                      <a:pt x="150" y="117"/>
                    </a:lnTo>
                    <a:lnTo>
                      <a:pt x="142" y="112"/>
                    </a:lnTo>
                    <a:lnTo>
                      <a:pt x="137" y="107"/>
                    </a:lnTo>
                    <a:lnTo>
                      <a:pt x="134" y="104"/>
                    </a:lnTo>
                    <a:lnTo>
                      <a:pt x="133" y="102"/>
                    </a:lnTo>
                    <a:lnTo>
                      <a:pt x="134" y="101"/>
                    </a:lnTo>
                    <a:lnTo>
                      <a:pt x="135" y="101"/>
                    </a:lnTo>
                    <a:lnTo>
                      <a:pt x="136" y="101"/>
                    </a:lnTo>
                    <a:lnTo>
                      <a:pt x="146" y="84"/>
                    </a:lnTo>
                    <a:lnTo>
                      <a:pt x="145" y="84"/>
                    </a:lnTo>
                    <a:lnTo>
                      <a:pt x="143" y="84"/>
                    </a:lnTo>
                    <a:lnTo>
                      <a:pt x="140" y="83"/>
                    </a:lnTo>
                    <a:lnTo>
                      <a:pt x="138" y="81"/>
                    </a:lnTo>
                    <a:lnTo>
                      <a:pt x="135" y="77"/>
                    </a:lnTo>
                    <a:lnTo>
                      <a:pt x="132" y="73"/>
                    </a:lnTo>
                    <a:lnTo>
                      <a:pt x="130" y="66"/>
                    </a:lnTo>
                    <a:lnTo>
                      <a:pt x="129" y="59"/>
                    </a:lnTo>
                    <a:lnTo>
                      <a:pt x="131" y="52"/>
                    </a:lnTo>
                    <a:lnTo>
                      <a:pt x="134" y="45"/>
                    </a:lnTo>
                    <a:lnTo>
                      <a:pt x="137" y="38"/>
                    </a:lnTo>
                    <a:lnTo>
                      <a:pt x="137" y="29"/>
                    </a:lnTo>
                    <a:lnTo>
                      <a:pt x="133" y="21"/>
                    </a:lnTo>
                    <a:lnTo>
                      <a:pt x="126" y="12"/>
                    </a:lnTo>
                    <a:lnTo>
                      <a:pt x="111" y="1"/>
                    </a:lnTo>
                    <a:lnTo>
                      <a:pt x="106" y="0"/>
                    </a:lnTo>
                    <a:lnTo>
                      <a:pt x="98" y="0"/>
                    </a:lnTo>
                    <a:lnTo>
                      <a:pt x="89" y="0"/>
                    </a:lnTo>
                    <a:lnTo>
                      <a:pt x="78" y="1"/>
                    </a:lnTo>
                    <a:lnTo>
                      <a:pt x="69" y="3"/>
                    </a:lnTo>
                    <a:lnTo>
                      <a:pt x="60" y="5"/>
                    </a:lnTo>
                    <a:lnTo>
                      <a:pt x="54" y="8"/>
                    </a:lnTo>
                    <a:lnTo>
                      <a:pt x="53" y="10"/>
                    </a:lnTo>
                    <a:lnTo>
                      <a:pt x="53" y="13"/>
                    </a:lnTo>
                    <a:lnTo>
                      <a:pt x="53" y="16"/>
                    </a:lnTo>
                    <a:lnTo>
                      <a:pt x="53" y="19"/>
                    </a:lnTo>
                    <a:lnTo>
                      <a:pt x="53" y="20"/>
                    </a:lnTo>
                    <a:lnTo>
                      <a:pt x="52" y="22"/>
                    </a:lnTo>
                    <a:lnTo>
                      <a:pt x="52" y="23"/>
                    </a:lnTo>
                    <a:lnTo>
                      <a:pt x="52" y="25"/>
                    </a:lnTo>
                    <a:lnTo>
                      <a:pt x="52" y="26"/>
                    </a:lnTo>
                    <a:lnTo>
                      <a:pt x="51" y="27"/>
                    </a:lnTo>
                    <a:lnTo>
                      <a:pt x="50" y="31"/>
                    </a:lnTo>
                    <a:lnTo>
                      <a:pt x="50" y="35"/>
                    </a:lnTo>
                    <a:lnTo>
                      <a:pt x="50" y="40"/>
                    </a:lnTo>
                    <a:lnTo>
                      <a:pt x="50" y="48"/>
                    </a:lnTo>
                    <a:lnTo>
                      <a:pt x="52" y="57"/>
                    </a:lnTo>
                    <a:lnTo>
                      <a:pt x="54" y="66"/>
                    </a:lnTo>
                    <a:lnTo>
                      <a:pt x="55" y="71"/>
                    </a:lnTo>
                    <a:lnTo>
                      <a:pt x="54" y="73"/>
                    </a:lnTo>
                    <a:lnTo>
                      <a:pt x="53" y="74"/>
                    </a:lnTo>
                    <a:lnTo>
                      <a:pt x="51" y="75"/>
                    </a:lnTo>
                    <a:lnTo>
                      <a:pt x="49" y="75"/>
                    </a:lnTo>
                    <a:lnTo>
                      <a:pt x="47" y="76"/>
                    </a:lnTo>
                    <a:lnTo>
                      <a:pt x="45" y="77"/>
                    </a:lnTo>
                    <a:lnTo>
                      <a:pt x="45" y="81"/>
                    </a:lnTo>
                    <a:lnTo>
                      <a:pt x="46" y="83"/>
                    </a:lnTo>
                    <a:lnTo>
                      <a:pt x="48" y="86"/>
                    </a:lnTo>
                    <a:lnTo>
                      <a:pt x="50" y="88"/>
                    </a:lnTo>
                    <a:lnTo>
                      <a:pt x="52" y="91"/>
                    </a:lnTo>
                    <a:lnTo>
                      <a:pt x="54" y="93"/>
                    </a:lnTo>
                    <a:lnTo>
                      <a:pt x="56" y="96"/>
                    </a:lnTo>
                    <a:lnTo>
                      <a:pt x="58" y="97"/>
                    </a:lnTo>
                    <a:lnTo>
                      <a:pt x="60" y="99"/>
                    </a:lnTo>
                    <a:lnTo>
                      <a:pt x="60" y="101"/>
                    </a:lnTo>
                    <a:lnTo>
                      <a:pt x="58" y="104"/>
                    </a:lnTo>
                    <a:lnTo>
                      <a:pt x="55" y="106"/>
                    </a:lnTo>
                    <a:lnTo>
                      <a:pt x="52" y="108"/>
                    </a:lnTo>
                    <a:lnTo>
                      <a:pt x="48" y="111"/>
                    </a:lnTo>
                    <a:lnTo>
                      <a:pt x="45" y="112"/>
                    </a:lnTo>
                    <a:lnTo>
                      <a:pt x="42" y="114"/>
                    </a:lnTo>
                    <a:lnTo>
                      <a:pt x="41" y="114"/>
                    </a:lnTo>
                    <a:lnTo>
                      <a:pt x="39" y="114"/>
                    </a:lnTo>
                    <a:lnTo>
                      <a:pt x="36" y="115"/>
                    </a:lnTo>
                    <a:lnTo>
                      <a:pt x="34" y="116"/>
                    </a:lnTo>
                    <a:lnTo>
                      <a:pt x="30" y="117"/>
                    </a:lnTo>
                    <a:lnTo>
                      <a:pt x="27" y="120"/>
                    </a:lnTo>
                    <a:lnTo>
                      <a:pt x="23" y="124"/>
                    </a:lnTo>
                    <a:lnTo>
                      <a:pt x="21" y="130"/>
                    </a:lnTo>
                    <a:lnTo>
                      <a:pt x="11" y="170"/>
                    </a:lnTo>
                    <a:lnTo>
                      <a:pt x="6" y="199"/>
                    </a:lnTo>
                    <a:lnTo>
                      <a:pt x="5" y="220"/>
                    </a:lnTo>
                    <a:lnTo>
                      <a:pt x="8" y="235"/>
                    </a:lnTo>
                    <a:lnTo>
                      <a:pt x="11" y="248"/>
                    </a:lnTo>
                    <a:lnTo>
                      <a:pt x="13" y="257"/>
                    </a:lnTo>
                    <a:lnTo>
                      <a:pt x="12" y="268"/>
                    </a:lnTo>
                    <a:lnTo>
                      <a:pt x="7" y="280"/>
                    </a:lnTo>
                    <a:lnTo>
                      <a:pt x="3" y="288"/>
                    </a:lnTo>
                    <a:lnTo>
                      <a:pt x="0" y="294"/>
                    </a:lnTo>
                    <a:lnTo>
                      <a:pt x="0" y="301"/>
                    </a:lnTo>
                    <a:lnTo>
                      <a:pt x="0" y="307"/>
                    </a:lnTo>
                    <a:lnTo>
                      <a:pt x="1" y="311"/>
                    </a:lnTo>
                    <a:lnTo>
                      <a:pt x="3" y="315"/>
                    </a:lnTo>
                    <a:lnTo>
                      <a:pt x="5" y="320"/>
                    </a:lnTo>
                    <a:lnTo>
                      <a:pt x="7" y="323"/>
                    </a:lnTo>
                    <a:lnTo>
                      <a:pt x="8" y="330"/>
                    </a:lnTo>
                    <a:lnTo>
                      <a:pt x="9" y="344"/>
                    </a:lnTo>
                    <a:lnTo>
                      <a:pt x="9" y="362"/>
                    </a:lnTo>
                    <a:lnTo>
                      <a:pt x="9" y="382"/>
                    </a:lnTo>
                    <a:lnTo>
                      <a:pt x="8" y="401"/>
                    </a:lnTo>
                    <a:lnTo>
                      <a:pt x="7" y="418"/>
                    </a:lnTo>
                    <a:lnTo>
                      <a:pt x="7" y="429"/>
                    </a:lnTo>
                    <a:lnTo>
                      <a:pt x="7" y="433"/>
                    </a:lnTo>
                    <a:lnTo>
                      <a:pt x="8" y="445"/>
                    </a:lnTo>
                    <a:lnTo>
                      <a:pt x="10" y="452"/>
                    </a:lnTo>
                    <a:lnTo>
                      <a:pt x="12" y="459"/>
                    </a:lnTo>
                    <a:lnTo>
                      <a:pt x="14" y="463"/>
                    </a:lnTo>
                    <a:lnTo>
                      <a:pt x="16" y="465"/>
                    </a:lnTo>
                    <a:lnTo>
                      <a:pt x="18" y="467"/>
                    </a:lnTo>
                    <a:lnTo>
                      <a:pt x="19" y="467"/>
                    </a:lnTo>
                    <a:lnTo>
                      <a:pt x="19" y="472"/>
                    </a:lnTo>
                    <a:lnTo>
                      <a:pt x="21" y="485"/>
                    </a:lnTo>
                    <a:lnTo>
                      <a:pt x="23" y="502"/>
                    </a:lnTo>
                    <a:lnTo>
                      <a:pt x="25" y="523"/>
                    </a:lnTo>
                    <a:lnTo>
                      <a:pt x="27" y="544"/>
                    </a:lnTo>
                    <a:lnTo>
                      <a:pt x="29" y="565"/>
                    </a:lnTo>
                    <a:lnTo>
                      <a:pt x="30" y="583"/>
                    </a:lnTo>
                    <a:lnTo>
                      <a:pt x="30" y="596"/>
                    </a:lnTo>
                    <a:lnTo>
                      <a:pt x="30" y="606"/>
                    </a:lnTo>
                    <a:lnTo>
                      <a:pt x="27" y="618"/>
                    </a:lnTo>
                    <a:lnTo>
                      <a:pt x="24" y="628"/>
                    </a:lnTo>
                    <a:lnTo>
                      <a:pt x="21" y="639"/>
                    </a:lnTo>
                    <a:lnTo>
                      <a:pt x="18" y="648"/>
                    </a:lnTo>
                    <a:lnTo>
                      <a:pt x="15" y="656"/>
                    </a:lnTo>
                    <a:lnTo>
                      <a:pt x="12" y="661"/>
                    </a:lnTo>
                    <a:lnTo>
                      <a:pt x="12" y="662"/>
                    </a:lnTo>
                    <a:lnTo>
                      <a:pt x="10" y="676"/>
                    </a:lnTo>
                    <a:lnTo>
                      <a:pt x="11" y="676"/>
                    </a:lnTo>
                    <a:lnTo>
                      <a:pt x="13" y="677"/>
                    </a:lnTo>
                    <a:lnTo>
                      <a:pt x="17" y="678"/>
                    </a:lnTo>
                    <a:lnTo>
                      <a:pt x="20" y="679"/>
                    </a:lnTo>
                    <a:lnTo>
                      <a:pt x="25" y="679"/>
                    </a:lnTo>
                    <a:lnTo>
                      <a:pt x="31" y="679"/>
                    </a:lnTo>
                    <a:lnTo>
                      <a:pt x="36" y="678"/>
                    </a:lnTo>
                    <a:lnTo>
                      <a:pt x="42" y="676"/>
                    </a:lnTo>
                    <a:lnTo>
                      <a:pt x="47" y="670"/>
                    </a:lnTo>
                    <a:lnTo>
                      <a:pt x="50" y="661"/>
                    </a:lnTo>
                    <a:lnTo>
                      <a:pt x="52" y="650"/>
                    </a:lnTo>
                    <a:lnTo>
                      <a:pt x="53" y="638"/>
                    </a:lnTo>
                    <a:lnTo>
                      <a:pt x="53" y="625"/>
                    </a:lnTo>
                    <a:lnTo>
                      <a:pt x="53" y="615"/>
                    </a:lnTo>
                    <a:lnTo>
                      <a:pt x="52" y="608"/>
                    </a:lnTo>
                    <a:lnTo>
                      <a:pt x="52" y="605"/>
                    </a:lnTo>
                    <a:lnTo>
                      <a:pt x="53" y="603"/>
                    </a:lnTo>
                    <a:lnTo>
                      <a:pt x="54" y="599"/>
                    </a:lnTo>
                    <a:lnTo>
                      <a:pt x="55" y="591"/>
                    </a:lnTo>
                    <a:lnTo>
                      <a:pt x="57" y="582"/>
                    </a:lnTo>
                    <a:lnTo>
                      <a:pt x="60" y="570"/>
                    </a:lnTo>
                    <a:lnTo>
                      <a:pt x="62" y="559"/>
                    </a:lnTo>
                    <a:lnTo>
                      <a:pt x="65" y="547"/>
                    </a:lnTo>
                    <a:lnTo>
                      <a:pt x="67" y="536"/>
                    </a:lnTo>
                    <a:lnTo>
                      <a:pt x="68" y="528"/>
                    </a:lnTo>
                    <a:lnTo>
                      <a:pt x="69" y="520"/>
                    </a:lnTo>
                    <a:lnTo>
                      <a:pt x="70" y="511"/>
                    </a:lnTo>
                    <a:lnTo>
                      <a:pt x="70" y="504"/>
                    </a:lnTo>
                    <a:lnTo>
                      <a:pt x="70" y="498"/>
                    </a:lnTo>
                    <a:lnTo>
                      <a:pt x="70" y="493"/>
                    </a:lnTo>
                    <a:lnTo>
                      <a:pt x="70" y="490"/>
                    </a:lnTo>
                    <a:lnTo>
                      <a:pt x="71" y="489"/>
                    </a:lnTo>
                    <a:lnTo>
                      <a:pt x="85" y="489"/>
                    </a:lnTo>
                    <a:lnTo>
                      <a:pt x="85" y="507"/>
                    </a:lnTo>
                    <a:lnTo>
                      <a:pt x="91" y="507"/>
                    </a:lnTo>
                    <a:lnTo>
                      <a:pt x="106" y="601"/>
                    </a:lnTo>
                    <a:lnTo>
                      <a:pt x="97" y="649"/>
                    </a:lnTo>
                    <a:lnTo>
                      <a:pt x="97" y="652"/>
                    </a:lnTo>
                    <a:lnTo>
                      <a:pt x="98" y="656"/>
                    </a:lnTo>
                    <a:lnTo>
                      <a:pt x="99" y="659"/>
                    </a:lnTo>
                    <a:lnTo>
                      <a:pt x="100" y="664"/>
                    </a:lnTo>
                    <a:lnTo>
                      <a:pt x="102" y="668"/>
                    </a:lnTo>
                    <a:lnTo>
                      <a:pt x="105" y="673"/>
                    </a:lnTo>
                    <a:lnTo>
                      <a:pt x="108" y="676"/>
                    </a:lnTo>
                    <a:lnTo>
                      <a:pt x="111" y="678"/>
                    </a:lnTo>
                    <a:lnTo>
                      <a:pt x="115" y="678"/>
                    </a:lnTo>
                    <a:lnTo>
                      <a:pt x="119" y="676"/>
                    </a:lnTo>
                    <a:lnTo>
                      <a:pt x="123" y="674"/>
                    </a:lnTo>
                    <a:lnTo>
                      <a:pt x="126" y="672"/>
                    </a:lnTo>
                    <a:lnTo>
                      <a:pt x="128" y="669"/>
                    </a:lnTo>
                    <a:lnTo>
                      <a:pt x="130" y="667"/>
                    </a:lnTo>
                    <a:lnTo>
                      <a:pt x="131" y="666"/>
                    </a:lnTo>
                    <a:lnTo>
                      <a:pt x="135" y="630"/>
                    </a:lnTo>
                    <a:lnTo>
                      <a:pt x="124" y="607"/>
                    </a:lnTo>
                    <a:lnTo>
                      <a:pt x="125" y="604"/>
                    </a:lnTo>
                    <a:lnTo>
                      <a:pt x="127" y="599"/>
                    </a:lnTo>
                    <a:lnTo>
                      <a:pt x="128" y="589"/>
                    </a:lnTo>
                    <a:lnTo>
                      <a:pt x="132" y="579"/>
                    </a:lnTo>
                    <a:lnTo>
                      <a:pt x="134" y="566"/>
                    </a:lnTo>
                    <a:lnTo>
                      <a:pt x="137" y="555"/>
                    </a:lnTo>
                    <a:lnTo>
                      <a:pt x="138" y="544"/>
                    </a:lnTo>
                    <a:lnTo>
                      <a:pt x="139" y="536"/>
                    </a:lnTo>
                    <a:lnTo>
                      <a:pt x="138" y="533"/>
                    </a:lnTo>
                    <a:lnTo>
                      <a:pt x="138" y="529"/>
                    </a:lnTo>
                    <a:lnTo>
                      <a:pt x="137" y="525"/>
                    </a:lnTo>
                    <a:lnTo>
                      <a:pt x="137" y="522"/>
                    </a:lnTo>
                    <a:lnTo>
                      <a:pt x="136" y="518"/>
                    </a:lnTo>
                    <a:lnTo>
                      <a:pt x="136" y="514"/>
                    </a:lnTo>
                    <a:lnTo>
                      <a:pt x="136" y="510"/>
                    </a:lnTo>
                    <a:lnTo>
                      <a:pt x="135" y="507"/>
                    </a:lnTo>
                    <a:lnTo>
                      <a:pt x="219" y="505"/>
                    </a:lnTo>
                    <a:lnTo>
                      <a:pt x="219" y="35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8" name="Freeform 69"/>
              <p:cNvSpPr>
                <a:spLocks/>
              </p:cNvSpPr>
              <p:nvPr/>
            </p:nvSpPr>
            <p:spPr bwMode="auto">
              <a:xfrm>
                <a:off x="2287" y="2631"/>
                <a:ext cx="219" cy="680"/>
              </a:xfrm>
              <a:custGeom>
                <a:avLst/>
                <a:gdLst>
                  <a:gd name="T0" fmla="*/ 180 w 219"/>
                  <a:gd name="T1" fmla="*/ 348 h 680"/>
                  <a:gd name="T2" fmla="*/ 176 w 219"/>
                  <a:gd name="T3" fmla="*/ 337 h 680"/>
                  <a:gd name="T4" fmla="*/ 167 w 219"/>
                  <a:gd name="T5" fmla="*/ 296 h 680"/>
                  <a:gd name="T6" fmla="*/ 181 w 219"/>
                  <a:gd name="T7" fmla="*/ 254 h 680"/>
                  <a:gd name="T8" fmla="*/ 184 w 219"/>
                  <a:gd name="T9" fmla="*/ 227 h 680"/>
                  <a:gd name="T10" fmla="*/ 173 w 219"/>
                  <a:gd name="T11" fmla="*/ 160 h 680"/>
                  <a:gd name="T12" fmla="*/ 149 w 219"/>
                  <a:gd name="T13" fmla="*/ 117 h 680"/>
                  <a:gd name="T14" fmla="*/ 133 w 219"/>
                  <a:gd name="T15" fmla="*/ 103 h 680"/>
                  <a:gd name="T16" fmla="*/ 145 w 219"/>
                  <a:gd name="T17" fmla="*/ 85 h 680"/>
                  <a:gd name="T18" fmla="*/ 140 w 219"/>
                  <a:gd name="T19" fmla="*/ 83 h 680"/>
                  <a:gd name="T20" fmla="*/ 129 w 219"/>
                  <a:gd name="T21" fmla="*/ 67 h 680"/>
                  <a:gd name="T22" fmla="*/ 136 w 219"/>
                  <a:gd name="T23" fmla="*/ 37 h 680"/>
                  <a:gd name="T24" fmla="*/ 110 w 219"/>
                  <a:gd name="T25" fmla="*/ 1 h 680"/>
                  <a:gd name="T26" fmla="*/ 77 w 219"/>
                  <a:gd name="T27" fmla="*/ 1 h 680"/>
                  <a:gd name="T28" fmla="*/ 52 w 219"/>
                  <a:gd name="T29" fmla="*/ 11 h 680"/>
                  <a:gd name="T30" fmla="*/ 52 w 219"/>
                  <a:gd name="T31" fmla="*/ 20 h 680"/>
                  <a:gd name="T32" fmla="*/ 51 w 219"/>
                  <a:gd name="T33" fmla="*/ 26 h 680"/>
                  <a:gd name="T34" fmla="*/ 49 w 219"/>
                  <a:gd name="T35" fmla="*/ 41 h 680"/>
                  <a:gd name="T36" fmla="*/ 54 w 219"/>
                  <a:gd name="T37" fmla="*/ 71 h 680"/>
                  <a:gd name="T38" fmla="*/ 48 w 219"/>
                  <a:gd name="T39" fmla="*/ 75 h 680"/>
                  <a:gd name="T40" fmla="*/ 46 w 219"/>
                  <a:gd name="T41" fmla="*/ 84 h 680"/>
                  <a:gd name="T42" fmla="*/ 54 w 219"/>
                  <a:gd name="T43" fmla="*/ 94 h 680"/>
                  <a:gd name="T44" fmla="*/ 59 w 219"/>
                  <a:gd name="T45" fmla="*/ 101 h 680"/>
                  <a:gd name="T46" fmla="*/ 48 w 219"/>
                  <a:gd name="T47" fmla="*/ 111 h 680"/>
                  <a:gd name="T48" fmla="*/ 40 w 219"/>
                  <a:gd name="T49" fmla="*/ 113 h 680"/>
                  <a:gd name="T50" fmla="*/ 30 w 219"/>
                  <a:gd name="T51" fmla="*/ 117 h 680"/>
                  <a:gd name="T52" fmla="*/ 10 w 219"/>
                  <a:gd name="T53" fmla="*/ 169 h 680"/>
                  <a:gd name="T54" fmla="*/ 10 w 219"/>
                  <a:gd name="T55" fmla="*/ 247 h 680"/>
                  <a:gd name="T56" fmla="*/ 2 w 219"/>
                  <a:gd name="T57" fmla="*/ 287 h 680"/>
                  <a:gd name="T58" fmla="*/ 0 w 219"/>
                  <a:gd name="T59" fmla="*/ 311 h 680"/>
                  <a:gd name="T60" fmla="*/ 7 w 219"/>
                  <a:gd name="T61" fmla="*/ 331 h 680"/>
                  <a:gd name="T62" fmla="*/ 7 w 219"/>
                  <a:gd name="T63" fmla="*/ 401 h 680"/>
                  <a:gd name="T64" fmla="*/ 7 w 219"/>
                  <a:gd name="T65" fmla="*/ 444 h 680"/>
                  <a:gd name="T66" fmla="*/ 16 w 219"/>
                  <a:gd name="T67" fmla="*/ 465 h 680"/>
                  <a:gd name="T68" fmla="*/ 19 w 219"/>
                  <a:gd name="T69" fmla="*/ 471 h 680"/>
                  <a:gd name="T70" fmla="*/ 26 w 219"/>
                  <a:gd name="T71" fmla="*/ 544 h 680"/>
                  <a:gd name="T72" fmla="*/ 29 w 219"/>
                  <a:gd name="T73" fmla="*/ 605 h 680"/>
                  <a:gd name="T74" fmla="*/ 17 w 219"/>
                  <a:gd name="T75" fmla="*/ 648 h 680"/>
                  <a:gd name="T76" fmla="*/ 9 w 219"/>
                  <a:gd name="T77" fmla="*/ 675 h 680"/>
                  <a:gd name="T78" fmla="*/ 20 w 219"/>
                  <a:gd name="T79" fmla="*/ 678 h 680"/>
                  <a:gd name="T80" fmla="*/ 41 w 219"/>
                  <a:gd name="T81" fmla="*/ 675 h 680"/>
                  <a:gd name="T82" fmla="*/ 52 w 219"/>
                  <a:gd name="T83" fmla="*/ 637 h 680"/>
                  <a:gd name="T84" fmla="*/ 52 w 219"/>
                  <a:gd name="T85" fmla="*/ 604 h 680"/>
                  <a:gd name="T86" fmla="*/ 56 w 219"/>
                  <a:gd name="T87" fmla="*/ 581 h 680"/>
                  <a:gd name="T88" fmla="*/ 66 w 219"/>
                  <a:gd name="T89" fmla="*/ 536 h 680"/>
                  <a:gd name="T90" fmla="*/ 69 w 219"/>
                  <a:gd name="T91" fmla="*/ 504 h 680"/>
                  <a:gd name="T92" fmla="*/ 69 w 219"/>
                  <a:gd name="T93" fmla="*/ 490 h 680"/>
                  <a:gd name="T94" fmla="*/ 90 w 219"/>
                  <a:gd name="T95" fmla="*/ 508 h 680"/>
                  <a:gd name="T96" fmla="*/ 96 w 219"/>
                  <a:gd name="T97" fmla="*/ 651 h 680"/>
                  <a:gd name="T98" fmla="*/ 102 w 219"/>
                  <a:gd name="T99" fmla="*/ 668 h 680"/>
                  <a:gd name="T100" fmla="*/ 114 w 219"/>
                  <a:gd name="T101" fmla="*/ 677 h 680"/>
                  <a:gd name="T102" fmla="*/ 128 w 219"/>
                  <a:gd name="T103" fmla="*/ 668 h 680"/>
                  <a:gd name="T104" fmla="*/ 124 w 219"/>
                  <a:gd name="T105" fmla="*/ 606 h 680"/>
                  <a:gd name="T106" fmla="*/ 131 w 219"/>
                  <a:gd name="T107" fmla="*/ 578 h 680"/>
                  <a:gd name="T108" fmla="*/ 138 w 219"/>
                  <a:gd name="T109" fmla="*/ 536 h 680"/>
                  <a:gd name="T110" fmla="*/ 136 w 219"/>
                  <a:gd name="T111" fmla="*/ 521 h 680"/>
                  <a:gd name="T112" fmla="*/ 134 w 219"/>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
                  <a:gd name="T172" fmla="*/ 0 h 680"/>
                  <a:gd name="T173" fmla="*/ 219 w 219"/>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 h="680">
                    <a:moveTo>
                      <a:pt x="218" y="354"/>
                    </a:moveTo>
                    <a:lnTo>
                      <a:pt x="180" y="352"/>
                    </a:lnTo>
                    <a:lnTo>
                      <a:pt x="180" y="350"/>
                    </a:lnTo>
                    <a:lnTo>
                      <a:pt x="180" y="348"/>
                    </a:lnTo>
                    <a:lnTo>
                      <a:pt x="180" y="345"/>
                    </a:lnTo>
                    <a:lnTo>
                      <a:pt x="179" y="342"/>
                    </a:lnTo>
                    <a:lnTo>
                      <a:pt x="177" y="339"/>
                    </a:lnTo>
                    <a:lnTo>
                      <a:pt x="176" y="337"/>
                    </a:lnTo>
                    <a:lnTo>
                      <a:pt x="174" y="335"/>
                    </a:lnTo>
                    <a:lnTo>
                      <a:pt x="171" y="333"/>
                    </a:lnTo>
                    <a:lnTo>
                      <a:pt x="165" y="301"/>
                    </a:lnTo>
                    <a:lnTo>
                      <a:pt x="167" y="296"/>
                    </a:lnTo>
                    <a:lnTo>
                      <a:pt x="171" y="287"/>
                    </a:lnTo>
                    <a:lnTo>
                      <a:pt x="174" y="277"/>
                    </a:lnTo>
                    <a:lnTo>
                      <a:pt x="177" y="265"/>
                    </a:lnTo>
                    <a:lnTo>
                      <a:pt x="181" y="254"/>
                    </a:lnTo>
                    <a:lnTo>
                      <a:pt x="182" y="244"/>
                    </a:lnTo>
                    <a:lnTo>
                      <a:pt x="184" y="237"/>
                    </a:lnTo>
                    <a:lnTo>
                      <a:pt x="185" y="233"/>
                    </a:lnTo>
                    <a:lnTo>
                      <a:pt x="184" y="227"/>
                    </a:lnTo>
                    <a:lnTo>
                      <a:pt x="182" y="215"/>
                    </a:lnTo>
                    <a:lnTo>
                      <a:pt x="181" y="198"/>
                    </a:lnTo>
                    <a:lnTo>
                      <a:pt x="177" y="179"/>
                    </a:lnTo>
                    <a:lnTo>
                      <a:pt x="173" y="160"/>
                    </a:lnTo>
                    <a:lnTo>
                      <a:pt x="169" y="143"/>
                    </a:lnTo>
                    <a:lnTo>
                      <a:pt x="165" y="131"/>
                    </a:lnTo>
                    <a:lnTo>
                      <a:pt x="162" y="124"/>
                    </a:lnTo>
                    <a:lnTo>
                      <a:pt x="149" y="117"/>
                    </a:lnTo>
                    <a:lnTo>
                      <a:pt x="141" y="112"/>
                    </a:lnTo>
                    <a:lnTo>
                      <a:pt x="136" y="108"/>
                    </a:lnTo>
                    <a:lnTo>
                      <a:pt x="133" y="105"/>
                    </a:lnTo>
                    <a:lnTo>
                      <a:pt x="133" y="103"/>
                    </a:lnTo>
                    <a:lnTo>
                      <a:pt x="133" y="101"/>
                    </a:lnTo>
                    <a:lnTo>
                      <a:pt x="134" y="101"/>
                    </a:lnTo>
                    <a:lnTo>
                      <a:pt x="135" y="101"/>
                    </a:lnTo>
                    <a:lnTo>
                      <a:pt x="145" y="85"/>
                    </a:lnTo>
                    <a:lnTo>
                      <a:pt x="144" y="85"/>
                    </a:lnTo>
                    <a:lnTo>
                      <a:pt x="142" y="84"/>
                    </a:lnTo>
                    <a:lnTo>
                      <a:pt x="140" y="83"/>
                    </a:lnTo>
                    <a:lnTo>
                      <a:pt x="137" y="81"/>
                    </a:lnTo>
                    <a:lnTo>
                      <a:pt x="134" y="78"/>
                    </a:lnTo>
                    <a:lnTo>
                      <a:pt x="131" y="74"/>
                    </a:lnTo>
                    <a:lnTo>
                      <a:pt x="129" y="67"/>
                    </a:lnTo>
                    <a:lnTo>
                      <a:pt x="129" y="59"/>
                    </a:lnTo>
                    <a:lnTo>
                      <a:pt x="131" y="53"/>
                    </a:lnTo>
                    <a:lnTo>
                      <a:pt x="133" y="45"/>
                    </a:lnTo>
                    <a:lnTo>
                      <a:pt x="136" y="37"/>
                    </a:lnTo>
                    <a:lnTo>
                      <a:pt x="136" y="30"/>
                    </a:lnTo>
                    <a:lnTo>
                      <a:pt x="133" y="21"/>
                    </a:lnTo>
                    <a:lnTo>
                      <a:pt x="125" y="12"/>
                    </a:lnTo>
                    <a:lnTo>
                      <a:pt x="110" y="1"/>
                    </a:lnTo>
                    <a:lnTo>
                      <a:pt x="106" y="0"/>
                    </a:lnTo>
                    <a:lnTo>
                      <a:pt x="97" y="0"/>
                    </a:lnTo>
                    <a:lnTo>
                      <a:pt x="88" y="0"/>
                    </a:lnTo>
                    <a:lnTo>
                      <a:pt x="77" y="1"/>
                    </a:lnTo>
                    <a:lnTo>
                      <a:pt x="68" y="3"/>
                    </a:lnTo>
                    <a:lnTo>
                      <a:pt x="59" y="5"/>
                    </a:lnTo>
                    <a:lnTo>
                      <a:pt x="54" y="8"/>
                    </a:lnTo>
                    <a:lnTo>
                      <a:pt x="52" y="11"/>
                    </a:lnTo>
                    <a:lnTo>
                      <a:pt x="52" y="14"/>
                    </a:lnTo>
                    <a:lnTo>
                      <a:pt x="52" y="16"/>
                    </a:lnTo>
                    <a:lnTo>
                      <a:pt x="52" y="18"/>
                    </a:lnTo>
                    <a:lnTo>
                      <a:pt x="52" y="20"/>
                    </a:lnTo>
                    <a:lnTo>
                      <a:pt x="52" y="23"/>
                    </a:lnTo>
                    <a:lnTo>
                      <a:pt x="52" y="24"/>
                    </a:lnTo>
                    <a:lnTo>
                      <a:pt x="52" y="25"/>
                    </a:lnTo>
                    <a:lnTo>
                      <a:pt x="51" y="26"/>
                    </a:lnTo>
                    <a:lnTo>
                      <a:pt x="51" y="28"/>
                    </a:lnTo>
                    <a:lnTo>
                      <a:pt x="50" y="31"/>
                    </a:lnTo>
                    <a:lnTo>
                      <a:pt x="49" y="36"/>
                    </a:lnTo>
                    <a:lnTo>
                      <a:pt x="49" y="41"/>
                    </a:lnTo>
                    <a:lnTo>
                      <a:pt x="50" y="48"/>
                    </a:lnTo>
                    <a:lnTo>
                      <a:pt x="52" y="56"/>
                    </a:lnTo>
                    <a:lnTo>
                      <a:pt x="54" y="67"/>
                    </a:lnTo>
                    <a:lnTo>
                      <a:pt x="54" y="71"/>
                    </a:lnTo>
                    <a:lnTo>
                      <a:pt x="54" y="74"/>
                    </a:lnTo>
                    <a:lnTo>
                      <a:pt x="53" y="75"/>
                    </a:lnTo>
                    <a:lnTo>
                      <a:pt x="50" y="75"/>
                    </a:lnTo>
                    <a:lnTo>
                      <a:pt x="48" y="75"/>
                    </a:lnTo>
                    <a:lnTo>
                      <a:pt x="46" y="75"/>
                    </a:lnTo>
                    <a:lnTo>
                      <a:pt x="45" y="77"/>
                    </a:lnTo>
                    <a:lnTo>
                      <a:pt x="45" y="81"/>
                    </a:lnTo>
                    <a:lnTo>
                      <a:pt x="46" y="84"/>
                    </a:lnTo>
                    <a:lnTo>
                      <a:pt x="47" y="86"/>
                    </a:lnTo>
                    <a:lnTo>
                      <a:pt x="49" y="89"/>
                    </a:lnTo>
                    <a:lnTo>
                      <a:pt x="52" y="91"/>
                    </a:lnTo>
                    <a:lnTo>
                      <a:pt x="54" y="94"/>
                    </a:lnTo>
                    <a:lnTo>
                      <a:pt x="56" y="95"/>
                    </a:lnTo>
                    <a:lnTo>
                      <a:pt x="58" y="97"/>
                    </a:lnTo>
                    <a:lnTo>
                      <a:pt x="59" y="99"/>
                    </a:lnTo>
                    <a:lnTo>
                      <a:pt x="59" y="101"/>
                    </a:lnTo>
                    <a:lnTo>
                      <a:pt x="57" y="104"/>
                    </a:lnTo>
                    <a:lnTo>
                      <a:pt x="54" y="106"/>
                    </a:lnTo>
                    <a:lnTo>
                      <a:pt x="52" y="109"/>
                    </a:lnTo>
                    <a:lnTo>
                      <a:pt x="48" y="111"/>
                    </a:lnTo>
                    <a:lnTo>
                      <a:pt x="44" y="113"/>
                    </a:lnTo>
                    <a:lnTo>
                      <a:pt x="42" y="113"/>
                    </a:lnTo>
                    <a:lnTo>
                      <a:pt x="41" y="113"/>
                    </a:lnTo>
                    <a:lnTo>
                      <a:pt x="40" y="113"/>
                    </a:lnTo>
                    <a:lnTo>
                      <a:pt x="38" y="114"/>
                    </a:lnTo>
                    <a:lnTo>
                      <a:pt x="36" y="114"/>
                    </a:lnTo>
                    <a:lnTo>
                      <a:pt x="33" y="115"/>
                    </a:lnTo>
                    <a:lnTo>
                      <a:pt x="30" y="117"/>
                    </a:lnTo>
                    <a:lnTo>
                      <a:pt x="26" y="120"/>
                    </a:lnTo>
                    <a:lnTo>
                      <a:pt x="23" y="124"/>
                    </a:lnTo>
                    <a:lnTo>
                      <a:pt x="20" y="130"/>
                    </a:lnTo>
                    <a:lnTo>
                      <a:pt x="10" y="169"/>
                    </a:lnTo>
                    <a:lnTo>
                      <a:pt x="5" y="199"/>
                    </a:lnTo>
                    <a:lnTo>
                      <a:pt x="5" y="221"/>
                    </a:lnTo>
                    <a:lnTo>
                      <a:pt x="7" y="236"/>
                    </a:lnTo>
                    <a:lnTo>
                      <a:pt x="10" y="247"/>
                    </a:lnTo>
                    <a:lnTo>
                      <a:pt x="12" y="258"/>
                    </a:lnTo>
                    <a:lnTo>
                      <a:pt x="11" y="267"/>
                    </a:lnTo>
                    <a:lnTo>
                      <a:pt x="6" y="280"/>
                    </a:lnTo>
                    <a:lnTo>
                      <a:pt x="2" y="287"/>
                    </a:lnTo>
                    <a:lnTo>
                      <a:pt x="0" y="295"/>
                    </a:lnTo>
                    <a:lnTo>
                      <a:pt x="0" y="301"/>
                    </a:lnTo>
                    <a:lnTo>
                      <a:pt x="0" y="306"/>
                    </a:lnTo>
                    <a:lnTo>
                      <a:pt x="0" y="311"/>
                    </a:lnTo>
                    <a:lnTo>
                      <a:pt x="2" y="316"/>
                    </a:lnTo>
                    <a:lnTo>
                      <a:pt x="4" y="320"/>
                    </a:lnTo>
                    <a:lnTo>
                      <a:pt x="6" y="323"/>
                    </a:lnTo>
                    <a:lnTo>
                      <a:pt x="7" y="331"/>
                    </a:lnTo>
                    <a:lnTo>
                      <a:pt x="8" y="344"/>
                    </a:lnTo>
                    <a:lnTo>
                      <a:pt x="8" y="362"/>
                    </a:lnTo>
                    <a:lnTo>
                      <a:pt x="8" y="381"/>
                    </a:lnTo>
                    <a:lnTo>
                      <a:pt x="7" y="401"/>
                    </a:lnTo>
                    <a:lnTo>
                      <a:pt x="7" y="417"/>
                    </a:lnTo>
                    <a:lnTo>
                      <a:pt x="6" y="429"/>
                    </a:lnTo>
                    <a:lnTo>
                      <a:pt x="6" y="433"/>
                    </a:lnTo>
                    <a:lnTo>
                      <a:pt x="7" y="444"/>
                    </a:lnTo>
                    <a:lnTo>
                      <a:pt x="9" y="452"/>
                    </a:lnTo>
                    <a:lnTo>
                      <a:pt x="11" y="458"/>
                    </a:lnTo>
                    <a:lnTo>
                      <a:pt x="13" y="463"/>
                    </a:lnTo>
                    <a:lnTo>
                      <a:pt x="16" y="465"/>
                    </a:lnTo>
                    <a:lnTo>
                      <a:pt x="17" y="467"/>
                    </a:lnTo>
                    <a:lnTo>
                      <a:pt x="18" y="468"/>
                    </a:lnTo>
                    <a:lnTo>
                      <a:pt x="19" y="471"/>
                    </a:lnTo>
                    <a:lnTo>
                      <a:pt x="20" y="484"/>
                    </a:lnTo>
                    <a:lnTo>
                      <a:pt x="22" y="502"/>
                    </a:lnTo>
                    <a:lnTo>
                      <a:pt x="24" y="522"/>
                    </a:lnTo>
                    <a:lnTo>
                      <a:pt x="26" y="544"/>
                    </a:lnTo>
                    <a:lnTo>
                      <a:pt x="28" y="565"/>
                    </a:lnTo>
                    <a:lnTo>
                      <a:pt x="29" y="583"/>
                    </a:lnTo>
                    <a:lnTo>
                      <a:pt x="30" y="596"/>
                    </a:lnTo>
                    <a:lnTo>
                      <a:pt x="29" y="605"/>
                    </a:lnTo>
                    <a:lnTo>
                      <a:pt x="27" y="617"/>
                    </a:lnTo>
                    <a:lnTo>
                      <a:pt x="23" y="628"/>
                    </a:lnTo>
                    <a:lnTo>
                      <a:pt x="20" y="639"/>
                    </a:lnTo>
                    <a:lnTo>
                      <a:pt x="17" y="648"/>
                    </a:lnTo>
                    <a:lnTo>
                      <a:pt x="14" y="656"/>
                    </a:lnTo>
                    <a:lnTo>
                      <a:pt x="12" y="660"/>
                    </a:lnTo>
                    <a:lnTo>
                      <a:pt x="11" y="662"/>
                    </a:lnTo>
                    <a:lnTo>
                      <a:pt x="9" y="675"/>
                    </a:lnTo>
                    <a:lnTo>
                      <a:pt x="10" y="676"/>
                    </a:lnTo>
                    <a:lnTo>
                      <a:pt x="12" y="676"/>
                    </a:lnTo>
                    <a:lnTo>
                      <a:pt x="16" y="677"/>
                    </a:lnTo>
                    <a:lnTo>
                      <a:pt x="20" y="678"/>
                    </a:lnTo>
                    <a:lnTo>
                      <a:pt x="25" y="679"/>
                    </a:lnTo>
                    <a:lnTo>
                      <a:pt x="31" y="679"/>
                    </a:lnTo>
                    <a:lnTo>
                      <a:pt x="36" y="678"/>
                    </a:lnTo>
                    <a:lnTo>
                      <a:pt x="41" y="675"/>
                    </a:lnTo>
                    <a:lnTo>
                      <a:pt x="46" y="670"/>
                    </a:lnTo>
                    <a:lnTo>
                      <a:pt x="49" y="660"/>
                    </a:lnTo>
                    <a:lnTo>
                      <a:pt x="51" y="649"/>
                    </a:lnTo>
                    <a:lnTo>
                      <a:pt x="52" y="637"/>
                    </a:lnTo>
                    <a:lnTo>
                      <a:pt x="52" y="625"/>
                    </a:lnTo>
                    <a:lnTo>
                      <a:pt x="52" y="615"/>
                    </a:lnTo>
                    <a:lnTo>
                      <a:pt x="52" y="607"/>
                    </a:lnTo>
                    <a:lnTo>
                      <a:pt x="52" y="604"/>
                    </a:lnTo>
                    <a:lnTo>
                      <a:pt x="52" y="603"/>
                    </a:lnTo>
                    <a:lnTo>
                      <a:pt x="53" y="598"/>
                    </a:lnTo>
                    <a:lnTo>
                      <a:pt x="54" y="590"/>
                    </a:lnTo>
                    <a:lnTo>
                      <a:pt x="56" y="581"/>
                    </a:lnTo>
                    <a:lnTo>
                      <a:pt x="59" y="570"/>
                    </a:lnTo>
                    <a:lnTo>
                      <a:pt x="61" y="559"/>
                    </a:lnTo>
                    <a:lnTo>
                      <a:pt x="64" y="547"/>
                    </a:lnTo>
                    <a:lnTo>
                      <a:pt x="66" y="536"/>
                    </a:lnTo>
                    <a:lnTo>
                      <a:pt x="67" y="528"/>
                    </a:lnTo>
                    <a:lnTo>
                      <a:pt x="68" y="519"/>
                    </a:lnTo>
                    <a:lnTo>
                      <a:pt x="69" y="511"/>
                    </a:lnTo>
                    <a:lnTo>
                      <a:pt x="69" y="504"/>
                    </a:lnTo>
                    <a:lnTo>
                      <a:pt x="69" y="498"/>
                    </a:lnTo>
                    <a:lnTo>
                      <a:pt x="69" y="493"/>
                    </a:lnTo>
                    <a:lnTo>
                      <a:pt x="69" y="490"/>
                    </a:lnTo>
                    <a:lnTo>
                      <a:pt x="84" y="490"/>
                    </a:lnTo>
                    <a:lnTo>
                      <a:pt x="84" y="507"/>
                    </a:lnTo>
                    <a:lnTo>
                      <a:pt x="90" y="507"/>
                    </a:lnTo>
                    <a:lnTo>
                      <a:pt x="90" y="508"/>
                    </a:lnTo>
                    <a:lnTo>
                      <a:pt x="105" y="601"/>
                    </a:lnTo>
                    <a:lnTo>
                      <a:pt x="96" y="648"/>
                    </a:lnTo>
                    <a:lnTo>
                      <a:pt x="96" y="649"/>
                    </a:lnTo>
                    <a:lnTo>
                      <a:pt x="96" y="651"/>
                    </a:lnTo>
                    <a:lnTo>
                      <a:pt x="97" y="655"/>
                    </a:lnTo>
                    <a:lnTo>
                      <a:pt x="98" y="659"/>
                    </a:lnTo>
                    <a:lnTo>
                      <a:pt x="99" y="663"/>
                    </a:lnTo>
                    <a:lnTo>
                      <a:pt x="102" y="668"/>
                    </a:lnTo>
                    <a:lnTo>
                      <a:pt x="104" y="672"/>
                    </a:lnTo>
                    <a:lnTo>
                      <a:pt x="108" y="676"/>
                    </a:lnTo>
                    <a:lnTo>
                      <a:pt x="110" y="677"/>
                    </a:lnTo>
                    <a:lnTo>
                      <a:pt x="114" y="677"/>
                    </a:lnTo>
                    <a:lnTo>
                      <a:pt x="119" y="676"/>
                    </a:lnTo>
                    <a:lnTo>
                      <a:pt x="122" y="673"/>
                    </a:lnTo>
                    <a:lnTo>
                      <a:pt x="126" y="671"/>
                    </a:lnTo>
                    <a:lnTo>
                      <a:pt x="128" y="668"/>
                    </a:lnTo>
                    <a:lnTo>
                      <a:pt x="129" y="667"/>
                    </a:lnTo>
                    <a:lnTo>
                      <a:pt x="130" y="666"/>
                    </a:lnTo>
                    <a:lnTo>
                      <a:pt x="134" y="630"/>
                    </a:lnTo>
                    <a:lnTo>
                      <a:pt x="124" y="606"/>
                    </a:lnTo>
                    <a:lnTo>
                      <a:pt x="125" y="604"/>
                    </a:lnTo>
                    <a:lnTo>
                      <a:pt x="126" y="598"/>
                    </a:lnTo>
                    <a:lnTo>
                      <a:pt x="128" y="589"/>
                    </a:lnTo>
                    <a:lnTo>
                      <a:pt x="131" y="578"/>
                    </a:lnTo>
                    <a:lnTo>
                      <a:pt x="134" y="566"/>
                    </a:lnTo>
                    <a:lnTo>
                      <a:pt x="136" y="555"/>
                    </a:lnTo>
                    <a:lnTo>
                      <a:pt x="138" y="545"/>
                    </a:lnTo>
                    <a:lnTo>
                      <a:pt x="138" y="536"/>
                    </a:lnTo>
                    <a:lnTo>
                      <a:pt x="137" y="532"/>
                    </a:lnTo>
                    <a:lnTo>
                      <a:pt x="137" y="529"/>
                    </a:lnTo>
                    <a:lnTo>
                      <a:pt x="137" y="525"/>
                    </a:lnTo>
                    <a:lnTo>
                      <a:pt x="136" y="521"/>
                    </a:lnTo>
                    <a:lnTo>
                      <a:pt x="136" y="517"/>
                    </a:lnTo>
                    <a:lnTo>
                      <a:pt x="135" y="513"/>
                    </a:lnTo>
                    <a:lnTo>
                      <a:pt x="135" y="509"/>
                    </a:lnTo>
                    <a:lnTo>
                      <a:pt x="134" y="507"/>
                    </a:lnTo>
                    <a:lnTo>
                      <a:pt x="218" y="506"/>
                    </a:lnTo>
                    <a:lnTo>
                      <a:pt x="218" y="354"/>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sp>
        <p:nvSpPr>
          <p:cNvPr id="41" name="Text Box 39"/>
          <p:cNvSpPr txBox="1">
            <a:spLocks noChangeArrowheads="1"/>
          </p:cNvSpPr>
          <p:nvPr/>
        </p:nvSpPr>
        <p:spPr bwMode="gray">
          <a:xfrm>
            <a:off x="612775" y="333375"/>
            <a:ext cx="2951163" cy="519113"/>
          </a:xfrm>
          <a:prstGeom prst="rect">
            <a:avLst/>
          </a:prstGeom>
          <a:noFill/>
          <a:ln>
            <a:noFill/>
          </a:ln>
          <a:effectLst/>
          <a:extLst>
            <a:ext uri="{909E8E84-426E-40DD-AFC4-6F175D3DCCD1}">
              <a14:hiddenFill xmlns:a14="http://schemas.microsoft.com/office/drawing/2010/main">
                <a:gradFill rotWithShape="1">
                  <a:gsLst>
                    <a:gs pos="0">
                      <a:srgbClr val="47ABE3">
                        <a:gamma/>
                        <a:tint val="45490"/>
                        <a:invGamma/>
                      </a:srgbClr>
                    </a:gs>
                    <a:gs pos="100000">
                      <a:srgbClr val="47ABE3"/>
                    </a:gs>
                  </a:gsLst>
                  <a:lin ang="2700000" scaled="1"/>
                </a:gra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Times New Roman" pitchFamily="18" charset="0"/>
                <a:ea typeface="宋体" pitchFamily="2" charset="-122"/>
              </a:defRPr>
            </a:lvl1pPr>
            <a:lvl2pPr eaLnBrk="0" hangingPunct="0">
              <a:defRPr sz="2800">
                <a:solidFill>
                  <a:schemeClr val="tx1"/>
                </a:solidFill>
                <a:latin typeface="Times New Roman" pitchFamily="18" charset="0"/>
                <a:ea typeface="宋体" pitchFamily="2" charset="-122"/>
              </a:defRPr>
            </a:lvl2pPr>
            <a:lvl3pPr eaLnBrk="0" hangingPunct="0">
              <a:defRPr sz="2800">
                <a:solidFill>
                  <a:schemeClr val="tx1"/>
                </a:solidFill>
                <a:latin typeface="Times New Roman" pitchFamily="18" charset="0"/>
                <a:ea typeface="宋体" pitchFamily="2" charset="-122"/>
              </a:defRPr>
            </a:lvl3pPr>
            <a:lvl4pPr eaLnBrk="0" hangingPunct="0">
              <a:defRPr sz="2800">
                <a:solidFill>
                  <a:schemeClr val="tx1"/>
                </a:solidFill>
                <a:latin typeface="Times New Roman" pitchFamily="18" charset="0"/>
                <a:ea typeface="宋体" pitchFamily="2" charset="-122"/>
              </a:defRPr>
            </a:lvl4pPr>
            <a:lvl5pPr eaLnBrk="0" hangingPunct="0">
              <a:defRPr sz="2800">
                <a:solidFill>
                  <a:schemeClr val="tx1"/>
                </a:solidFill>
                <a:latin typeface="Times New Roman" pitchFamily="18" charset="0"/>
                <a:ea typeface="宋体" pitchFamily="2" charset="-122"/>
              </a:defRPr>
            </a:lvl5pPr>
            <a:lvl6pPr algn="ctr" eaLnBrk="0" fontAlgn="base" hangingPunct="0">
              <a:spcBef>
                <a:spcPct val="20000"/>
              </a:spcBef>
              <a:spcAft>
                <a:spcPct val="0"/>
              </a:spcAft>
              <a:defRPr sz="2800">
                <a:solidFill>
                  <a:schemeClr val="tx1"/>
                </a:solidFill>
                <a:latin typeface="Times New Roman" pitchFamily="18" charset="0"/>
                <a:ea typeface="宋体" pitchFamily="2" charset="-122"/>
              </a:defRPr>
            </a:lvl6pPr>
            <a:lvl7pPr algn="ctr" eaLnBrk="0" fontAlgn="base" hangingPunct="0">
              <a:spcBef>
                <a:spcPct val="20000"/>
              </a:spcBef>
              <a:spcAft>
                <a:spcPct val="0"/>
              </a:spcAft>
              <a:defRPr sz="2800">
                <a:solidFill>
                  <a:schemeClr val="tx1"/>
                </a:solidFill>
                <a:latin typeface="Times New Roman" pitchFamily="18" charset="0"/>
                <a:ea typeface="宋体" pitchFamily="2" charset="-122"/>
              </a:defRPr>
            </a:lvl7pPr>
            <a:lvl8pPr algn="ctr" eaLnBrk="0" fontAlgn="base" hangingPunct="0">
              <a:spcBef>
                <a:spcPct val="20000"/>
              </a:spcBef>
              <a:spcAft>
                <a:spcPct val="0"/>
              </a:spcAft>
              <a:defRPr sz="2800">
                <a:solidFill>
                  <a:schemeClr val="tx1"/>
                </a:solidFill>
                <a:latin typeface="Times New Roman" pitchFamily="18" charset="0"/>
                <a:ea typeface="宋体" pitchFamily="2" charset="-122"/>
              </a:defRPr>
            </a:lvl8pPr>
            <a:lvl9pPr algn="ctr" eaLnBrk="0" fontAlgn="base" hangingPunct="0">
              <a:spcBef>
                <a:spcPct val="20000"/>
              </a:spcBef>
              <a:spcAft>
                <a:spcPct val="0"/>
              </a:spcAft>
              <a:defRPr sz="2800">
                <a:solidFill>
                  <a:schemeClr val="tx1"/>
                </a:solidFill>
                <a:latin typeface="Times New Roman" pitchFamily="18" charset="0"/>
                <a:ea typeface="宋体" pitchFamily="2" charset="-122"/>
              </a:defRPr>
            </a:lvl9pPr>
          </a:lstStyle>
          <a:p>
            <a:pPr algn="l" eaLnBrk="1" hangingPunct="1">
              <a:spcBef>
                <a:spcPct val="50000"/>
              </a:spcBef>
            </a:pPr>
            <a:r>
              <a:rPr lang="zh-CN" altLang="en-US" b="1">
                <a:solidFill>
                  <a:schemeClr val="accent2"/>
                </a:solidFill>
              </a:rPr>
              <a:t>目  录</a:t>
            </a:r>
          </a:p>
        </p:txBody>
      </p:sp>
    </p:spTree>
    <p:extLst>
      <p:ext uri="{BB962C8B-B14F-4D97-AF65-F5344CB8AC3E}">
        <p14:creationId xmlns:p14="http://schemas.microsoft.com/office/powerpoint/2010/main" val="34007523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a:t>术语</a:t>
            </a:r>
            <a:endParaRPr lang="en-US" altLang="zh-CN" dirty="0"/>
          </a:p>
        </p:txBody>
      </p:sp>
      <p:sp>
        <p:nvSpPr>
          <p:cNvPr id="8" name="Rectangle 79"/>
          <p:cNvSpPr>
            <a:spLocks noChangeArrowheads="1"/>
          </p:cNvSpPr>
          <p:nvPr/>
        </p:nvSpPr>
        <p:spPr bwMode="auto">
          <a:xfrm>
            <a:off x="78029" y="1415481"/>
            <a:ext cx="8820150" cy="323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a:t>接口：术语</a:t>
            </a:r>
            <a:r>
              <a:rPr lang="en-US" altLang="zh-CN" sz="2000" dirty="0"/>
              <a:t>"</a:t>
            </a:r>
            <a:r>
              <a:rPr lang="zh-CN" altLang="en-US" sz="2000" dirty="0"/>
              <a:t>接口端口</a:t>
            </a:r>
            <a:r>
              <a:rPr lang="en-US" altLang="zh-CN" sz="2000" dirty="0"/>
              <a:t>"</a:t>
            </a:r>
            <a:r>
              <a:rPr lang="zh-CN" altLang="en-US" sz="2000" dirty="0"/>
              <a:t>，</a:t>
            </a:r>
            <a:r>
              <a:rPr lang="en-US" altLang="zh-CN" sz="2000" dirty="0"/>
              <a:t>interface port</a:t>
            </a:r>
            <a:r>
              <a:rPr lang="zh-CN" altLang="en-US" sz="2000" dirty="0"/>
              <a:t>，指网络物理连接器。术语</a:t>
            </a:r>
            <a:r>
              <a:rPr lang="en-US" altLang="zh-CN" sz="2000" dirty="0"/>
              <a:t>"</a:t>
            </a:r>
            <a:r>
              <a:rPr lang="zh-CN" altLang="en-US" sz="2000" dirty="0"/>
              <a:t>接口</a:t>
            </a:r>
            <a:r>
              <a:rPr lang="en-US" altLang="zh-CN" sz="2000" dirty="0"/>
              <a:t>"</a:t>
            </a:r>
            <a:r>
              <a:rPr lang="zh-CN" altLang="en-US" sz="2000" dirty="0"/>
              <a:t>或者</a:t>
            </a:r>
            <a:r>
              <a:rPr lang="en-US" altLang="zh-CN" sz="2000" dirty="0"/>
              <a:t>"</a:t>
            </a:r>
            <a:r>
              <a:rPr lang="zh-CN" altLang="en-US" sz="2000" dirty="0"/>
              <a:t>连接</a:t>
            </a:r>
            <a:r>
              <a:rPr lang="en-US" altLang="zh-CN" sz="2000" dirty="0"/>
              <a:t>"</a:t>
            </a:r>
            <a:r>
              <a:rPr lang="zh-CN" altLang="en-US" sz="2000" dirty="0"/>
              <a:t>指操作系统可见并且配置的网络接口端口的逻辑实例。</a:t>
            </a:r>
          </a:p>
          <a:p>
            <a:pPr marL="609600" indent="-609600" eaLnBrk="0" hangingPunct="0">
              <a:buFontTx/>
              <a:buChar char="•"/>
            </a:pPr>
            <a:r>
              <a:rPr lang="zh-CN" altLang="en-US" sz="2000" dirty="0"/>
              <a:t>数据包：指</a:t>
            </a:r>
            <a:r>
              <a:rPr lang="en-US" altLang="zh-CN" sz="2000" dirty="0"/>
              <a:t>IP</a:t>
            </a:r>
            <a:r>
              <a:rPr lang="zh-CN" altLang="en-US" sz="2000" dirty="0"/>
              <a:t>级可路由的报文。</a:t>
            </a:r>
          </a:p>
          <a:p>
            <a:pPr marL="609600" indent="-609600" eaLnBrk="0" hangingPunct="0">
              <a:buFontTx/>
              <a:buChar char="•"/>
            </a:pPr>
            <a:r>
              <a:rPr lang="zh-CN" altLang="en-US" sz="2000" dirty="0"/>
              <a:t>帧：一个物理网络级的报文，例如以太网帧</a:t>
            </a:r>
          </a:p>
          <a:p>
            <a:pPr marL="609600" indent="-609600" eaLnBrk="0" hangingPunct="0">
              <a:buFontTx/>
              <a:buChar char="•"/>
            </a:pPr>
            <a:r>
              <a:rPr lang="zh-CN" altLang="en-US" sz="2000" dirty="0"/>
              <a:t>带宽：对应网络类型的最大数据传输率通常以</a:t>
            </a:r>
            <a:r>
              <a:rPr lang="en-US" altLang="zh-CN" sz="2000" dirty="0"/>
              <a:t>b/s</a:t>
            </a:r>
            <a:r>
              <a:rPr lang="zh-CN" altLang="en-US" sz="2000" dirty="0"/>
              <a:t>为单位测量。</a:t>
            </a:r>
            <a:r>
              <a:rPr lang="en-US" altLang="zh-CN" sz="2000" dirty="0" err="1"/>
              <a:t>10GbE</a:t>
            </a:r>
            <a:r>
              <a:rPr lang="zh-CN" altLang="en-US" sz="2000" dirty="0"/>
              <a:t>是带宽</a:t>
            </a:r>
            <a:r>
              <a:rPr lang="en-US" altLang="zh-CN" sz="2000" dirty="0" err="1"/>
              <a:t>10Gb</a:t>
            </a:r>
            <a:r>
              <a:rPr lang="en-US" altLang="zh-CN" sz="2000" dirty="0"/>
              <a:t>/s</a:t>
            </a:r>
            <a:r>
              <a:rPr lang="zh-CN" altLang="en-US" sz="2000" dirty="0"/>
              <a:t>的以太网</a:t>
            </a:r>
          </a:p>
          <a:p>
            <a:pPr marL="609600" indent="-609600" eaLnBrk="0" hangingPunct="0">
              <a:buFontTx/>
              <a:buChar char="•"/>
            </a:pPr>
            <a:r>
              <a:rPr lang="zh-CN" altLang="en-US" sz="2000" dirty="0"/>
              <a:t>吞吐量：当前两个网络端点之间的数据传输率，以</a:t>
            </a:r>
            <a:r>
              <a:rPr lang="en-US" altLang="zh-CN" sz="2000" dirty="0"/>
              <a:t>b/s</a:t>
            </a:r>
            <a:r>
              <a:rPr lang="zh-CN" altLang="en-US" sz="2000" dirty="0"/>
              <a:t>或者</a:t>
            </a:r>
            <a:r>
              <a:rPr lang="en-US" altLang="zh-CN" sz="2000" dirty="0"/>
              <a:t>B/s</a:t>
            </a:r>
            <a:r>
              <a:rPr lang="zh-CN" altLang="en-US" sz="2000" dirty="0"/>
              <a:t>为单位测量</a:t>
            </a:r>
          </a:p>
          <a:p>
            <a:pPr marL="609600" indent="-609600" eaLnBrk="0" hangingPunct="0">
              <a:buFontTx/>
              <a:buChar char="•"/>
            </a:pPr>
            <a:r>
              <a:rPr lang="zh-CN" altLang="en-US" sz="2000" dirty="0"/>
              <a:t>延时：网络延时指一个报文往返端点所需的时间，或者指建立连接所需的时间</a:t>
            </a:r>
            <a:r>
              <a:rPr lang="en-US" altLang="zh-CN" sz="2000" dirty="0"/>
              <a:t>(</a:t>
            </a:r>
            <a:r>
              <a:rPr lang="zh-CN" altLang="en-US" sz="2000" dirty="0"/>
              <a:t>例如</a:t>
            </a:r>
            <a:r>
              <a:rPr lang="en-US" altLang="zh-CN" sz="2000" dirty="0"/>
              <a:t>TCP</a:t>
            </a:r>
            <a:r>
              <a:rPr lang="zh-CN" altLang="en-US" sz="2000" dirty="0"/>
              <a:t>握手</a:t>
            </a:r>
            <a:r>
              <a:rPr lang="en-US" altLang="zh-CN" sz="2000" dirty="0"/>
              <a:t>)</a:t>
            </a:r>
            <a:r>
              <a:rPr lang="zh-CN" altLang="en-US" sz="2000" dirty="0"/>
              <a:t>，不包括之后的数据传输时间。</a:t>
            </a:r>
            <a:endParaRPr lang="en-US" altLang="zh-CN" sz="2000" dirty="0"/>
          </a:p>
        </p:txBody>
      </p:sp>
    </p:spTree>
    <p:extLst>
      <p:ext uri="{BB962C8B-B14F-4D97-AF65-F5344CB8AC3E}">
        <p14:creationId xmlns:p14="http://schemas.microsoft.com/office/powerpoint/2010/main" val="70014199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smtClean="0"/>
              <a:t>网络接口</a:t>
            </a:r>
            <a:endParaRPr lang="en-US" altLang="zh-CN" dirty="0"/>
          </a:p>
        </p:txBody>
      </p:sp>
      <p:sp>
        <p:nvSpPr>
          <p:cNvPr id="8" name="Rectangle 79"/>
          <p:cNvSpPr>
            <a:spLocks noChangeArrowheads="1"/>
          </p:cNvSpPr>
          <p:nvPr/>
        </p:nvSpPr>
        <p:spPr bwMode="auto">
          <a:xfrm>
            <a:off x="78029" y="1415481"/>
            <a:ext cx="8820150" cy="9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网络接口是网络连接的操作系统端点，它是系统管理员可以配置和管理的抽象层。</a:t>
            </a:r>
            <a:endParaRPr lang="en-US" altLang="zh-CN" sz="2800" dirty="0"/>
          </a:p>
        </p:txBody>
      </p:sp>
      <p:pic>
        <p:nvPicPr>
          <p:cNvPr id="5" name="图片 4"/>
          <p:cNvPicPr>
            <a:picLocks noChangeAspect="1"/>
          </p:cNvPicPr>
          <p:nvPr/>
        </p:nvPicPr>
        <p:blipFill>
          <a:blip r:embed="rId4"/>
          <a:stretch>
            <a:fillRect/>
          </a:stretch>
        </p:blipFill>
        <p:spPr>
          <a:xfrm>
            <a:off x="467544" y="2492896"/>
            <a:ext cx="8302328" cy="3240360"/>
          </a:xfrm>
          <a:prstGeom prst="rect">
            <a:avLst/>
          </a:prstGeom>
        </p:spPr>
      </p:pic>
    </p:spTree>
    <p:extLst>
      <p:ext uri="{BB962C8B-B14F-4D97-AF65-F5344CB8AC3E}">
        <p14:creationId xmlns:p14="http://schemas.microsoft.com/office/powerpoint/2010/main" val="371413372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smtClean="0"/>
              <a:t>控制器</a:t>
            </a:r>
            <a:endParaRPr lang="en-US" altLang="zh-CN" dirty="0"/>
          </a:p>
        </p:txBody>
      </p:sp>
      <p:sp>
        <p:nvSpPr>
          <p:cNvPr id="8" name="Rectangle 79"/>
          <p:cNvSpPr>
            <a:spLocks noChangeArrowheads="1"/>
          </p:cNvSpPr>
          <p:nvPr/>
        </p:nvSpPr>
        <p:spPr bwMode="auto">
          <a:xfrm>
            <a:off x="78029" y="1268760"/>
            <a:ext cx="882015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网络接口卡给系统提供一个或多个网络端口并且设有一个网络控制器：一个在端口与系统</a:t>
            </a:r>
            <a:r>
              <a:rPr lang="en-US" altLang="zh-CN" sz="2400" dirty="0" smtClean="0"/>
              <a:t>I/O</a:t>
            </a:r>
            <a:r>
              <a:rPr lang="zh-CN" altLang="en-US" sz="2400" dirty="0" smtClean="0"/>
              <a:t>传输通道间传输包的微处理器。</a:t>
            </a:r>
            <a:endParaRPr lang="en-US" altLang="zh-CN" sz="2400" dirty="0" smtClean="0"/>
          </a:p>
          <a:p>
            <a:pPr marL="609600" indent="-609600" eaLnBrk="0" hangingPunct="0">
              <a:buFontTx/>
              <a:buChar char="•"/>
            </a:pPr>
            <a:r>
              <a:rPr lang="zh-CN" altLang="en-US" sz="2400" dirty="0" smtClean="0"/>
              <a:t>控制器可作为独立的板卡提供或内置于系统主板中。</a:t>
            </a:r>
            <a:endParaRPr lang="en-US" altLang="zh-CN" sz="2400" dirty="0"/>
          </a:p>
        </p:txBody>
      </p:sp>
      <p:pic>
        <p:nvPicPr>
          <p:cNvPr id="6" name="图片 5"/>
          <p:cNvPicPr>
            <a:picLocks noChangeAspect="1"/>
          </p:cNvPicPr>
          <p:nvPr/>
        </p:nvPicPr>
        <p:blipFill>
          <a:blip r:embed="rId4"/>
          <a:stretch>
            <a:fillRect/>
          </a:stretch>
        </p:blipFill>
        <p:spPr>
          <a:xfrm>
            <a:off x="1330152" y="3068960"/>
            <a:ext cx="5832648" cy="3588467"/>
          </a:xfrm>
          <a:prstGeom prst="rect">
            <a:avLst/>
          </a:prstGeom>
        </p:spPr>
      </p:pic>
    </p:spTree>
    <p:extLst>
      <p:ext uri="{BB962C8B-B14F-4D97-AF65-F5344CB8AC3E}">
        <p14:creationId xmlns:p14="http://schemas.microsoft.com/office/powerpoint/2010/main" val="29882843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smtClean="0"/>
              <a:t>协议栈</a:t>
            </a:r>
            <a:endParaRPr lang="en-US" altLang="zh-CN" dirty="0"/>
          </a:p>
        </p:txBody>
      </p:sp>
      <p:sp>
        <p:nvSpPr>
          <p:cNvPr id="8" name="Rectangle 79"/>
          <p:cNvSpPr>
            <a:spLocks noChangeArrowheads="1"/>
          </p:cNvSpPr>
          <p:nvPr/>
        </p:nvSpPr>
        <p:spPr bwMode="auto">
          <a:xfrm>
            <a:off x="72330" y="1556792"/>
            <a:ext cx="882015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网络通信是由一组协议栈组成的，其中的第一层实现一个特定的目标。</a:t>
            </a:r>
            <a:endParaRPr lang="en-US" altLang="zh-CN" sz="2800" dirty="0"/>
          </a:p>
        </p:txBody>
      </p:sp>
      <p:pic>
        <p:nvPicPr>
          <p:cNvPr id="5" name="图片 4"/>
          <p:cNvPicPr>
            <a:picLocks noChangeAspect="1"/>
          </p:cNvPicPr>
          <p:nvPr/>
        </p:nvPicPr>
        <p:blipFill>
          <a:blip r:embed="rId4"/>
          <a:stretch>
            <a:fillRect/>
          </a:stretch>
        </p:blipFill>
        <p:spPr>
          <a:xfrm>
            <a:off x="434336" y="2996952"/>
            <a:ext cx="8550573" cy="3096344"/>
          </a:xfrm>
          <a:prstGeom prst="rect">
            <a:avLst/>
          </a:prstGeom>
        </p:spPr>
      </p:pic>
    </p:spTree>
    <p:extLst>
      <p:ext uri="{BB962C8B-B14F-4D97-AF65-F5344CB8AC3E}">
        <p14:creationId xmlns:p14="http://schemas.microsoft.com/office/powerpoint/2010/main" val="416052471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smtClean="0"/>
              <a:t>控制器</a:t>
            </a:r>
            <a:endParaRPr lang="en-US" altLang="zh-CN" dirty="0"/>
          </a:p>
        </p:txBody>
      </p:sp>
      <p:sp>
        <p:nvSpPr>
          <p:cNvPr id="8" name="Rectangle 79"/>
          <p:cNvSpPr>
            <a:spLocks noChangeArrowheads="1"/>
          </p:cNvSpPr>
          <p:nvPr/>
        </p:nvSpPr>
        <p:spPr bwMode="auto">
          <a:xfrm>
            <a:off x="78029" y="1268760"/>
            <a:ext cx="882015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网络接口卡给系统提供一个或多个网络端口并且设有一个网络控制器：一个在端口与系统</a:t>
            </a:r>
            <a:r>
              <a:rPr lang="en-US" altLang="zh-CN" sz="2400" dirty="0" smtClean="0"/>
              <a:t>I/O</a:t>
            </a:r>
            <a:r>
              <a:rPr lang="zh-CN" altLang="en-US" sz="2400" dirty="0" smtClean="0"/>
              <a:t>传输通道间传输包的微处理器。</a:t>
            </a:r>
            <a:endParaRPr lang="en-US" altLang="zh-CN" sz="2400" dirty="0" smtClean="0"/>
          </a:p>
          <a:p>
            <a:pPr marL="609600" indent="-609600" eaLnBrk="0" hangingPunct="0">
              <a:buFontTx/>
              <a:buChar char="•"/>
            </a:pPr>
            <a:r>
              <a:rPr lang="zh-CN" altLang="en-US" sz="2400" dirty="0" smtClean="0"/>
              <a:t>控制器可作为独立的板卡提供或内置于系统主板中。</a:t>
            </a:r>
            <a:endParaRPr lang="en-US" altLang="zh-CN" sz="2400" dirty="0"/>
          </a:p>
        </p:txBody>
      </p:sp>
      <p:pic>
        <p:nvPicPr>
          <p:cNvPr id="6" name="图片 5"/>
          <p:cNvPicPr>
            <a:picLocks noChangeAspect="1"/>
          </p:cNvPicPr>
          <p:nvPr/>
        </p:nvPicPr>
        <p:blipFill>
          <a:blip r:embed="rId4"/>
          <a:stretch>
            <a:fillRect/>
          </a:stretch>
        </p:blipFill>
        <p:spPr>
          <a:xfrm>
            <a:off x="1330152" y="3068960"/>
            <a:ext cx="5832648" cy="3588467"/>
          </a:xfrm>
          <a:prstGeom prst="rect">
            <a:avLst/>
          </a:prstGeom>
        </p:spPr>
      </p:pic>
    </p:spTree>
    <p:extLst>
      <p:ext uri="{BB962C8B-B14F-4D97-AF65-F5344CB8AC3E}">
        <p14:creationId xmlns:p14="http://schemas.microsoft.com/office/powerpoint/2010/main" val="13853902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smtClean="0"/>
              <a:t>协议架构</a:t>
            </a:r>
            <a:endParaRPr lang="en-US" altLang="zh-CN" dirty="0"/>
          </a:p>
        </p:txBody>
      </p:sp>
      <p:sp>
        <p:nvSpPr>
          <p:cNvPr id="8" name="Rectangle 79"/>
          <p:cNvSpPr>
            <a:spLocks noChangeArrowheads="1"/>
          </p:cNvSpPr>
          <p:nvPr/>
        </p:nvSpPr>
        <p:spPr bwMode="auto">
          <a:xfrm>
            <a:off x="72330" y="1055441"/>
            <a:ext cx="8820150" cy="489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传输控制协议（</a:t>
            </a:r>
            <a:r>
              <a:rPr lang="en-US" altLang="zh-CN" sz="2000" dirty="0" smtClean="0"/>
              <a:t>TCP</a:t>
            </a:r>
            <a:r>
              <a:rPr lang="zh-CN" altLang="en-US" sz="2000" dirty="0" smtClean="0"/>
              <a:t>）是一个常用的用于建立可靠网络连接的互联网标准。</a:t>
            </a:r>
            <a:endParaRPr lang="en-US" altLang="zh-CN" sz="2000" dirty="0" smtClean="0"/>
          </a:p>
          <a:p>
            <a:pPr eaLnBrk="0" hangingPunct="0"/>
            <a:endParaRPr lang="en-US" altLang="zh-CN" sz="2000" dirty="0" smtClean="0"/>
          </a:p>
          <a:p>
            <a:pPr marL="609600" indent="-609600" eaLnBrk="0" hangingPunct="0">
              <a:buFontTx/>
              <a:buChar char="•"/>
            </a:pPr>
            <a:r>
              <a:rPr lang="zh-CN" altLang="en-US" sz="2000" dirty="0" smtClean="0"/>
              <a:t>以下是</a:t>
            </a:r>
            <a:r>
              <a:rPr lang="en-US" altLang="zh-CN" sz="2000" dirty="0" smtClean="0"/>
              <a:t>TCP</a:t>
            </a:r>
            <a:r>
              <a:rPr lang="zh-CN" altLang="en-US" sz="2000" dirty="0" smtClean="0"/>
              <a:t>性能特性的总结：</a:t>
            </a:r>
            <a:endParaRPr lang="en-US" altLang="zh-CN" sz="2000" dirty="0" smtClean="0"/>
          </a:p>
          <a:p>
            <a:pPr eaLnBrk="0" hangingPunct="0"/>
            <a:r>
              <a:rPr lang="en-US" altLang="zh-CN" sz="2000" dirty="0" smtClean="0"/>
              <a:t>1</a:t>
            </a:r>
            <a:r>
              <a:rPr lang="zh-CN" altLang="en-US" sz="2000" dirty="0" smtClean="0"/>
              <a:t>、可变</a:t>
            </a:r>
            <a:r>
              <a:rPr lang="zh-CN" altLang="en-US" sz="2000" dirty="0"/>
              <a:t>窗口：允许在收到确认前在网络上发送总和小于窗口大小的多个包，以在高延时的网络中提供高吞吐量。窗口的大小由接收方通知以表明当前它愿意接收的包的数量。</a:t>
            </a:r>
          </a:p>
          <a:p>
            <a:pPr eaLnBrk="0" hangingPunct="0"/>
            <a:r>
              <a:rPr lang="en-US" altLang="zh-CN" sz="2000" dirty="0" smtClean="0"/>
              <a:t>2</a:t>
            </a:r>
            <a:r>
              <a:rPr lang="zh-CN" altLang="en-US" sz="2000" dirty="0" smtClean="0"/>
              <a:t>、阻塞</a:t>
            </a:r>
            <a:r>
              <a:rPr lang="zh-CN" altLang="en-US" sz="2000" dirty="0"/>
              <a:t>避免：阻止发送过多数据进而导致饱和，它会导致丢包而损害性能。</a:t>
            </a:r>
          </a:p>
          <a:p>
            <a:pPr eaLnBrk="0" hangingPunct="0"/>
            <a:r>
              <a:rPr lang="en-US" altLang="zh-CN" sz="2000" dirty="0" smtClean="0"/>
              <a:t>3</a:t>
            </a:r>
            <a:r>
              <a:rPr lang="zh-CN" altLang="en-US" sz="2000" dirty="0" smtClean="0"/>
              <a:t>、缓</a:t>
            </a:r>
            <a:r>
              <a:rPr lang="zh-CN" altLang="en-US" sz="2000" dirty="0"/>
              <a:t>启动：</a:t>
            </a:r>
            <a:r>
              <a:rPr lang="en-US" altLang="zh-CN" sz="2000" dirty="0"/>
              <a:t>TCP</a:t>
            </a:r>
            <a:r>
              <a:rPr lang="zh-CN" altLang="en-US" sz="2000" dirty="0"/>
              <a:t>阻塞控制的一部分，它会以较小的阻塞窗口开始而后按一定时间内接收到的确认</a:t>
            </a:r>
            <a:r>
              <a:rPr lang="en-US" altLang="zh-CN" sz="2000" dirty="0"/>
              <a:t>(</a:t>
            </a:r>
            <a:r>
              <a:rPr lang="en-US" altLang="zh-CN" sz="2000" dirty="0" err="1"/>
              <a:t>ACK</a:t>
            </a:r>
            <a:r>
              <a:rPr lang="en-US" altLang="zh-CN" sz="2000" dirty="0"/>
              <a:t>)</a:t>
            </a:r>
            <a:r>
              <a:rPr lang="zh-CN" altLang="en-US" sz="2000" dirty="0"/>
              <a:t>逐渐增加。如果没有收到，阻塞窗口会降低。</a:t>
            </a:r>
          </a:p>
          <a:p>
            <a:pPr eaLnBrk="0" hangingPunct="0"/>
            <a:r>
              <a:rPr lang="en-US" altLang="zh-CN" sz="2000" dirty="0" smtClean="0"/>
              <a:t>4</a:t>
            </a:r>
            <a:r>
              <a:rPr lang="zh-CN" altLang="en-US" sz="2000" dirty="0" smtClean="0"/>
              <a:t>、选择性</a:t>
            </a:r>
            <a:r>
              <a:rPr lang="zh-CN" altLang="en-US" sz="2000" dirty="0"/>
              <a:t>确认</a:t>
            </a:r>
            <a:r>
              <a:rPr lang="en-US" altLang="zh-CN" sz="2000" dirty="0"/>
              <a:t>(SACK)</a:t>
            </a:r>
            <a:r>
              <a:rPr lang="zh-CN" altLang="en-US" sz="2000" dirty="0"/>
              <a:t>：允许</a:t>
            </a:r>
            <a:r>
              <a:rPr lang="en-US" altLang="zh-CN" sz="2000" dirty="0"/>
              <a:t>TCP</a:t>
            </a:r>
            <a:r>
              <a:rPr lang="zh-CN" altLang="en-US" sz="2000" dirty="0"/>
              <a:t>确认非连续的包，以减少需要重传输的数量。</a:t>
            </a:r>
          </a:p>
          <a:p>
            <a:pPr eaLnBrk="0" hangingPunct="0"/>
            <a:r>
              <a:rPr lang="en-US" altLang="zh-CN" sz="2000" dirty="0" smtClean="0"/>
              <a:t>5</a:t>
            </a:r>
            <a:r>
              <a:rPr lang="zh-CN" altLang="en-US" sz="2000" dirty="0" smtClean="0"/>
              <a:t>、快速</a:t>
            </a:r>
            <a:r>
              <a:rPr lang="zh-CN" altLang="en-US" sz="2000" dirty="0"/>
              <a:t>重传输：</a:t>
            </a:r>
            <a:r>
              <a:rPr lang="en-US" altLang="zh-CN" sz="2000" dirty="0"/>
              <a:t>TCP</a:t>
            </a:r>
            <a:r>
              <a:rPr lang="zh-CN" altLang="en-US" sz="2000" dirty="0"/>
              <a:t>能基于重复收到的确认重传输被丢弃的包，而不是等待计时器超时。</a:t>
            </a:r>
          </a:p>
          <a:p>
            <a:pPr eaLnBrk="0" hangingPunct="0"/>
            <a:r>
              <a:rPr lang="en-US" altLang="zh-CN" sz="2000" dirty="0" smtClean="0"/>
              <a:t>6</a:t>
            </a:r>
            <a:r>
              <a:rPr lang="zh-CN" altLang="en-US" sz="2000" dirty="0" smtClean="0"/>
              <a:t>、快速</a:t>
            </a:r>
            <a:r>
              <a:rPr lang="zh-CN" altLang="en-US" sz="2000" dirty="0"/>
              <a:t>恢复：通过重设连接开始慢启动，以在检测到重复确认后恢复</a:t>
            </a:r>
            <a:r>
              <a:rPr lang="en-US" altLang="zh-CN" sz="2000" dirty="0"/>
              <a:t>TCP</a:t>
            </a:r>
            <a:r>
              <a:rPr lang="zh-CN" altLang="en-US" sz="2000" dirty="0"/>
              <a:t>性能。</a:t>
            </a:r>
            <a:endParaRPr lang="en-US" altLang="zh-CN" sz="2000" dirty="0"/>
          </a:p>
        </p:txBody>
      </p:sp>
    </p:spTree>
    <p:extLst>
      <p:ext uri="{BB962C8B-B14F-4D97-AF65-F5344CB8AC3E}">
        <p14:creationId xmlns:p14="http://schemas.microsoft.com/office/powerpoint/2010/main" val="18239278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smtClean="0"/>
              <a:t>协议架构</a:t>
            </a:r>
            <a:endParaRPr lang="en-US" altLang="zh-CN" dirty="0"/>
          </a:p>
        </p:txBody>
      </p:sp>
      <p:sp>
        <p:nvSpPr>
          <p:cNvPr id="8" name="Rectangle 79"/>
          <p:cNvSpPr>
            <a:spLocks noChangeArrowheads="1"/>
          </p:cNvSpPr>
          <p:nvPr/>
        </p:nvSpPr>
        <p:spPr bwMode="auto">
          <a:xfrm>
            <a:off x="72330" y="1343473"/>
            <a:ext cx="8820150" cy="309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用户数据报协议（</a:t>
            </a:r>
            <a:r>
              <a:rPr lang="en-US" altLang="zh-CN" sz="2000" dirty="0" err="1" smtClean="0"/>
              <a:t>UDP</a:t>
            </a:r>
            <a:r>
              <a:rPr lang="zh-CN" altLang="en-US" sz="2000" dirty="0" smtClean="0"/>
              <a:t>）是一个常用于发送网络数据报文的互联网标准。</a:t>
            </a:r>
            <a:endParaRPr lang="en-US" altLang="zh-CN" sz="2000" dirty="0" smtClean="0"/>
          </a:p>
          <a:p>
            <a:pPr marL="609600" indent="-609600" eaLnBrk="0" hangingPunct="0">
              <a:buFontTx/>
              <a:buChar char="•"/>
            </a:pPr>
            <a:r>
              <a:rPr lang="en-US" altLang="zh-CN" sz="2000" dirty="0" err="1" smtClean="0"/>
              <a:t>UDP</a:t>
            </a:r>
            <a:r>
              <a:rPr lang="zh-CN" altLang="en-US" sz="2000" dirty="0" smtClean="0"/>
              <a:t>性能特性如下：</a:t>
            </a:r>
            <a:endParaRPr lang="en-US" altLang="zh-CN" sz="2000" dirty="0" smtClean="0"/>
          </a:p>
          <a:p>
            <a:pPr eaLnBrk="0" hangingPunct="0"/>
            <a:r>
              <a:rPr lang="en-US" altLang="zh-CN" sz="2000" dirty="0"/>
              <a:t>1</a:t>
            </a:r>
            <a:r>
              <a:rPr lang="zh-CN" altLang="en-US" sz="2000" dirty="0"/>
              <a:t>、简单：简单而矮小的协议头降低了计算与长度带来的系统开销。</a:t>
            </a:r>
            <a:endParaRPr lang="en-US" altLang="zh-CN" sz="2000" dirty="0"/>
          </a:p>
          <a:p>
            <a:pPr eaLnBrk="0" hangingPunct="0"/>
            <a:r>
              <a:rPr lang="en-US" altLang="zh-CN" sz="2000" dirty="0"/>
              <a:t>2</a:t>
            </a:r>
            <a:r>
              <a:rPr lang="zh-CN" altLang="en-US" sz="2000" dirty="0"/>
              <a:t>、无状态：降低连接与传输控制带来的系统开销。</a:t>
            </a:r>
            <a:endParaRPr lang="en-US" altLang="zh-CN" sz="2000" dirty="0"/>
          </a:p>
          <a:p>
            <a:pPr eaLnBrk="0" hangingPunct="0"/>
            <a:r>
              <a:rPr lang="en-US" altLang="zh-CN" sz="2000" dirty="0"/>
              <a:t>3</a:t>
            </a:r>
            <a:r>
              <a:rPr lang="zh-CN" altLang="en-US" sz="2000" dirty="0"/>
              <a:t>、无重新传输：降低了连接延时</a:t>
            </a:r>
            <a:endParaRPr lang="en-US" altLang="zh-CN" sz="2000" dirty="0"/>
          </a:p>
          <a:p>
            <a:pPr eaLnBrk="0" hangingPunct="0"/>
            <a:endParaRPr lang="en-US" altLang="zh-CN" sz="2000" dirty="0" smtClean="0"/>
          </a:p>
          <a:p>
            <a:pPr marL="609600" indent="-609600" eaLnBrk="0" hangingPunct="0">
              <a:buFontTx/>
              <a:buChar char="•"/>
            </a:pPr>
            <a:r>
              <a:rPr lang="zh-CN" altLang="en-US" sz="2000" dirty="0" smtClean="0"/>
              <a:t>尽管简单并且能提供高性能，但</a:t>
            </a:r>
            <a:r>
              <a:rPr lang="en-US" altLang="zh-CN" sz="2000" dirty="0" err="1" smtClean="0"/>
              <a:t>UDP</a:t>
            </a:r>
            <a:r>
              <a:rPr lang="zh-CN" altLang="en-US" sz="2000" dirty="0" smtClean="0"/>
              <a:t>并不可靠，而且数据可能会丢失或者被乱序发送。因此它不适合许多类型的连接。</a:t>
            </a:r>
            <a:endParaRPr lang="en-US" altLang="zh-CN" sz="2000" dirty="0" smtClean="0"/>
          </a:p>
          <a:p>
            <a:pPr eaLnBrk="0" hangingPunct="0"/>
            <a:endParaRPr lang="en-US" altLang="zh-CN" sz="2000" dirty="0"/>
          </a:p>
        </p:txBody>
      </p:sp>
    </p:spTree>
    <p:extLst>
      <p:ext uri="{BB962C8B-B14F-4D97-AF65-F5344CB8AC3E}">
        <p14:creationId xmlns:p14="http://schemas.microsoft.com/office/powerpoint/2010/main" val="2344480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操作系统</a:t>
            </a:r>
            <a:r>
              <a:rPr lang="en-US" altLang="zh-CN" dirty="0" smtClean="0"/>
              <a:t>-</a:t>
            </a:r>
            <a:r>
              <a:rPr lang="zh-CN" altLang="en-US" dirty="0" smtClean="0"/>
              <a:t>术语</a:t>
            </a:r>
            <a:endParaRPr lang="en-US" altLang="zh-CN" dirty="0"/>
          </a:p>
        </p:txBody>
      </p:sp>
      <p:sp>
        <p:nvSpPr>
          <p:cNvPr id="8" name="Rectangle 79"/>
          <p:cNvSpPr>
            <a:spLocks noChangeArrowheads="1"/>
          </p:cNvSpPr>
          <p:nvPr/>
        </p:nvSpPr>
        <p:spPr bwMode="auto">
          <a:xfrm>
            <a:off x="72330" y="928175"/>
            <a:ext cx="8820150" cy="5453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dirty="0" smtClean="0"/>
              <a:t>操作系统：是指安装在系统上的软件和文件，使得系统可以启动和运行程序。操作系统包括内核、管理工具，以及系统库。</a:t>
            </a:r>
            <a:endParaRPr lang="en-US" altLang="zh-CN" dirty="0" smtClean="0"/>
          </a:p>
          <a:p>
            <a:pPr marL="609600" indent="-609600" eaLnBrk="0" hangingPunct="0">
              <a:buFontTx/>
              <a:buChar char="•"/>
            </a:pPr>
            <a:r>
              <a:rPr lang="zh-CN" altLang="en-US" dirty="0" smtClean="0"/>
              <a:t>内核：是管理系统的程序，包括设备（硬件）、内存和</a:t>
            </a:r>
            <a:r>
              <a:rPr lang="en-US" altLang="zh-CN" dirty="0" smtClean="0"/>
              <a:t>CPU</a:t>
            </a:r>
            <a:r>
              <a:rPr lang="zh-CN" altLang="en-US" dirty="0" smtClean="0"/>
              <a:t>调度。它运行在</a:t>
            </a:r>
            <a:r>
              <a:rPr lang="en-US" altLang="zh-CN" dirty="0" smtClean="0"/>
              <a:t>CPU</a:t>
            </a:r>
            <a:r>
              <a:rPr lang="zh-CN" altLang="en-US" dirty="0" smtClean="0"/>
              <a:t>的特权模式，允许直接访问硬件，称为内核态。</a:t>
            </a:r>
            <a:endParaRPr lang="en-US" altLang="zh-CN" dirty="0" smtClean="0"/>
          </a:p>
          <a:p>
            <a:pPr marL="609600" indent="-609600" eaLnBrk="0" hangingPunct="0">
              <a:buFontTx/>
              <a:buChar char="•"/>
            </a:pPr>
            <a:r>
              <a:rPr lang="zh-CN" altLang="en-US" dirty="0"/>
              <a:t>进程：是一个</a:t>
            </a:r>
            <a:r>
              <a:rPr lang="en-US" altLang="zh-CN" dirty="0"/>
              <a:t>OS</a:t>
            </a:r>
            <a:r>
              <a:rPr lang="zh-CN" altLang="en-US" dirty="0"/>
              <a:t>的抽象概念，是用来执行程序的环境</a:t>
            </a:r>
            <a:r>
              <a:rPr lang="zh-CN" altLang="en-US" dirty="0" smtClean="0"/>
              <a:t>。程序通常运行在用户模式，通过系统调用或自陷来进入内核模式。</a:t>
            </a:r>
            <a:endParaRPr lang="zh-CN" altLang="en-US" dirty="0"/>
          </a:p>
          <a:p>
            <a:pPr marL="609600" indent="-609600" eaLnBrk="0" hangingPunct="0">
              <a:buFontTx/>
              <a:buChar char="•"/>
            </a:pPr>
            <a:r>
              <a:rPr lang="zh-CN" altLang="en-US" dirty="0"/>
              <a:t>线程：是被调度的运行在</a:t>
            </a:r>
            <a:r>
              <a:rPr lang="en-US" altLang="zh-CN" dirty="0"/>
              <a:t>CPU</a:t>
            </a:r>
            <a:r>
              <a:rPr lang="zh-CN" altLang="en-US" dirty="0"/>
              <a:t>上的可执行上下文。内核有多个线程，一个进程有一个或多个线程。</a:t>
            </a:r>
          </a:p>
          <a:p>
            <a:pPr marL="609600" indent="-609600" eaLnBrk="0" hangingPunct="0">
              <a:buFontTx/>
              <a:buChar char="•"/>
            </a:pPr>
            <a:r>
              <a:rPr lang="zh-CN" altLang="en-US" dirty="0"/>
              <a:t>上下文切换：内核程序切换</a:t>
            </a:r>
            <a:r>
              <a:rPr lang="en-US" altLang="zh-CN" dirty="0"/>
              <a:t>CPU</a:t>
            </a:r>
            <a:r>
              <a:rPr lang="zh-CN" altLang="en-US" dirty="0"/>
              <a:t>让其在不同的地址空间上做操作</a:t>
            </a:r>
            <a:r>
              <a:rPr lang="en-US" altLang="zh-CN" dirty="0"/>
              <a:t>(</a:t>
            </a:r>
            <a:r>
              <a:rPr lang="zh-CN" altLang="en-US" dirty="0"/>
              <a:t>上下文</a:t>
            </a:r>
            <a:r>
              <a:rPr lang="en-US" altLang="zh-CN" dirty="0"/>
              <a:t>)</a:t>
            </a:r>
          </a:p>
          <a:p>
            <a:pPr marL="609600" indent="-609600" eaLnBrk="0" hangingPunct="0">
              <a:buFontTx/>
              <a:buChar char="•"/>
            </a:pPr>
            <a:r>
              <a:rPr lang="zh-CN" altLang="en-US" dirty="0"/>
              <a:t>系统调用：一套定义明确的协议，为用户程序请求内核执行特权操作，包括设备</a:t>
            </a:r>
            <a:r>
              <a:rPr lang="en-US" altLang="zh-CN" dirty="0"/>
              <a:t>I/O</a:t>
            </a:r>
            <a:r>
              <a:rPr lang="zh-CN" altLang="en-US" dirty="0"/>
              <a:t>。</a:t>
            </a:r>
          </a:p>
          <a:p>
            <a:pPr marL="609600" indent="-609600" eaLnBrk="0" hangingPunct="0">
              <a:buFontTx/>
              <a:buChar char="•"/>
            </a:pPr>
            <a:r>
              <a:rPr lang="zh-CN" altLang="en-US" dirty="0"/>
              <a:t>自陷：信号发送到内核，请求执行一段系统程序</a:t>
            </a:r>
            <a:r>
              <a:rPr lang="en-US" altLang="zh-CN" dirty="0"/>
              <a:t>(</a:t>
            </a:r>
            <a:r>
              <a:rPr lang="zh-CN" altLang="en-US" dirty="0"/>
              <a:t>特权操作</a:t>
            </a:r>
            <a:r>
              <a:rPr lang="en-US" altLang="zh-CN" dirty="0"/>
              <a:t>)</a:t>
            </a:r>
            <a:r>
              <a:rPr lang="zh-CN" altLang="en-US" dirty="0"/>
              <a:t>。自陷类型包括系统调用、处理器异常，以及中断</a:t>
            </a:r>
          </a:p>
          <a:p>
            <a:pPr marL="609600" indent="-609600" eaLnBrk="0" hangingPunct="0">
              <a:buFontTx/>
              <a:buChar char="•"/>
            </a:pPr>
            <a:r>
              <a:rPr lang="zh-CN" altLang="en-US" dirty="0"/>
              <a:t>中断：由物理设备发送给内核的信号，通常是请求</a:t>
            </a:r>
            <a:r>
              <a:rPr lang="en-US" altLang="zh-CN" dirty="0"/>
              <a:t>I/O</a:t>
            </a:r>
            <a:r>
              <a:rPr lang="zh-CN" altLang="en-US" dirty="0"/>
              <a:t>服务</a:t>
            </a:r>
            <a:r>
              <a:rPr lang="zh-CN" altLang="en-US" dirty="0" smtClean="0"/>
              <a:t>。</a:t>
            </a:r>
            <a:endParaRPr lang="en-US" altLang="zh-CN" dirty="0" smtClean="0"/>
          </a:p>
          <a:p>
            <a:pPr marL="609600" indent="-609600" eaLnBrk="0" hangingPunct="0">
              <a:buFontTx/>
              <a:buChar char="•"/>
            </a:pPr>
            <a:r>
              <a:rPr lang="zh-CN" altLang="en-US" dirty="0" smtClean="0"/>
              <a:t>任务：一个</a:t>
            </a:r>
            <a:r>
              <a:rPr lang="en-US" altLang="zh-CN" dirty="0" smtClean="0"/>
              <a:t>Linux</a:t>
            </a:r>
            <a:r>
              <a:rPr lang="zh-CN" altLang="en-US" dirty="0" smtClean="0"/>
              <a:t>的可运行实体，可以指一个进程，或一个多线程的进程里的一个线程，或者内核线程。</a:t>
            </a:r>
            <a:endParaRPr lang="en-US" altLang="zh-CN" dirty="0" smtClean="0"/>
          </a:p>
          <a:p>
            <a:pPr marL="609600" indent="-609600" eaLnBrk="0" hangingPunct="0">
              <a:buFontTx/>
              <a:buChar char="•"/>
            </a:pPr>
            <a:r>
              <a:rPr lang="zh-CN" altLang="en-US" dirty="0" smtClean="0"/>
              <a:t>内核空间：内核的内存地址空间。</a:t>
            </a:r>
            <a:endParaRPr lang="en-US" altLang="zh-CN" dirty="0" smtClean="0"/>
          </a:p>
          <a:p>
            <a:pPr marL="609600" indent="-609600" eaLnBrk="0" hangingPunct="0">
              <a:buFontTx/>
              <a:buChar char="•"/>
            </a:pPr>
            <a:r>
              <a:rPr lang="zh-CN" altLang="en-US" dirty="0" smtClean="0"/>
              <a:t>用户空间：进程的内存地址空间。</a:t>
            </a:r>
            <a:endParaRPr lang="en-US" altLang="zh-CN" dirty="0" smtClean="0"/>
          </a:p>
          <a:p>
            <a:pPr marL="609600" indent="-609600" eaLnBrk="0" hangingPunct="0">
              <a:buFontTx/>
              <a:buChar char="•"/>
            </a:pPr>
            <a:r>
              <a:rPr lang="zh-CN" altLang="en-US" dirty="0"/>
              <a:t>调度器：把</a:t>
            </a:r>
            <a:r>
              <a:rPr lang="en-US" altLang="zh-CN" dirty="0"/>
              <a:t>CPU</a:t>
            </a:r>
            <a:r>
              <a:rPr lang="zh-CN" altLang="en-US" dirty="0"/>
              <a:t>分配给线程运行的内核子系统。</a:t>
            </a:r>
            <a:endParaRPr lang="en-US" altLang="zh-CN" dirty="0" smtClean="0"/>
          </a:p>
        </p:txBody>
      </p:sp>
    </p:spTree>
    <p:extLst>
      <p:ext uri="{BB962C8B-B14F-4D97-AF65-F5344CB8AC3E}">
        <p14:creationId xmlns:p14="http://schemas.microsoft.com/office/powerpoint/2010/main" val="60133132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a:t>分析</a:t>
            </a:r>
            <a:endParaRPr lang="en-US" altLang="zh-CN" dirty="0"/>
          </a:p>
        </p:txBody>
      </p:sp>
      <p:sp>
        <p:nvSpPr>
          <p:cNvPr id="8" name="Rectangle 79"/>
          <p:cNvSpPr>
            <a:spLocks noChangeArrowheads="1"/>
          </p:cNvSpPr>
          <p:nvPr/>
        </p:nvSpPr>
        <p:spPr bwMode="auto">
          <a:xfrm>
            <a:off x="72330" y="1343473"/>
            <a:ext cx="8820150" cy="42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基于</a:t>
            </a:r>
            <a:r>
              <a:rPr lang="en-US" altLang="zh-CN" sz="2000" dirty="0" smtClean="0"/>
              <a:t>Linux</a:t>
            </a:r>
            <a:r>
              <a:rPr lang="zh-CN" altLang="en-US" sz="2000" dirty="0" smtClean="0"/>
              <a:t>操作系统的网络性能分析工具，常用如下：</a:t>
            </a:r>
            <a:endParaRPr lang="en-US" altLang="zh-CN" sz="2000" dirty="0"/>
          </a:p>
        </p:txBody>
      </p:sp>
      <p:pic>
        <p:nvPicPr>
          <p:cNvPr id="5" name="图片 4"/>
          <p:cNvPicPr>
            <a:picLocks noChangeAspect="1"/>
          </p:cNvPicPr>
          <p:nvPr/>
        </p:nvPicPr>
        <p:blipFill>
          <a:blip r:embed="rId4"/>
          <a:stretch>
            <a:fillRect/>
          </a:stretch>
        </p:blipFill>
        <p:spPr>
          <a:xfrm>
            <a:off x="447844" y="1897887"/>
            <a:ext cx="8295749" cy="4843481"/>
          </a:xfrm>
          <a:prstGeom prst="rect">
            <a:avLst/>
          </a:prstGeom>
        </p:spPr>
      </p:pic>
    </p:spTree>
    <p:extLst>
      <p:ext uri="{BB962C8B-B14F-4D97-AF65-F5344CB8AC3E}">
        <p14:creationId xmlns:p14="http://schemas.microsoft.com/office/powerpoint/2010/main" val="29320423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en-US" altLang="zh-CN" dirty="0" err="1" smtClean="0"/>
              <a:t>netstat</a:t>
            </a:r>
            <a:endParaRPr lang="en-US" altLang="zh-CN" dirty="0"/>
          </a:p>
        </p:txBody>
      </p:sp>
      <p:sp>
        <p:nvSpPr>
          <p:cNvPr id="8" name="Rectangle 79"/>
          <p:cNvSpPr>
            <a:spLocks noChangeArrowheads="1"/>
          </p:cNvSpPr>
          <p:nvPr/>
        </p:nvSpPr>
        <p:spPr bwMode="auto">
          <a:xfrm>
            <a:off x="72330" y="836712"/>
            <a:ext cx="8820150" cy="222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000" dirty="0" err="1" smtClean="0"/>
              <a:t>netstat</a:t>
            </a:r>
            <a:r>
              <a:rPr lang="zh-CN" altLang="en-US" sz="2000" dirty="0" smtClean="0"/>
              <a:t>命令能报告多种类型的网络统计数据</a:t>
            </a:r>
            <a:endParaRPr lang="en-US" altLang="zh-CN" sz="2000" dirty="0" smtClean="0"/>
          </a:p>
          <a:p>
            <a:pPr eaLnBrk="0" hangingPunct="0"/>
            <a:endParaRPr lang="en-US" altLang="zh-CN" sz="2000" dirty="0" smtClean="0"/>
          </a:p>
          <a:p>
            <a:pPr marL="609600" indent="-609600" eaLnBrk="0" hangingPunct="0">
              <a:buFontTx/>
              <a:buChar char="•"/>
            </a:pPr>
            <a:r>
              <a:rPr lang="en-US" altLang="zh-CN" sz="2000" dirty="0" err="1" smtClean="0"/>
              <a:t>netstat</a:t>
            </a:r>
            <a:r>
              <a:rPr lang="en-US" altLang="zh-CN" sz="2000" dirty="0" smtClean="0"/>
              <a:t> –</a:t>
            </a:r>
            <a:r>
              <a:rPr lang="en-US" altLang="zh-CN" sz="2000" dirty="0" err="1" smtClean="0"/>
              <a:t>i</a:t>
            </a:r>
            <a:r>
              <a:rPr lang="en-US" altLang="zh-CN" sz="2000" dirty="0" smtClean="0"/>
              <a:t>      #</a:t>
            </a:r>
            <a:r>
              <a:rPr lang="zh-CN" altLang="en-US" sz="2000" dirty="0" smtClean="0"/>
              <a:t>查看接口统计信息</a:t>
            </a:r>
            <a:endParaRPr lang="en-US" altLang="zh-CN" sz="2000" dirty="0" smtClean="0"/>
          </a:p>
          <a:p>
            <a:pPr eaLnBrk="0" hangingPunct="0"/>
            <a:r>
              <a:rPr lang="en-US" altLang="zh-CN" sz="2000" dirty="0" smtClean="0"/>
              <a:t>1</a:t>
            </a:r>
            <a:r>
              <a:rPr lang="zh-CN" altLang="en-US" sz="2000" dirty="0" smtClean="0"/>
              <a:t>、</a:t>
            </a:r>
            <a:r>
              <a:rPr lang="en-US" altLang="zh-CN" sz="2000" dirty="0" smtClean="0"/>
              <a:t>OK</a:t>
            </a:r>
            <a:r>
              <a:rPr lang="zh-CN" altLang="en-US" sz="2000" dirty="0" smtClean="0"/>
              <a:t>：成功传输的数据包</a:t>
            </a:r>
            <a:endParaRPr lang="en-US" altLang="zh-CN" sz="2000" dirty="0" smtClean="0"/>
          </a:p>
          <a:p>
            <a:pPr eaLnBrk="0" hangingPunct="0"/>
            <a:r>
              <a:rPr lang="en-US" altLang="zh-CN" sz="2000" dirty="0" smtClean="0"/>
              <a:t>2</a:t>
            </a:r>
            <a:r>
              <a:rPr lang="zh-CN" altLang="en-US" sz="2000" dirty="0" smtClean="0"/>
              <a:t>、</a:t>
            </a:r>
            <a:r>
              <a:rPr lang="en-US" altLang="zh-CN" sz="2000" dirty="0" smtClean="0"/>
              <a:t>ERR</a:t>
            </a:r>
            <a:r>
              <a:rPr lang="zh-CN" altLang="en-US" sz="2000" dirty="0" smtClean="0"/>
              <a:t>：错误数据包</a:t>
            </a:r>
            <a:endParaRPr lang="en-US" altLang="zh-CN" sz="2000" dirty="0"/>
          </a:p>
          <a:p>
            <a:pPr eaLnBrk="0" hangingPunct="0"/>
            <a:r>
              <a:rPr lang="en-US" altLang="zh-CN" sz="2000" dirty="0" smtClean="0"/>
              <a:t>3</a:t>
            </a:r>
            <a:r>
              <a:rPr lang="zh-CN" altLang="en-US" sz="2000" dirty="0" smtClean="0"/>
              <a:t>、</a:t>
            </a:r>
            <a:r>
              <a:rPr lang="en-US" altLang="zh-CN" sz="2000" dirty="0" err="1" smtClean="0"/>
              <a:t>DRP</a:t>
            </a:r>
            <a:r>
              <a:rPr lang="zh-CN" altLang="en-US" sz="2000" dirty="0" smtClean="0"/>
              <a:t>：丢包</a:t>
            </a:r>
            <a:endParaRPr lang="en-US" altLang="zh-CN" sz="2000" dirty="0" smtClean="0"/>
          </a:p>
          <a:p>
            <a:pPr eaLnBrk="0" hangingPunct="0"/>
            <a:r>
              <a:rPr lang="en-US" altLang="zh-CN" sz="2000" dirty="0" smtClean="0"/>
              <a:t>4</a:t>
            </a:r>
            <a:r>
              <a:rPr lang="zh-CN" altLang="en-US" sz="2000" dirty="0" smtClean="0"/>
              <a:t>、</a:t>
            </a:r>
            <a:r>
              <a:rPr lang="en-US" altLang="zh-CN" sz="2000" dirty="0" err="1" smtClean="0"/>
              <a:t>OVR</a:t>
            </a:r>
            <a:r>
              <a:rPr lang="zh-CN" altLang="en-US" sz="2000" dirty="0" smtClean="0"/>
              <a:t>：超时</a:t>
            </a:r>
            <a:endParaRPr lang="en-US" altLang="zh-CN" sz="2000" dirty="0"/>
          </a:p>
        </p:txBody>
      </p:sp>
      <p:sp>
        <p:nvSpPr>
          <p:cNvPr id="9" name="Rectangle 79"/>
          <p:cNvSpPr>
            <a:spLocks noChangeArrowheads="1"/>
          </p:cNvSpPr>
          <p:nvPr/>
        </p:nvSpPr>
        <p:spPr bwMode="auto">
          <a:xfrm>
            <a:off x="115229" y="4365104"/>
            <a:ext cx="8820150" cy="7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000" dirty="0" err="1"/>
              <a:t>netstat</a:t>
            </a:r>
            <a:r>
              <a:rPr lang="en-US" altLang="zh-CN" sz="2000" dirty="0"/>
              <a:t> -</a:t>
            </a:r>
            <a:r>
              <a:rPr lang="en-US" altLang="zh-CN" sz="2000" dirty="0" err="1"/>
              <a:t>rn</a:t>
            </a:r>
            <a:r>
              <a:rPr lang="en-US" altLang="zh-CN" sz="2000" dirty="0"/>
              <a:t> </a:t>
            </a:r>
            <a:r>
              <a:rPr lang="en-US" altLang="zh-CN" sz="2000" dirty="0" smtClean="0"/>
              <a:t>       #</a:t>
            </a:r>
            <a:r>
              <a:rPr lang="zh-CN" altLang="en-US" sz="2000" dirty="0" smtClean="0"/>
              <a:t>查看路由</a:t>
            </a:r>
            <a:endParaRPr lang="en-US" altLang="zh-CN" sz="2000" dirty="0" smtClean="0"/>
          </a:p>
          <a:p>
            <a:pPr marL="609600" indent="-609600" eaLnBrk="0" hangingPunct="0">
              <a:buFontTx/>
              <a:buChar char="•"/>
            </a:pPr>
            <a:r>
              <a:rPr lang="en-US" altLang="zh-CN" sz="2000" dirty="0" err="1"/>
              <a:t>netstat</a:t>
            </a:r>
            <a:r>
              <a:rPr lang="en-US" altLang="zh-CN" sz="2000" dirty="0"/>
              <a:t> </a:t>
            </a:r>
            <a:r>
              <a:rPr lang="en-US" altLang="zh-CN" sz="2000" dirty="0" smtClean="0"/>
              <a:t>–</a:t>
            </a:r>
            <a:r>
              <a:rPr lang="en-US" altLang="zh-CN" sz="2000" dirty="0" err="1" smtClean="0"/>
              <a:t>anp</a:t>
            </a:r>
            <a:r>
              <a:rPr lang="en-US" altLang="zh-CN" sz="2000" dirty="0" smtClean="0"/>
              <a:t>      #</a:t>
            </a:r>
            <a:r>
              <a:rPr lang="zh-CN" altLang="en-US" sz="2000" dirty="0" smtClean="0"/>
              <a:t>查看网络套接字连接</a:t>
            </a:r>
            <a:endParaRPr lang="en-US" altLang="zh-CN" sz="2000" dirty="0" smtClean="0"/>
          </a:p>
        </p:txBody>
      </p:sp>
      <p:pic>
        <p:nvPicPr>
          <p:cNvPr id="7" name="图片 6"/>
          <p:cNvPicPr>
            <a:picLocks noChangeAspect="1"/>
          </p:cNvPicPr>
          <p:nvPr/>
        </p:nvPicPr>
        <p:blipFill>
          <a:blip r:embed="rId4"/>
          <a:stretch>
            <a:fillRect/>
          </a:stretch>
        </p:blipFill>
        <p:spPr>
          <a:xfrm>
            <a:off x="1492416" y="5085184"/>
            <a:ext cx="6065775" cy="1735689"/>
          </a:xfrm>
          <a:prstGeom prst="rect">
            <a:avLst/>
          </a:prstGeom>
        </p:spPr>
      </p:pic>
      <p:pic>
        <p:nvPicPr>
          <p:cNvPr id="10" name="图片 9"/>
          <p:cNvPicPr>
            <a:picLocks noChangeAspect="1"/>
          </p:cNvPicPr>
          <p:nvPr/>
        </p:nvPicPr>
        <p:blipFill>
          <a:blip r:embed="rId5"/>
          <a:stretch>
            <a:fillRect/>
          </a:stretch>
        </p:blipFill>
        <p:spPr>
          <a:xfrm>
            <a:off x="431583" y="3138263"/>
            <a:ext cx="8460897" cy="1082825"/>
          </a:xfrm>
          <a:prstGeom prst="rect">
            <a:avLst/>
          </a:prstGeom>
        </p:spPr>
      </p:pic>
    </p:spTree>
    <p:extLst>
      <p:ext uri="{BB962C8B-B14F-4D97-AF65-F5344CB8AC3E}">
        <p14:creationId xmlns:p14="http://schemas.microsoft.com/office/powerpoint/2010/main" val="9600564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en-US" altLang="zh-CN" dirty="0" err="1" smtClean="0"/>
              <a:t>sar</a:t>
            </a:r>
            <a:endParaRPr lang="en-US" altLang="zh-CN" dirty="0"/>
          </a:p>
        </p:txBody>
      </p:sp>
      <p:sp>
        <p:nvSpPr>
          <p:cNvPr id="8" name="Rectangle 79"/>
          <p:cNvSpPr>
            <a:spLocks noChangeArrowheads="1"/>
          </p:cNvSpPr>
          <p:nvPr/>
        </p:nvSpPr>
        <p:spPr bwMode="auto">
          <a:xfrm>
            <a:off x="72330" y="908720"/>
            <a:ext cx="8820150" cy="100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系统活动报告工具</a:t>
            </a:r>
            <a:r>
              <a:rPr lang="en-US" altLang="zh-CN" sz="2000" dirty="0" err="1" smtClean="0"/>
              <a:t>sar</a:t>
            </a:r>
            <a:r>
              <a:rPr lang="zh-CN" altLang="en-US" sz="2000" dirty="0" smtClean="0"/>
              <a:t>可以观测当前活动并且能配置为保存和报告历史统计数据。</a:t>
            </a:r>
            <a:endParaRPr lang="en-US" altLang="zh-CN" sz="2000" dirty="0" smtClean="0"/>
          </a:p>
          <a:p>
            <a:pPr marL="609600" indent="-609600" eaLnBrk="0" hangingPunct="0">
              <a:buFontTx/>
              <a:buChar char="•"/>
            </a:pPr>
            <a:r>
              <a:rPr lang="zh-CN" altLang="en-US" sz="2000" dirty="0" smtClean="0"/>
              <a:t>以下选项提供网络统计信息：</a:t>
            </a:r>
            <a:endParaRPr lang="en-US" altLang="zh-CN" sz="2000" dirty="0"/>
          </a:p>
        </p:txBody>
      </p:sp>
      <p:pic>
        <p:nvPicPr>
          <p:cNvPr id="5" name="图片 4"/>
          <p:cNvPicPr>
            <a:picLocks noChangeAspect="1"/>
          </p:cNvPicPr>
          <p:nvPr/>
        </p:nvPicPr>
        <p:blipFill>
          <a:blip r:embed="rId4"/>
          <a:stretch>
            <a:fillRect/>
          </a:stretch>
        </p:blipFill>
        <p:spPr>
          <a:xfrm>
            <a:off x="467544" y="2058143"/>
            <a:ext cx="3629928" cy="2450977"/>
          </a:xfrm>
          <a:prstGeom prst="rect">
            <a:avLst/>
          </a:prstGeom>
        </p:spPr>
      </p:pic>
      <p:pic>
        <p:nvPicPr>
          <p:cNvPr id="6" name="图片 5"/>
          <p:cNvPicPr>
            <a:picLocks noChangeAspect="1"/>
          </p:cNvPicPr>
          <p:nvPr/>
        </p:nvPicPr>
        <p:blipFill>
          <a:blip r:embed="rId5"/>
          <a:stretch>
            <a:fillRect/>
          </a:stretch>
        </p:blipFill>
        <p:spPr>
          <a:xfrm>
            <a:off x="4482405" y="1914127"/>
            <a:ext cx="4388490" cy="4148682"/>
          </a:xfrm>
          <a:prstGeom prst="rect">
            <a:avLst/>
          </a:prstGeom>
        </p:spPr>
      </p:pic>
    </p:spTree>
    <p:extLst>
      <p:ext uri="{BB962C8B-B14F-4D97-AF65-F5344CB8AC3E}">
        <p14:creationId xmlns:p14="http://schemas.microsoft.com/office/powerpoint/2010/main" val="234366707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en-US" altLang="zh-CN" dirty="0" err="1" smtClean="0"/>
              <a:t>sar</a:t>
            </a:r>
            <a:endParaRPr lang="en-US" altLang="zh-CN" dirty="0"/>
          </a:p>
        </p:txBody>
      </p:sp>
      <p:sp>
        <p:nvSpPr>
          <p:cNvPr id="8" name="Rectangle 79"/>
          <p:cNvSpPr>
            <a:spLocks noChangeArrowheads="1"/>
          </p:cNvSpPr>
          <p:nvPr/>
        </p:nvSpPr>
        <p:spPr bwMode="auto">
          <a:xfrm>
            <a:off x="72330" y="836712"/>
            <a:ext cx="8820150" cy="42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000" dirty="0" err="1"/>
              <a:t>sar</a:t>
            </a:r>
            <a:r>
              <a:rPr lang="en-US" altLang="zh-CN" sz="2000" dirty="0"/>
              <a:t> -n DEV 1 | </a:t>
            </a:r>
            <a:r>
              <a:rPr lang="en-US" altLang="zh-CN" sz="2000" dirty="0" err="1"/>
              <a:t>awk</a:t>
            </a:r>
            <a:r>
              <a:rPr lang="en-US" altLang="zh-CN" sz="2000" dirty="0"/>
              <a:t> 'NR == 3 || $3 == "</a:t>
            </a:r>
            <a:r>
              <a:rPr lang="en-US" altLang="zh-CN" sz="2000" dirty="0" err="1"/>
              <a:t>eno16777728</a:t>
            </a:r>
            <a:r>
              <a:rPr lang="en-US" altLang="zh-CN" sz="2000" dirty="0" smtClean="0"/>
              <a:t>"'</a:t>
            </a:r>
            <a:endParaRPr lang="en-US" altLang="zh-CN" sz="2000" dirty="0"/>
          </a:p>
        </p:txBody>
      </p:sp>
      <p:pic>
        <p:nvPicPr>
          <p:cNvPr id="6" name="图片 5"/>
          <p:cNvPicPr>
            <a:picLocks noChangeAspect="1"/>
          </p:cNvPicPr>
          <p:nvPr/>
        </p:nvPicPr>
        <p:blipFill>
          <a:blip r:embed="rId4"/>
          <a:stretch>
            <a:fillRect/>
          </a:stretch>
        </p:blipFill>
        <p:spPr>
          <a:xfrm>
            <a:off x="72330" y="1268760"/>
            <a:ext cx="8934450" cy="952500"/>
          </a:xfrm>
          <a:prstGeom prst="rect">
            <a:avLst/>
          </a:prstGeom>
        </p:spPr>
      </p:pic>
      <p:sp>
        <p:nvSpPr>
          <p:cNvPr id="9" name="Rectangle 79"/>
          <p:cNvSpPr>
            <a:spLocks noChangeArrowheads="1"/>
          </p:cNvSpPr>
          <p:nvPr/>
        </p:nvSpPr>
        <p:spPr bwMode="auto">
          <a:xfrm>
            <a:off x="72330" y="2204864"/>
            <a:ext cx="8820150" cy="42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000" dirty="0" err="1"/>
              <a:t>sar</a:t>
            </a:r>
            <a:r>
              <a:rPr lang="en-US" altLang="zh-CN" sz="2000" dirty="0"/>
              <a:t> -n </a:t>
            </a:r>
            <a:r>
              <a:rPr lang="en-US" altLang="zh-CN" sz="2000" dirty="0" smtClean="0"/>
              <a:t>IP 1</a:t>
            </a:r>
            <a:endParaRPr lang="en-US" altLang="zh-CN" sz="2000" dirty="0"/>
          </a:p>
        </p:txBody>
      </p:sp>
      <p:pic>
        <p:nvPicPr>
          <p:cNvPr id="7" name="图片 6"/>
          <p:cNvPicPr>
            <a:picLocks noChangeAspect="1"/>
          </p:cNvPicPr>
          <p:nvPr/>
        </p:nvPicPr>
        <p:blipFill>
          <a:blip r:embed="rId5"/>
          <a:stretch>
            <a:fillRect/>
          </a:stretch>
        </p:blipFill>
        <p:spPr>
          <a:xfrm>
            <a:off x="139005" y="2636912"/>
            <a:ext cx="8753475" cy="1762125"/>
          </a:xfrm>
          <a:prstGeom prst="rect">
            <a:avLst/>
          </a:prstGeom>
        </p:spPr>
      </p:pic>
      <p:sp>
        <p:nvSpPr>
          <p:cNvPr id="10" name="Rectangle 79"/>
          <p:cNvSpPr>
            <a:spLocks noChangeArrowheads="1"/>
          </p:cNvSpPr>
          <p:nvPr/>
        </p:nvSpPr>
        <p:spPr bwMode="auto">
          <a:xfrm>
            <a:off x="0" y="4437112"/>
            <a:ext cx="8820150" cy="42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000" dirty="0" err="1"/>
              <a:t>sar</a:t>
            </a:r>
            <a:r>
              <a:rPr lang="en-US" altLang="zh-CN" sz="2000" dirty="0"/>
              <a:t> -n </a:t>
            </a:r>
            <a:r>
              <a:rPr lang="en-US" altLang="zh-CN" sz="2000" dirty="0" smtClean="0"/>
              <a:t>IP 1</a:t>
            </a:r>
            <a:endParaRPr lang="en-US" altLang="zh-CN" sz="2000" dirty="0"/>
          </a:p>
        </p:txBody>
      </p:sp>
      <p:pic>
        <p:nvPicPr>
          <p:cNvPr id="11" name="图片 10"/>
          <p:cNvPicPr>
            <a:picLocks noChangeAspect="1"/>
          </p:cNvPicPr>
          <p:nvPr/>
        </p:nvPicPr>
        <p:blipFill>
          <a:blip r:embed="rId6"/>
          <a:stretch>
            <a:fillRect/>
          </a:stretch>
        </p:blipFill>
        <p:spPr>
          <a:xfrm>
            <a:off x="310455" y="4904530"/>
            <a:ext cx="8343900" cy="1552575"/>
          </a:xfrm>
          <a:prstGeom prst="rect">
            <a:avLst/>
          </a:prstGeom>
        </p:spPr>
      </p:pic>
    </p:spTree>
    <p:extLst>
      <p:ext uri="{BB962C8B-B14F-4D97-AF65-F5344CB8AC3E}">
        <p14:creationId xmlns:p14="http://schemas.microsoft.com/office/powerpoint/2010/main" val="30126608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en-US" altLang="zh-CN" dirty="0" err="1" smtClean="0"/>
              <a:t>tcpdump</a:t>
            </a:r>
            <a:endParaRPr lang="en-US" altLang="zh-CN" dirty="0"/>
          </a:p>
        </p:txBody>
      </p:sp>
      <p:sp>
        <p:nvSpPr>
          <p:cNvPr id="8" name="Rectangle 79"/>
          <p:cNvSpPr>
            <a:spLocks noChangeArrowheads="1"/>
          </p:cNvSpPr>
          <p:nvPr/>
        </p:nvSpPr>
        <p:spPr bwMode="auto">
          <a:xfrm>
            <a:off x="72330" y="836712"/>
            <a:ext cx="8820150" cy="185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tcpdump</a:t>
            </a:r>
            <a:r>
              <a:rPr lang="zh-CN" altLang="en-US" sz="2400" dirty="0" smtClean="0"/>
              <a:t>工具可以捕捉并检查网络数据包。它输出数据包信息到</a:t>
            </a:r>
            <a:r>
              <a:rPr lang="en-US" altLang="zh-CN" sz="2400" dirty="0" err="1" smtClean="0"/>
              <a:t>STDOUT</a:t>
            </a:r>
            <a:r>
              <a:rPr lang="zh-CN" altLang="en-US" sz="2400" dirty="0" smtClean="0"/>
              <a:t>，或者把数据包写入文件以供稍后的分析。</a:t>
            </a:r>
            <a:endParaRPr lang="en-US" altLang="zh-CN" sz="2400" dirty="0" smtClean="0"/>
          </a:p>
          <a:p>
            <a:pPr marL="609600" indent="-609600" eaLnBrk="0" hangingPunct="0">
              <a:buFontTx/>
              <a:buChar char="•"/>
            </a:pPr>
            <a:r>
              <a:rPr lang="en-US" altLang="zh-CN" sz="2400" dirty="0" err="1" smtClean="0"/>
              <a:t>tcpdump</a:t>
            </a:r>
            <a:r>
              <a:rPr lang="en-US" altLang="zh-CN" sz="2400" dirty="0" smtClean="0"/>
              <a:t> -</a:t>
            </a:r>
            <a:r>
              <a:rPr lang="en-US" altLang="zh-CN" sz="2400" dirty="0" err="1" smtClean="0"/>
              <a:t>i</a:t>
            </a:r>
            <a:r>
              <a:rPr lang="en-US" altLang="zh-CN" sz="2400" dirty="0" smtClean="0"/>
              <a:t> </a:t>
            </a:r>
            <a:r>
              <a:rPr lang="en-US" altLang="zh-CN" sz="2400" dirty="0" err="1" smtClean="0"/>
              <a:t>eth0</a:t>
            </a:r>
            <a:r>
              <a:rPr lang="en-US" altLang="zh-CN" sz="2400" dirty="0" smtClean="0"/>
              <a:t> -w /</a:t>
            </a:r>
            <a:r>
              <a:rPr lang="en-US" altLang="zh-CN" sz="2400" dirty="0" err="1" smtClean="0"/>
              <a:t>tmp</a:t>
            </a:r>
            <a:r>
              <a:rPr lang="en-US" altLang="zh-CN" sz="2400" dirty="0" smtClean="0"/>
              <a:t>/</a:t>
            </a:r>
            <a:r>
              <a:rPr lang="en-US" altLang="zh-CN" sz="2400" dirty="0" err="1" smtClean="0"/>
              <a:t>out.tcpdump</a:t>
            </a:r>
            <a:r>
              <a:rPr lang="en-US" altLang="zh-CN" sz="2400" dirty="0" smtClean="0"/>
              <a:t>    #</a:t>
            </a:r>
            <a:r>
              <a:rPr lang="zh-CN" altLang="en-US" sz="2400" dirty="0" smtClean="0"/>
              <a:t>将</a:t>
            </a:r>
            <a:r>
              <a:rPr lang="en-US" altLang="zh-CN" sz="2400" dirty="0" err="1" smtClean="0"/>
              <a:t>eth0</a:t>
            </a:r>
            <a:r>
              <a:rPr lang="zh-CN" altLang="en-US" sz="2400" dirty="0" smtClean="0"/>
              <a:t>接口的数据写入文件</a:t>
            </a:r>
            <a:endParaRPr lang="en-US" altLang="zh-CN" sz="2400" dirty="0" smtClean="0"/>
          </a:p>
          <a:p>
            <a:pPr marL="609600" indent="-609600" eaLnBrk="0" hangingPunct="0">
              <a:buFontTx/>
              <a:buChar char="•"/>
            </a:pPr>
            <a:r>
              <a:rPr lang="en-US" altLang="zh-CN" sz="2400" dirty="0" err="1"/>
              <a:t>tcpdump</a:t>
            </a:r>
            <a:r>
              <a:rPr lang="en-US" altLang="zh-CN" sz="2400" dirty="0"/>
              <a:t> -nr /</a:t>
            </a:r>
            <a:r>
              <a:rPr lang="en-US" altLang="zh-CN" sz="2400" dirty="0" err="1" smtClean="0"/>
              <a:t>tmp</a:t>
            </a:r>
            <a:r>
              <a:rPr lang="en-US" altLang="zh-CN" sz="2400" dirty="0" smtClean="0"/>
              <a:t>/</a:t>
            </a:r>
            <a:r>
              <a:rPr lang="en-US" altLang="zh-CN" sz="2400" dirty="0" err="1" smtClean="0"/>
              <a:t>out.tcpdump</a:t>
            </a:r>
            <a:r>
              <a:rPr lang="en-US" altLang="zh-CN" sz="2400" dirty="0" smtClean="0"/>
              <a:t>    #</a:t>
            </a:r>
            <a:r>
              <a:rPr lang="zh-CN" altLang="en-US" sz="2400" dirty="0" smtClean="0"/>
              <a:t>查看导出的文件</a:t>
            </a:r>
            <a:endParaRPr lang="en-US" altLang="zh-CN" sz="2400" dirty="0"/>
          </a:p>
        </p:txBody>
      </p:sp>
      <p:pic>
        <p:nvPicPr>
          <p:cNvPr id="7" name="图片 6"/>
          <p:cNvPicPr>
            <a:picLocks noChangeAspect="1"/>
          </p:cNvPicPr>
          <p:nvPr/>
        </p:nvPicPr>
        <p:blipFill>
          <a:blip r:embed="rId4"/>
          <a:stretch>
            <a:fillRect/>
          </a:stretch>
        </p:blipFill>
        <p:spPr>
          <a:xfrm>
            <a:off x="74828" y="2852936"/>
            <a:ext cx="8967168" cy="1671961"/>
          </a:xfrm>
          <a:prstGeom prst="rect">
            <a:avLst/>
          </a:prstGeom>
        </p:spPr>
      </p:pic>
      <p:sp>
        <p:nvSpPr>
          <p:cNvPr id="9" name="Rectangle 79"/>
          <p:cNvSpPr>
            <a:spLocks noChangeArrowheads="1"/>
          </p:cNvSpPr>
          <p:nvPr/>
        </p:nvSpPr>
        <p:spPr bwMode="auto">
          <a:xfrm>
            <a:off x="0" y="4797152"/>
            <a:ext cx="8820150"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a:t>tcpdump</a:t>
            </a:r>
            <a:r>
              <a:rPr lang="en-US" altLang="zh-CN" sz="2400" dirty="0"/>
              <a:t> -</a:t>
            </a:r>
            <a:r>
              <a:rPr lang="en-US" altLang="zh-CN" sz="2400" dirty="0" err="1"/>
              <a:t>enr</a:t>
            </a:r>
            <a:r>
              <a:rPr lang="en-US" altLang="zh-CN" sz="2400" dirty="0"/>
              <a:t> /</a:t>
            </a:r>
            <a:r>
              <a:rPr lang="en-US" altLang="zh-CN" sz="2400" dirty="0" err="1"/>
              <a:t>tmp</a:t>
            </a:r>
            <a:r>
              <a:rPr lang="en-US" altLang="zh-CN" sz="2400" dirty="0"/>
              <a:t>/</a:t>
            </a:r>
            <a:r>
              <a:rPr lang="en-US" altLang="zh-CN" sz="2400" dirty="0" err="1"/>
              <a:t>out.tcpdump</a:t>
            </a:r>
            <a:r>
              <a:rPr lang="en-US" altLang="zh-CN" sz="2400" dirty="0"/>
              <a:t> -</a:t>
            </a:r>
            <a:r>
              <a:rPr lang="en-US" altLang="zh-CN" sz="2400" dirty="0" err="1"/>
              <a:t>vvv</a:t>
            </a:r>
            <a:r>
              <a:rPr lang="en-US" altLang="zh-CN" sz="2400" dirty="0"/>
              <a:t> -X </a:t>
            </a:r>
            <a:r>
              <a:rPr lang="en-US" altLang="zh-CN" sz="2400" dirty="0" smtClean="0"/>
              <a:t>–</a:t>
            </a:r>
            <a:r>
              <a:rPr lang="en-US" altLang="zh-CN" sz="2400" dirty="0" err="1" smtClean="0"/>
              <a:t>ttttt</a:t>
            </a:r>
            <a:endParaRPr lang="en-US" altLang="zh-CN" sz="2400" dirty="0" smtClean="0"/>
          </a:p>
          <a:p>
            <a:pPr marL="609600" indent="-609600" eaLnBrk="0" hangingPunct="0">
              <a:buFontTx/>
              <a:buChar char="•"/>
            </a:pPr>
            <a:r>
              <a:rPr lang="en-US" altLang="zh-CN" sz="2400" dirty="0" smtClean="0"/>
              <a:t>-n</a:t>
            </a:r>
            <a:r>
              <a:rPr lang="zh-CN" altLang="en-US" sz="2400" dirty="0" smtClean="0"/>
              <a:t>选项禁用</a:t>
            </a:r>
            <a:r>
              <a:rPr lang="en-US" altLang="zh-CN" sz="2400" dirty="0" smtClean="0"/>
              <a:t>IP</a:t>
            </a:r>
            <a:r>
              <a:rPr lang="zh-CN" altLang="en-US" sz="2400" dirty="0" smtClean="0"/>
              <a:t>解析为主机名；</a:t>
            </a:r>
            <a:r>
              <a:rPr lang="en-US" altLang="zh-CN" sz="2400" dirty="0" smtClean="0"/>
              <a:t>-</a:t>
            </a:r>
            <a:r>
              <a:rPr lang="en-US" altLang="zh-CN" sz="2400" dirty="0" err="1" smtClean="0"/>
              <a:t>vvv</a:t>
            </a:r>
            <a:r>
              <a:rPr lang="zh-CN" altLang="en-US" sz="2400" dirty="0" smtClean="0"/>
              <a:t>选项是显示细节；</a:t>
            </a:r>
            <a:r>
              <a:rPr lang="en-US" altLang="zh-CN" sz="2400" dirty="0" smtClean="0"/>
              <a:t>-e</a:t>
            </a:r>
            <a:r>
              <a:rPr lang="zh-CN" altLang="en-US" sz="2400" dirty="0" smtClean="0"/>
              <a:t>选项显示链路层报头；</a:t>
            </a:r>
            <a:r>
              <a:rPr lang="en-US" altLang="zh-CN" sz="2400" dirty="0" smtClean="0"/>
              <a:t>-X</a:t>
            </a:r>
            <a:r>
              <a:rPr lang="zh-CN" altLang="en-US" sz="2400" dirty="0" smtClean="0"/>
              <a:t>选项是十六进制地址转储；</a:t>
            </a:r>
            <a:r>
              <a:rPr lang="en-US" altLang="zh-CN" sz="2400" dirty="0" smtClean="0"/>
              <a:t>-</a:t>
            </a:r>
            <a:r>
              <a:rPr lang="en-US" altLang="zh-CN" sz="2400" dirty="0" err="1" smtClean="0"/>
              <a:t>ttt</a:t>
            </a:r>
            <a:r>
              <a:rPr lang="zh-CN" altLang="en-US" sz="2400" dirty="0" smtClean="0"/>
              <a:t>选项显示数据包间的时间差；</a:t>
            </a:r>
            <a:r>
              <a:rPr lang="en-US" altLang="zh-CN" sz="2400" dirty="0" smtClean="0"/>
              <a:t>-</a:t>
            </a:r>
            <a:r>
              <a:rPr lang="en-US" altLang="zh-CN" sz="2400" dirty="0" err="1" smtClean="0"/>
              <a:t>ttttt</a:t>
            </a:r>
            <a:r>
              <a:rPr lang="zh-CN" altLang="en-US" sz="2400" dirty="0" smtClean="0"/>
              <a:t>选项显示从第一个数据包以来的时间。</a:t>
            </a:r>
            <a:endParaRPr lang="en-US" altLang="zh-CN" sz="2400" dirty="0"/>
          </a:p>
        </p:txBody>
      </p:sp>
    </p:spTree>
    <p:extLst>
      <p:ext uri="{BB962C8B-B14F-4D97-AF65-F5344CB8AC3E}">
        <p14:creationId xmlns:p14="http://schemas.microsoft.com/office/powerpoint/2010/main" val="18775966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smtClean="0"/>
              <a:t>调优</a:t>
            </a:r>
            <a:endParaRPr lang="en-US" altLang="zh-CN" dirty="0"/>
          </a:p>
        </p:txBody>
      </p:sp>
      <p:sp>
        <p:nvSpPr>
          <p:cNvPr id="8" name="Rectangle 79"/>
          <p:cNvSpPr>
            <a:spLocks noChangeArrowheads="1"/>
          </p:cNvSpPr>
          <p:nvPr/>
        </p:nvSpPr>
        <p:spPr bwMode="auto">
          <a:xfrm>
            <a:off x="72330" y="1628800"/>
            <a:ext cx="882015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网络相关的可调参数可以用</a:t>
            </a:r>
            <a:r>
              <a:rPr lang="en-US" altLang="zh-CN" sz="2400" dirty="0" err="1" smtClean="0"/>
              <a:t>sysctl</a:t>
            </a:r>
            <a:r>
              <a:rPr lang="zh-CN" altLang="en-US" sz="2400" dirty="0" smtClean="0"/>
              <a:t>命令查看和设置，并写入到</a:t>
            </a:r>
            <a:r>
              <a:rPr lang="en-US" altLang="zh-CN" sz="2400" dirty="0" smtClean="0"/>
              <a:t>/</a:t>
            </a:r>
            <a:r>
              <a:rPr lang="en-US" altLang="zh-CN" sz="2400" dirty="0" err="1" smtClean="0"/>
              <a:t>etc</a:t>
            </a:r>
            <a:r>
              <a:rPr lang="en-US" altLang="zh-CN" sz="2400" dirty="0" smtClean="0"/>
              <a:t>/</a:t>
            </a:r>
            <a:r>
              <a:rPr lang="en-US" altLang="zh-CN" sz="2400" dirty="0" err="1" smtClean="0"/>
              <a:t>sysctl.conf</a:t>
            </a:r>
            <a:r>
              <a:rPr lang="zh-CN" altLang="en-US" sz="2400" dirty="0" smtClean="0"/>
              <a:t>。它们也能在</a:t>
            </a:r>
            <a:r>
              <a:rPr lang="en-US" altLang="zh-CN" sz="2400" dirty="0" smtClean="0"/>
              <a:t>/</a:t>
            </a:r>
            <a:r>
              <a:rPr lang="en-US" altLang="zh-CN" sz="2400" dirty="0" err="1" smtClean="0"/>
              <a:t>proc</a:t>
            </a:r>
            <a:r>
              <a:rPr lang="en-US" altLang="zh-CN" sz="2400" dirty="0" smtClean="0"/>
              <a:t>/sys/net</a:t>
            </a:r>
            <a:r>
              <a:rPr lang="zh-CN" altLang="en-US" sz="2400" dirty="0" smtClean="0"/>
              <a:t>文件系统中读写。</a:t>
            </a:r>
            <a:endParaRPr lang="en-US" altLang="zh-CN" sz="2400" dirty="0" smtClean="0"/>
          </a:p>
          <a:p>
            <a:pPr marL="609600" indent="-609600" eaLnBrk="0" hangingPunct="0">
              <a:buFontTx/>
              <a:buChar char="•"/>
            </a:pPr>
            <a:r>
              <a:rPr lang="en-US" altLang="zh-CN" sz="2400" dirty="0" err="1" smtClean="0"/>
              <a:t>sysctl</a:t>
            </a:r>
            <a:r>
              <a:rPr lang="en-US" altLang="zh-CN" sz="2400" dirty="0" smtClean="0"/>
              <a:t> –a | </a:t>
            </a:r>
            <a:r>
              <a:rPr lang="en-US" altLang="zh-CN" sz="2400" dirty="0" err="1" smtClean="0"/>
              <a:t>grep</a:t>
            </a:r>
            <a:r>
              <a:rPr lang="en-US" altLang="zh-CN" sz="2400" dirty="0" smtClean="0"/>
              <a:t> –</a:t>
            </a:r>
            <a:r>
              <a:rPr lang="en-US" altLang="zh-CN" sz="2400" dirty="0" err="1" smtClean="0"/>
              <a:t>i</a:t>
            </a:r>
            <a:r>
              <a:rPr lang="en-US" altLang="zh-CN" sz="2400" dirty="0" smtClean="0"/>
              <a:t> </a:t>
            </a:r>
            <a:r>
              <a:rPr lang="en-US" altLang="zh-CN" sz="2400" dirty="0" err="1" smtClean="0"/>
              <a:t>tcp</a:t>
            </a:r>
            <a:r>
              <a:rPr lang="en-US" altLang="zh-CN" sz="2400" dirty="0" smtClean="0"/>
              <a:t>         #</a:t>
            </a:r>
            <a:r>
              <a:rPr lang="zh-CN" altLang="en-US" sz="2400" dirty="0" smtClean="0"/>
              <a:t>查看适用于</a:t>
            </a:r>
            <a:r>
              <a:rPr lang="en-US" altLang="zh-CN" sz="2400" dirty="0" smtClean="0"/>
              <a:t>TCP</a:t>
            </a:r>
            <a:r>
              <a:rPr lang="zh-CN" altLang="en-US" sz="2400" dirty="0" smtClean="0"/>
              <a:t>的参数</a:t>
            </a:r>
            <a:endParaRPr lang="en-US" altLang="zh-CN" sz="2400" dirty="0"/>
          </a:p>
        </p:txBody>
      </p:sp>
      <p:pic>
        <p:nvPicPr>
          <p:cNvPr id="5" name="图片 4"/>
          <p:cNvPicPr>
            <a:picLocks noChangeAspect="1"/>
          </p:cNvPicPr>
          <p:nvPr/>
        </p:nvPicPr>
        <p:blipFill>
          <a:blip r:embed="rId4"/>
          <a:stretch>
            <a:fillRect/>
          </a:stretch>
        </p:blipFill>
        <p:spPr>
          <a:xfrm>
            <a:off x="1003300" y="3501008"/>
            <a:ext cx="7003862" cy="1944216"/>
          </a:xfrm>
          <a:prstGeom prst="rect">
            <a:avLst/>
          </a:prstGeom>
        </p:spPr>
      </p:pic>
    </p:spTree>
    <p:extLst>
      <p:ext uri="{BB962C8B-B14F-4D97-AF65-F5344CB8AC3E}">
        <p14:creationId xmlns:p14="http://schemas.microsoft.com/office/powerpoint/2010/main" val="379001319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smtClean="0"/>
              <a:t>调优</a:t>
            </a:r>
            <a:endParaRPr lang="en-US" altLang="zh-CN" dirty="0"/>
          </a:p>
        </p:txBody>
      </p:sp>
      <p:sp>
        <p:nvSpPr>
          <p:cNvPr id="8" name="Rectangle 79"/>
          <p:cNvSpPr>
            <a:spLocks noChangeArrowheads="1"/>
          </p:cNvSpPr>
          <p:nvPr/>
        </p:nvSpPr>
        <p:spPr bwMode="auto">
          <a:xfrm>
            <a:off x="72330" y="836712"/>
            <a:ext cx="8820150" cy="158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所有协议类型读</a:t>
            </a:r>
            <a:r>
              <a:rPr lang="en-US" altLang="zh-CN" sz="2000" dirty="0" smtClean="0"/>
              <a:t>(</a:t>
            </a:r>
            <a:r>
              <a:rPr lang="en-US" altLang="zh-CN" sz="2000" dirty="0" err="1" smtClean="0"/>
              <a:t>rmem_max</a:t>
            </a:r>
            <a:r>
              <a:rPr lang="en-US" altLang="zh-CN" sz="2000" dirty="0" smtClean="0"/>
              <a:t>)</a:t>
            </a:r>
            <a:r>
              <a:rPr lang="zh-CN" altLang="en-US" sz="2000" dirty="0" smtClean="0"/>
              <a:t>和写</a:t>
            </a:r>
            <a:r>
              <a:rPr lang="en-US" altLang="zh-CN" sz="2000" dirty="0" smtClean="0"/>
              <a:t>(</a:t>
            </a:r>
            <a:r>
              <a:rPr lang="en-US" altLang="zh-CN" sz="2000" dirty="0" err="1" smtClean="0"/>
              <a:t>wmem_max</a:t>
            </a:r>
            <a:r>
              <a:rPr lang="en-US" altLang="zh-CN" sz="2000" dirty="0" smtClean="0"/>
              <a:t>)</a:t>
            </a:r>
            <a:r>
              <a:rPr lang="zh-CN" altLang="en-US" sz="2000" dirty="0" smtClean="0"/>
              <a:t>的最大套接字缓冲大小可以设置。数值的单位是字节。在</a:t>
            </a:r>
            <a:r>
              <a:rPr lang="en-US" altLang="zh-CN" sz="2000" dirty="0" err="1" smtClean="0"/>
              <a:t>10GbE</a:t>
            </a:r>
            <a:r>
              <a:rPr lang="zh-CN" altLang="en-US" sz="2000" dirty="0" smtClean="0"/>
              <a:t>的网络环境中，可以设置到</a:t>
            </a:r>
            <a:r>
              <a:rPr lang="en-US" altLang="zh-CN" sz="2000" dirty="0" err="1" smtClean="0"/>
              <a:t>16MB</a:t>
            </a:r>
            <a:r>
              <a:rPr lang="zh-CN" altLang="en-US" sz="2000" dirty="0" smtClean="0"/>
              <a:t>或更高。</a:t>
            </a:r>
            <a:endParaRPr lang="en-US" altLang="zh-CN" sz="2000" dirty="0" smtClean="0"/>
          </a:p>
          <a:p>
            <a:pPr marL="609600" indent="-609600" eaLnBrk="0" hangingPunct="0">
              <a:buFontTx/>
              <a:buChar char="•"/>
            </a:pPr>
            <a:r>
              <a:rPr lang="en-US" altLang="zh-CN" sz="2000" dirty="0" err="1"/>
              <a:t>sysctl</a:t>
            </a:r>
            <a:r>
              <a:rPr lang="en-US" altLang="zh-CN" sz="2000" dirty="0"/>
              <a:t> -w </a:t>
            </a:r>
            <a:r>
              <a:rPr lang="en-US" altLang="zh-CN" sz="2000" dirty="0" err="1" smtClean="0"/>
              <a:t>net.core.rmem_max</a:t>
            </a:r>
            <a:r>
              <a:rPr lang="en-US" altLang="zh-CN" sz="2000" dirty="0" smtClean="0"/>
              <a:t>=16777216</a:t>
            </a:r>
          </a:p>
          <a:p>
            <a:pPr marL="609600" indent="-609600" eaLnBrk="0" hangingPunct="0">
              <a:buFontTx/>
              <a:buChar char="•"/>
            </a:pPr>
            <a:r>
              <a:rPr lang="en-US" altLang="zh-CN" sz="2000" dirty="0" err="1"/>
              <a:t>sysctl</a:t>
            </a:r>
            <a:r>
              <a:rPr lang="en-US" altLang="zh-CN" sz="2000" dirty="0"/>
              <a:t> -w </a:t>
            </a:r>
            <a:r>
              <a:rPr lang="en-US" altLang="zh-CN" sz="2000" dirty="0" err="1" smtClean="0"/>
              <a:t>net.core.wmem_max</a:t>
            </a:r>
            <a:r>
              <a:rPr lang="en-US" altLang="zh-CN" sz="2000" dirty="0" smtClean="0"/>
              <a:t>=16777216</a:t>
            </a:r>
            <a:endParaRPr lang="en-US" altLang="zh-CN" sz="2000" dirty="0"/>
          </a:p>
          <a:p>
            <a:pPr marL="609600" indent="-609600" eaLnBrk="0" hangingPunct="0">
              <a:buFontTx/>
              <a:buChar char="•"/>
            </a:pPr>
            <a:endParaRPr lang="en-US" altLang="zh-CN" sz="2000" dirty="0"/>
          </a:p>
        </p:txBody>
      </p:sp>
      <p:pic>
        <p:nvPicPr>
          <p:cNvPr id="6" name="图片 5"/>
          <p:cNvPicPr>
            <a:picLocks noChangeAspect="1"/>
          </p:cNvPicPr>
          <p:nvPr/>
        </p:nvPicPr>
        <p:blipFill>
          <a:blip r:embed="rId4"/>
          <a:stretch>
            <a:fillRect/>
          </a:stretch>
        </p:blipFill>
        <p:spPr>
          <a:xfrm>
            <a:off x="461739" y="2492896"/>
            <a:ext cx="7998693" cy="1525084"/>
          </a:xfrm>
          <a:prstGeom prst="rect">
            <a:avLst/>
          </a:prstGeom>
        </p:spPr>
      </p:pic>
      <p:sp>
        <p:nvSpPr>
          <p:cNvPr id="9" name="Rectangle 79"/>
          <p:cNvSpPr>
            <a:spLocks noChangeArrowheads="1"/>
          </p:cNvSpPr>
          <p:nvPr/>
        </p:nvSpPr>
        <p:spPr bwMode="auto">
          <a:xfrm>
            <a:off x="72330" y="4005064"/>
            <a:ext cx="882015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为</a:t>
            </a:r>
            <a:r>
              <a:rPr lang="en-US" altLang="zh-CN" sz="2000" dirty="0" smtClean="0"/>
              <a:t>TCP</a:t>
            </a:r>
            <a:r>
              <a:rPr lang="zh-CN" altLang="en-US" sz="2000" dirty="0" smtClean="0"/>
              <a:t>读和写缓冲设备调优参数：</a:t>
            </a:r>
            <a:endParaRPr lang="en-US" altLang="zh-CN" sz="2000" dirty="0" smtClean="0"/>
          </a:p>
          <a:p>
            <a:pPr marL="609600" indent="-609600" eaLnBrk="0" hangingPunct="0">
              <a:buFontTx/>
              <a:buChar char="•"/>
            </a:pPr>
            <a:r>
              <a:rPr lang="en-US" altLang="zh-CN" sz="2000" dirty="0" err="1"/>
              <a:t>sysctl</a:t>
            </a:r>
            <a:r>
              <a:rPr lang="en-US" altLang="zh-CN" sz="2000" dirty="0"/>
              <a:t> -w </a:t>
            </a:r>
            <a:r>
              <a:rPr lang="en-US" altLang="zh-CN" sz="2000" dirty="0" err="1" smtClean="0"/>
              <a:t>net.ipv4.tcp_rmem</a:t>
            </a:r>
            <a:r>
              <a:rPr lang="en-US" altLang="zh-CN" sz="2000" dirty="0"/>
              <a:t>="4096 87380 </a:t>
            </a:r>
            <a:r>
              <a:rPr lang="en-US" altLang="zh-CN" sz="2000" dirty="0" smtClean="0"/>
              <a:t>16777216“</a:t>
            </a:r>
          </a:p>
          <a:p>
            <a:pPr marL="609600" indent="-609600" eaLnBrk="0" hangingPunct="0">
              <a:buFontTx/>
              <a:buChar char="•"/>
            </a:pPr>
            <a:r>
              <a:rPr lang="en-US" altLang="zh-CN" sz="2000" dirty="0" err="1"/>
              <a:t>sysctl</a:t>
            </a:r>
            <a:r>
              <a:rPr lang="en-US" altLang="zh-CN" sz="2000" dirty="0"/>
              <a:t> -w </a:t>
            </a:r>
            <a:r>
              <a:rPr lang="en-US" altLang="zh-CN" sz="2000" dirty="0" err="1"/>
              <a:t>net.ipv4.tcp_wmem</a:t>
            </a:r>
            <a:r>
              <a:rPr lang="en-US" altLang="zh-CN" sz="2000" dirty="0"/>
              <a:t>="4096 87380 16777216"</a:t>
            </a:r>
            <a:endParaRPr lang="en-US" altLang="zh-CN" sz="2000" dirty="0" smtClean="0"/>
          </a:p>
          <a:p>
            <a:pPr marL="609600" indent="-609600" eaLnBrk="0" hangingPunct="0">
              <a:buFontTx/>
              <a:buChar char="•"/>
            </a:pPr>
            <a:endParaRPr lang="en-US" altLang="zh-CN" sz="2000" dirty="0"/>
          </a:p>
        </p:txBody>
      </p:sp>
      <p:pic>
        <p:nvPicPr>
          <p:cNvPr id="7" name="图片 6"/>
          <p:cNvPicPr>
            <a:picLocks noChangeAspect="1"/>
          </p:cNvPicPr>
          <p:nvPr/>
        </p:nvPicPr>
        <p:blipFill>
          <a:blip r:embed="rId5"/>
          <a:stretch>
            <a:fillRect/>
          </a:stretch>
        </p:blipFill>
        <p:spPr>
          <a:xfrm>
            <a:off x="475341" y="5085183"/>
            <a:ext cx="7913083" cy="1520511"/>
          </a:xfrm>
          <a:prstGeom prst="rect">
            <a:avLst/>
          </a:prstGeom>
        </p:spPr>
      </p:pic>
    </p:spTree>
    <p:extLst>
      <p:ext uri="{BB962C8B-B14F-4D97-AF65-F5344CB8AC3E}">
        <p14:creationId xmlns:p14="http://schemas.microsoft.com/office/powerpoint/2010/main" val="293133925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smtClean="0"/>
              <a:t>调优</a:t>
            </a:r>
            <a:endParaRPr lang="en-US" altLang="zh-CN" dirty="0"/>
          </a:p>
        </p:txBody>
      </p:sp>
      <p:sp>
        <p:nvSpPr>
          <p:cNvPr id="8" name="Rectangle 79"/>
          <p:cNvSpPr>
            <a:spLocks noChangeArrowheads="1"/>
          </p:cNvSpPr>
          <p:nvPr/>
        </p:nvSpPr>
        <p:spPr bwMode="auto">
          <a:xfrm>
            <a:off x="72330" y="1628800"/>
            <a:ext cx="882015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在</a:t>
            </a:r>
            <a:r>
              <a:rPr lang="en-US" altLang="zh-CN" sz="2400" dirty="0" err="1" smtClean="0"/>
              <a:t>10GbE</a:t>
            </a:r>
            <a:r>
              <a:rPr lang="zh-CN" altLang="en-US" sz="2400" dirty="0" smtClean="0"/>
              <a:t>的网络环境中，增加每</a:t>
            </a:r>
            <a:r>
              <a:rPr lang="en-US" altLang="zh-CN" sz="2400" dirty="0" smtClean="0"/>
              <a:t>CPU</a:t>
            </a:r>
            <a:r>
              <a:rPr lang="zh-CN" altLang="en-US" sz="2400" dirty="0" smtClean="0"/>
              <a:t>的网络设备积压队列长度到</a:t>
            </a:r>
            <a:r>
              <a:rPr lang="en-US" altLang="zh-CN" sz="2400" dirty="0" smtClean="0"/>
              <a:t>10000</a:t>
            </a:r>
          </a:p>
          <a:p>
            <a:pPr marL="609600" indent="-609600" eaLnBrk="0" hangingPunct="0">
              <a:buFontTx/>
              <a:buChar char="•"/>
            </a:pPr>
            <a:r>
              <a:rPr lang="en-US" altLang="zh-CN" sz="2400" dirty="0" err="1"/>
              <a:t>sysctl</a:t>
            </a:r>
            <a:r>
              <a:rPr lang="en-US" altLang="zh-CN" sz="2400" dirty="0"/>
              <a:t> -w </a:t>
            </a:r>
            <a:r>
              <a:rPr lang="en-US" altLang="zh-CN" sz="2400" dirty="0" err="1"/>
              <a:t>net.core.netdev_max_backlog</a:t>
            </a:r>
            <a:r>
              <a:rPr lang="en-US" altLang="zh-CN" sz="2400" dirty="0"/>
              <a:t>=10000</a:t>
            </a:r>
            <a:endParaRPr lang="en-US" altLang="zh-CN" sz="2400" dirty="0" smtClean="0"/>
          </a:p>
          <a:p>
            <a:pPr marL="609600" indent="-609600" eaLnBrk="0" hangingPunct="0">
              <a:buFontTx/>
              <a:buChar char="•"/>
            </a:pPr>
            <a:endParaRPr lang="en-US" altLang="zh-CN" sz="2400" dirty="0"/>
          </a:p>
        </p:txBody>
      </p:sp>
      <p:pic>
        <p:nvPicPr>
          <p:cNvPr id="6" name="图片 5"/>
          <p:cNvPicPr>
            <a:picLocks noChangeAspect="1"/>
          </p:cNvPicPr>
          <p:nvPr/>
        </p:nvPicPr>
        <p:blipFill>
          <a:blip r:embed="rId4"/>
          <a:stretch>
            <a:fillRect/>
          </a:stretch>
        </p:blipFill>
        <p:spPr>
          <a:xfrm>
            <a:off x="467544" y="3312218"/>
            <a:ext cx="8483024" cy="1124894"/>
          </a:xfrm>
          <a:prstGeom prst="rect">
            <a:avLst/>
          </a:prstGeom>
        </p:spPr>
      </p:pic>
    </p:spTree>
    <p:extLst>
      <p:ext uri="{BB962C8B-B14F-4D97-AF65-F5344CB8AC3E}">
        <p14:creationId xmlns:p14="http://schemas.microsoft.com/office/powerpoint/2010/main" val="1286465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smtClean="0"/>
              <a:t>调优</a:t>
            </a:r>
            <a:endParaRPr lang="en-US" altLang="zh-CN" dirty="0"/>
          </a:p>
        </p:txBody>
      </p:sp>
      <p:sp>
        <p:nvSpPr>
          <p:cNvPr id="8" name="Rectangle 79"/>
          <p:cNvSpPr>
            <a:spLocks noChangeArrowheads="1"/>
          </p:cNvSpPr>
          <p:nvPr/>
        </p:nvSpPr>
        <p:spPr bwMode="auto">
          <a:xfrm>
            <a:off x="72330" y="1196752"/>
            <a:ext cx="882015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还可以设置的</a:t>
            </a:r>
            <a:r>
              <a:rPr lang="en-US" altLang="zh-CN" sz="2400" dirty="0" smtClean="0"/>
              <a:t>TCP</a:t>
            </a:r>
            <a:r>
              <a:rPr lang="zh-CN" altLang="en-US" sz="2400" dirty="0" smtClean="0"/>
              <a:t>参数包括</a:t>
            </a:r>
            <a:r>
              <a:rPr lang="en-US" altLang="zh-CN" sz="2400" dirty="0" smtClean="0"/>
              <a:t>SACK</a:t>
            </a:r>
            <a:r>
              <a:rPr lang="zh-CN" altLang="en-US" sz="2400" dirty="0" smtClean="0"/>
              <a:t>和</a:t>
            </a:r>
            <a:r>
              <a:rPr lang="en-US" altLang="zh-CN" sz="2400" dirty="0" err="1" smtClean="0"/>
              <a:t>FACK</a:t>
            </a:r>
            <a:r>
              <a:rPr lang="zh-CN" altLang="en-US" sz="2400" dirty="0" smtClean="0"/>
              <a:t>扩展，它能以牺牲一定的</a:t>
            </a:r>
            <a:r>
              <a:rPr lang="en-US" altLang="zh-CN" sz="2400" dirty="0" smtClean="0"/>
              <a:t>CPU</a:t>
            </a:r>
            <a:r>
              <a:rPr lang="zh-CN" altLang="en-US" sz="2400" dirty="0" smtClean="0"/>
              <a:t>性能为代价在高延时的网络中提高吞吐发骚有。</a:t>
            </a:r>
            <a:endParaRPr lang="en-US" altLang="zh-CN" sz="2400" dirty="0" smtClean="0"/>
          </a:p>
          <a:p>
            <a:pPr marL="609600" indent="-609600" eaLnBrk="0" hangingPunct="0">
              <a:buFontTx/>
              <a:buChar char="•"/>
            </a:pPr>
            <a:r>
              <a:rPr lang="en-US" altLang="zh-CN" sz="2400" dirty="0" err="1"/>
              <a:t>sysctl</a:t>
            </a:r>
            <a:r>
              <a:rPr lang="en-US" altLang="zh-CN" sz="2400" dirty="0"/>
              <a:t> -w </a:t>
            </a:r>
            <a:r>
              <a:rPr lang="en-US" altLang="zh-CN" sz="2400" dirty="0" err="1"/>
              <a:t>net.ipv4.tcp_sack</a:t>
            </a:r>
            <a:r>
              <a:rPr lang="en-US" altLang="zh-CN" sz="2400" dirty="0"/>
              <a:t>=1 </a:t>
            </a:r>
            <a:r>
              <a:rPr lang="en-US" altLang="zh-CN" sz="2400" dirty="0" err="1"/>
              <a:t>net.ipv4.tcp_fack</a:t>
            </a:r>
            <a:r>
              <a:rPr lang="en-US" altLang="zh-CN" sz="2400" dirty="0"/>
              <a:t>=1 </a:t>
            </a:r>
            <a:r>
              <a:rPr lang="en-US" altLang="zh-CN" sz="2400" dirty="0" err="1"/>
              <a:t>net.ipv4.tcp_tw_reuse</a:t>
            </a:r>
            <a:r>
              <a:rPr lang="en-US" altLang="zh-CN" sz="2400" dirty="0"/>
              <a:t>=1 </a:t>
            </a:r>
            <a:r>
              <a:rPr lang="en-US" altLang="zh-CN" sz="2400" dirty="0" err="1" smtClean="0"/>
              <a:t>net.ipv4.tcp_tw_recycle</a:t>
            </a:r>
            <a:r>
              <a:rPr lang="en-US" altLang="zh-CN" sz="2400" dirty="0" smtClean="0"/>
              <a:t>=0</a:t>
            </a:r>
          </a:p>
          <a:p>
            <a:pPr marL="609600" indent="-609600" eaLnBrk="0" hangingPunct="0">
              <a:buFontTx/>
              <a:buChar char="•"/>
            </a:pPr>
            <a:endParaRPr lang="en-US" altLang="zh-CN" sz="2400" dirty="0" smtClean="0"/>
          </a:p>
          <a:p>
            <a:pPr marL="609600" indent="-609600" eaLnBrk="0" hangingPunct="0">
              <a:buFontTx/>
              <a:buChar char="•"/>
            </a:pPr>
            <a:endParaRPr lang="en-US" altLang="zh-CN" sz="2400" dirty="0" smtClean="0"/>
          </a:p>
          <a:p>
            <a:pPr marL="609600" indent="-609600" eaLnBrk="0" hangingPunct="0">
              <a:buFontTx/>
              <a:buChar char="•"/>
            </a:pPr>
            <a:endParaRPr lang="en-US" altLang="zh-CN" sz="2400" dirty="0"/>
          </a:p>
        </p:txBody>
      </p:sp>
      <p:pic>
        <p:nvPicPr>
          <p:cNvPr id="5" name="图片 4"/>
          <p:cNvPicPr>
            <a:picLocks noChangeAspect="1"/>
          </p:cNvPicPr>
          <p:nvPr/>
        </p:nvPicPr>
        <p:blipFill>
          <a:blip r:embed="rId4"/>
          <a:stretch>
            <a:fillRect/>
          </a:stretch>
        </p:blipFill>
        <p:spPr>
          <a:xfrm>
            <a:off x="139410" y="2852936"/>
            <a:ext cx="8820472" cy="769867"/>
          </a:xfrm>
          <a:prstGeom prst="rect">
            <a:avLst/>
          </a:prstGeom>
        </p:spPr>
      </p:pic>
      <p:sp>
        <p:nvSpPr>
          <p:cNvPr id="12" name="矩形 11"/>
          <p:cNvSpPr/>
          <p:nvPr/>
        </p:nvSpPr>
        <p:spPr>
          <a:xfrm>
            <a:off x="139410" y="3789040"/>
            <a:ext cx="878677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a:t>tcp_tw_reuse</a:t>
            </a:r>
            <a:r>
              <a:rPr lang="zh-CN" altLang="en-US" sz="2400" dirty="0"/>
              <a:t>参数能重新利用一个</a:t>
            </a:r>
            <a:r>
              <a:rPr lang="en-US" altLang="zh-CN" sz="2400" dirty="0"/>
              <a:t>TIME-WAIT</a:t>
            </a:r>
            <a:r>
              <a:rPr lang="zh-CN" altLang="en-US" sz="2400" dirty="0"/>
              <a:t>会话，这使得两个主机间有更高的连接效率。</a:t>
            </a:r>
            <a:endParaRPr lang="en-US" altLang="zh-CN" sz="2400" dirty="0"/>
          </a:p>
          <a:p>
            <a:pPr marL="609600" indent="-609600" eaLnBrk="0" hangingPunct="0">
              <a:buFontTx/>
              <a:buChar char="•"/>
            </a:pPr>
            <a:r>
              <a:rPr lang="en-US" altLang="zh-CN" sz="2400" dirty="0" err="1"/>
              <a:t>tcp_tw</a:t>
            </a:r>
            <a:r>
              <a:rPr lang="en-US" altLang="zh-CN" sz="2400" dirty="0"/>
              <a:t>-recycle</a:t>
            </a:r>
            <a:r>
              <a:rPr lang="zh-CN" altLang="en-US" sz="2400" dirty="0"/>
              <a:t>是另一个重新利用</a:t>
            </a:r>
            <a:r>
              <a:rPr lang="en-US" altLang="zh-CN" sz="2400" dirty="0"/>
              <a:t>TIME-WAIT</a:t>
            </a:r>
            <a:r>
              <a:rPr lang="zh-CN" altLang="en-US" sz="2400" dirty="0"/>
              <a:t>会话的方法，但没有</a:t>
            </a:r>
            <a:r>
              <a:rPr lang="en-US" altLang="zh-CN" sz="2400" dirty="0" err="1"/>
              <a:t>tcp_tw_reuse</a:t>
            </a:r>
            <a:r>
              <a:rPr lang="zh-CN" altLang="en-US" sz="2400" dirty="0"/>
              <a:t>安全。</a:t>
            </a:r>
            <a:endParaRPr lang="en-US" altLang="zh-CN" sz="2400" dirty="0"/>
          </a:p>
        </p:txBody>
      </p:sp>
    </p:spTree>
    <p:extLst>
      <p:ext uri="{BB962C8B-B14F-4D97-AF65-F5344CB8AC3E}">
        <p14:creationId xmlns:p14="http://schemas.microsoft.com/office/powerpoint/2010/main" val="29568953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网络</a:t>
            </a:r>
            <a:r>
              <a:rPr lang="en-US" altLang="zh-CN" dirty="0" smtClean="0"/>
              <a:t>-</a:t>
            </a:r>
            <a:r>
              <a:rPr lang="zh-CN" altLang="en-US" dirty="0" smtClean="0"/>
              <a:t>调优</a:t>
            </a:r>
            <a:endParaRPr lang="en-US" altLang="zh-CN" dirty="0"/>
          </a:p>
        </p:txBody>
      </p:sp>
      <p:sp>
        <p:nvSpPr>
          <p:cNvPr id="8" name="Rectangle 79"/>
          <p:cNvSpPr>
            <a:spLocks noChangeArrowheads="1"/>
          </p:cNvSpPr>
          <p:nvPr/>
        </p:nvSpPr>
        <p:spPr bwMode="auto">
          <a:xfrm>
            <a:off x="72330" y="1628800"/>
            <a:ext cx="882015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在</a:t>
            </a:r>
            <a:r>
              <a:rPr lang="en-US" altLang="zh-CN" sz="2400" dirty="0" err="1" smtClean="0"/>
              <a:t>10GbE</a:t>
            </a:r>
            <a:r>
              <a:rPr lang="zh-CN" altLang="en-US" sz="2400" dirty="0" smtClean="0"/>
              <a:t>的环境中，</a:t>
            </a:r>
            <a:r>
              <a:rPr lang="en-US" altLang="zh-CN" sz="2400" dirty="0" smtClean="0"/>
              <a:t>TX</a:t>
            </a:r>
            <a:r>
              <a:rPr lang="zh-CN" altLang="en-US" sz="2400" dirty="0" smtClean="0"/>
              <a:t>队列长度也可以增加</a:t>
            </a:r>
            <a:endParaRPr lang="en-US" altLang="zh-CN" sz="2400" dirty="0" smtClean="0"/>
          </a:p>
          <a:p>
            <a:pPr marL="609600" indent="-609600" eaLnBrk="0" hangingPunct="0">
              <a:buFontTx/>
              <a:buChar char="•"/>
            </a:pPr>
            <a:r>
              <a:rPr lang="en-US" altLang="zh-CN" sz="2400" dirty="0" err="1"/>
              <a:t>ifconfig</a:t>
            </a:r>
            <a:r>
              <a:rPr lang="en-US" altLang="zh-CN" sz="2400" dirty="0"/>
              <a:t> </a:t>
            </a:r>
            <a:r>
              <a:rPr lang="en-US" altLang="zh-CN" sz="2400" dirty="0" err="1"/>
              <a:t>eth0</a:t>
            </a:r>
            <a:r>
              <a:rPr lang="en-US" altLang="zh-CN" sz="2400" dirty="0"/>
              <a:t> </a:t>
            </a:r>
            <a:r>
              <a:rPr lang="en-US" altLang="zh-CN" sz="2400" dirty="0" err="1"/>
              <a:t>txqueuelen</a:t>
            </a:r>
            <a:r>
              <a:rPr lang="en-US" altLang="zh-CN" sz="2400" dirty="0"/>
              <a:t> 10000</a:t>
            </a:r>
            <a:endParaRPr lang="en-US" altLang="zh-CN" sz="2400" dirty="0" smtClean="0"/>
          </a:p>
          <a:p>
            <a:pPr marL="609600" indent="-609600" eaLnBrk="0" hangingPunct="0">
              <a:buFontTx/>
              <a:buChar char="•"/>
            </a:pPr>
            <a:endParaRPr lang="en-US" altLang="zh-CN" sz="2400" dirty="0"/>
          </a:p>
        </p:txBody>
      </p:sp>
      <p:pic>
        <p:nvPicPr>
          <p:cNvPr id="6" name="图片 5"/>
          <p:cNvPicPr>
            <a:picLocks noChangeAspect="1"/>
          </p:cNvPicPr>
          <p:nvPr/>
        </p:nvPicPr>
        <p:blipFill>
          <a:blip r:embed="rId4"/>
          <a:stretch>
            <a:fillRect/>
          </a:stretch>
        </p:blipFill>
        <p:spPr>
          <a:xfrm>
            <a:off x="539750" y="2660041"/>
            <a:ext cx="8364132" cy="2281127"/>
          </a:xfrm>
          <a:prstGeom prst="rect">
            <a:avLst/>
          </a:prstGeom>
        </p:spPr>
      </p:pic>
    </p:spTree>
    <p:extLst>
      <p:ext uri="{BB962C8B-B14F-4D97-AF65-F5344CB8AC3E}">
        <p14:creationId xmlns:p14="http://schemas.microsoft.com/office/powerpoint/2010/main" val="2341558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操作系统</a:t>
            </a:r>
            <a:r>
              <a:rPr lang="en-US" altLang="zh-CN" dirty="0" smtClean="0"/>
              <a:t>-</a:t>
            </a:r>
            <a:r>
              <a:rPr lang="zh-CN" altLang="en-US" dirty="0" smtClean="0"/>
              <a:t>内核态</a:t>
            </a:r>
            <a:endParaRPr lang="en-US" altLang="zh-CN" dirty="0"/>
          </a:p>
        </p:txBody>
      </p:sp>
      <p:sp>
        <p:nvSpPr>
          <p:cNvPr id="8" name="Rectangle 79"/>
          <p:cNvSpPr>
            <a:spLocks noChangeArrowheads="1"/>
          </p:cNvSpPr>
          <p:nvPr/>
        </p:nvSpPr>
        <p:spPr bwMode="auto">
          <a:xfrm>
            <a:off x="72330" y="928175"/>
            <a:ext cx="8820150" cy="300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内核是唯一运行在特殊</a:t>
            </a:r>
            <a:r>
              <a:rPr lang="en-US" altLang="zh-CN" sz="2400" dirty="0" smtClean="0"/>
              <a:t>CPU</a:t>
            </a:r>
            <a:r>
              <a:rPr lang="zh-CN" altLang="en-US" sz="2400" dirty="0" smtClean="0"/>
              <a:t>模式的程序，这一特殊的</a:t>
            </a:r>
            <a:r>
              <a:rPr lang="en-US" altLang="zh-CN" sz="2400" dirty="0" smtClean="0"/>
              <a:t>CPU</a:t>
            </a:r>
            <a:r>
              <a:rPr lang="zh-CN" altLang="en-US" sz="2400" dirty="0" smtClean="0"/>
              <a:t>模式叫做内核态，在这一状态下，设备的一切访问以及特权指令的执行都是被允许的。</a:t>
            </a:r>
            <a:endParaRPr lang="en-US" altLang="zh-CN" sz="2400" dirty="0" smtClean="0"/>
          </a:p>
          <a:p>
            <a:pPr marL="609600" indent="-609600" eaLnBrk="0" hangingPunct="0">
              <a:buFontTx/>
              <a:buChar char="•"/>
            </a:pPr>
            <a:endParaRPr lang="en-US" altLang="zh-CN" sz="2400" dirty="0"/>
          </a:p>
          <a:p>
            <a:pPr marL="609600" indent="-609600" eaLnBrk="0" hangingPunct="0">
              <a:buFontTx/>
              <a:buChar char="•"/>
            </a:pPr>
            <a:r>
              <a:rPr lang="zh-CN" altLang="en-US" sz="2400" dirty="0" smtClean="0"/>
              <a:t>用户程序（进程）运行在用户态，对于内核特权操作（例如</a:t>
            </a:r>
            <a:r>
              <a:rPr lang="en-US" altLang="zh-CN" sz="2400" dirty="0" smtClean="0"/>
              <a:t>I/O</a:t>
            </a:r>
            <a:r>
              <a:rPr lang="zh-CN" altLang="en-US" sz="2400" dirty="0" smtClean="0"/>
              <a:t>）的请求是通过系统调用传递的。执行系统操作，执行会做上下文切换从用户态到内核态，然后用更高的特权级别执行。</a:t>
            </a:r>
            <a:endParaRPr lang="en-US" altLang="zh-CN" sz="2400" dirty="0" smtClean="0"/>
          </a:p>
        </p:txBody>
      </p:sp>
      <p:pic>
        <p:nvPicPr>
          <p:cNvPr id="5" name="图片 4"/>
          <p:cNvPicPr>
            <a:picLocks noChangeAspect="1"/>
          </p:cNvPicPr>
          <p:nvPr/>
        </p:nvPicPr>
        <p:blipFill>
          <a:blip r:embed="rId4"/>
          <a:stretch>
            <a:fillRect/>
          </a:stretch>
        </p:blipFill>
        <p:spPr>
          <a:xfrm>
            <a:off x="360362" y="3933056"/>
            <a:ext cx="8460110" cy="2756285"/>
          </a:xfrm>
          <a:prstGeom prst="rect">
            <a:avLst/>
          </a:prstGeom>
        </p:spPr>
      </p:pic>
    </p:spTree>
    <p:extLst>
      <p:ext uri="{BB962C8B-B14F-4D97-AF65-F5344CB8AC3E}">
        <p14:creationId xmlns:p14="http://schemas.microsoft.com/office/powerpoint/2010/main" val="152802284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9144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34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操作系统</a:t>
            </a:r>
            <a:r>
              <a:rPr lang="en-US" altLang="zh-CN" dirty="0" smtClean="0"/>
              <a:t>-</a:t>
            </a:r>
            <a:r>
              <a:rPr lang="zh-CN" altLang="en-US" dirty="0" smtClean="0"/>
              <a:t>中断、中断线程</a:t>
            </a:r>
            <a:endParaRPr lang="en-US" altLang="zh-CN" dirty="0"/>
          </a:p>
        </p:txBody>
      </p:sp>
      <p:sp>
        <p:nvSpPr>
          <p:cNvPr id="8" name="Rectangle 79"/>
          <p:cNvSpPr>
            <a:spLocks noChangeArrowheads="1"/>
          </p:cNvSpPr>
          <p:nvPr/>
        </p:nvSpPr>
        <p:spPr bwMode="auto">
          <a:xfrm>
            <a:off x="72330" y="928175"/>
            <a:ext cx="8820150" cy="243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除了响应系统调用外，内核也要响应设备的服务请求，这称为中断，它会中断当前的执行。</a:t>
            </a:r>
            <a:endParaRPr lang="en-US" altLang="zh-CN" sz="2400" dirty="0" smtClean="0"/>
          </a:p>
          <a:p>
            <a:pPr marL="609600" indent="-609600" eaLnBrk="0" hangingPunct="0">
              <a:buFontTx/>
              <a:buChar char="•"/>
            </a:pPr>
            <a:r>
              <a:rPr lang="zh-CN" altLang="en-US" sz="2400" dirty="0" smtClean="0"/>
              <a:t>中断服务程序需要通过注册来处理设备中断。这类程序的设计要点是需要运行得尽可能快，以减少对活动线程中断的影响。如果中断要做的工作很多，尤其是还可能被锁阻塞，那么最好用中断线程来处理，由内核来调度。</a:t>
            </a:r>
            <a:endParaRPr lang="en-US" altLang="zh-CN" sz="2400" dirty="0" smtClean="0"/>
          </a:p>
        </p:txBody>
      </p:sp>
      <p:pic>
        <p:nvPicPr>
          <p:cNvPr id="5" name="图片 4"/>
          <p:cNvPicPr>
            <a:picLocks noChangeAspect="1"/>
          </p:cNvPicPr>
          <p:nvPr/>
        </p:nvPicPr>
        <p:blipFill>
          <a:blip r:embed="rId4"/>
          <a:stretch>
            <a:fillRect/>
          </a:stretch>
        </p:blipFill>
        <p:spPr>
          <a:xfrm>
            <a:off x="1639192" y="3439244"/>
            <a:ext cx="5686425" cy="3086100"/>
          </a:xfrm>
          <a:prstGeom prst="rect">
            <a:avLst/>
          </a:prstGeom>
        </p:spPr>
      </p:pic>
    </p:spTree>
    <p:extLst>
      <p:ext uri="{BB962C8B-B14F-4D97-AF65-F5344CB8AC3E}">
        <p14:creationId xmlns:p14="http://schemas.microsoft.com/office/powerpoint/2010/main" val="4225161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操作系统</a:t>
            </a:r>
            <a:r>
              <a:rPr lang="en-US" altLang="zh-CN" dirty="0" smtClean="0"/>
              <a:t>-</a:t>
            </a:r>
            <a:r>
              <a:rPr lang="zh-CN" altLang="en-US" dirty="0"/>
              <a:t>进程</a:t>
            </a:r>
            <a:endParaRPr lang="en-US" altLang="zh-CN" dirty="0"/>
          </a:p>
        </p:txBody>
      </p:sp>
      <p:sp>
        <p:nvSpPr>
          <p:cNvPr id="8" name="Rectangle 79"/>
          <p:cNvSpPr>
            <a:spLocks noChangeArrowheads="1"/>
          </p:cNvSpPr>
          <p:nvPr/>
        </p:nvSpPr>
        <p:spPr bwMode="auto">
          <a:xfrm>
            <a:off x="72330" y="1784732"/>
            <a:ext cx="8820150" cy="279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进程是用以执行用户级别程序的环境。它包括内存地址空间、文件描述符、线程栈和寄存器</a:t>
            </a:r>
            <a:endParaRPr lang="en-US" altLang="zh-CN" sz="2000" dirty="0" smtClean="0"/>
          </a:p>
          <a:p>
            <a:pPr marL="609600" indent="-609600" eaLnBrk="0" hangingPunct="0">
              <a:buFontTx/>
              <a:buChar char="•"/>
            </a:pPr>
            <a:r>
              <a:rPr lang="zh-CN" altLang="en-US" sz="2000" dirty="0" smtClean="0"/>
              <a:t>进程可以让内核进行多任务处理，使得在一个系统中可以执行着上千个进程。每一个进程用它的进程</a:t>
            </a:r>
            <a:r>
              <a:rPr lang="en-US" altLang="zh-CN" sz="2000" dirty="0" smtClean="0"/>
              <a:t>ID</a:t>
            </a:r>
            <a:r>
              <a:rPr lang="zh-CN" altLang="en-US" sz="2000" dirty="0" smtClean="0"/>
              <a:t>做识别（</a:t>
            </a:r>
            <a:r>
              <a:rPr lang="en-US" altLang="zh-CN" sz="2000" dirty="0" err="1" smtClean="0"/>
              <a:t>PID</a:t>
            </a:r>
            <a:r>
              <a:rPr lang="zh-CN" altLang="en-US" sz="2000" dirty="0" smtClean="0"/>
              <a:t>）</a:t>
            </a:r>
            <a:r>
              <a:rPr lang="zh-CN" altLang="en-US" sz="2000" dirty="0" smtClean="0"/>
              <a:t>，每一个</a:t>
            </a:r>
            <a:r>
              <a:rPr lang="en-US" altLang="zh-CN" sz="2000" dirty="0" err="1" smtClean="0"/>
              <a:t>PID</a:t>
            </a:r>
            <a:r>
              <a:rPr lang="zh-CN" altLang="en-US" sz="2000" dirty="0" smtClean="0"/>
              <a:t>都是唯一的数字标示符。</a:t>
            </a:r>
            <a:endParaRPr lang="en-US" altLang="zh-CN" sz="2000" dirty="0" smtClean="0"/>
          </a:p>
          <a:p>
            <a:pPr marL="609600" indent="-609600" eaLnBrk="0" hangingPunct="0">
              <a:buFontTx/>
              <a:buChar char="•"/>
            </a:pPr>
            <a:r>
              <a:rPr lang="zh-CN" altLang="en-US" sz="2000" dirty="0" smtClean="0"/>
              <a:t>一个进程中包含有一个或多个线程，操作在进程的地址空间内并且共享着一样的文件描述符（标示打开文件的状态）。线程是一个可执行的上下文，包括栈、寄存器，以及程序计数器。多线程让单一进程可以在多个</a:t>
            </a:r>
            <a:r>
              <a:rPr lang="en-US" altLang="zh-CN" sz="2000" dirty="0" smtClean="0"/>
              <a:t>CPU</a:t>
            </a:r>
            <a:r>
              <a:rPr lang="zh-CN" altLang="en-US" sz="2000" dirty="0" smtClean="0"/>
              <a:t>上并发地执行。</a:t>
            </a:r>
            <a:endParaRPr lang="en-US" altLang="zh-CN" sz="2000" dirty="0" smtClean="0"/>
          </a:p>
        </p:txBody>
      </p:sp>
    </p:spTree>
    <p:extLst>
      <p:ext uri="{BB962C8B-B14F-4D97-AF65-F5344CB8AC3E}">
        <p14:creationId xmlns:p14="http://schemas.microsoft.com/office/powerpoint/2010/main" val="1771672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操作系统</a:t>
            </a:r>
            <a:r>
              <a:rPr lang="en-US" altLang="zh-CN" dirty="0" smtClean="0"/>
              <a:t>-</a:t>
            </a:r>
            <a:r>
              <a:rPr lang="zh-CN" altLang="en-US" dirty="0"/>
              <a:t>进程</a:t>
            </a:r>
            <a:endParaRPr lang="en-US" altLang="zh-CN" dirty="0"/>
          </a:p>
        </p:txBody>
      </p:sp>
      <p:sp>
        <p:nvSpPr>
          <p:cNvPr id="8" name="Rectangle 79"/>
          <p:cNvSpPr>
            <a:spLocks noChangeArrowheads="1"/>
          </p:cNvSpPr>
          <p:nvPr/>
        </p:nvSpPr>
        <p:spPr bwMode="auto">
          <a:xfrm>
            <a:off x="72330" y="928177"/>
            <a:ext cx="8820150" cy="6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1600" dirty="0" smtClean="0"/>
              <a:t>正常情况下进程是通过系统调用</a:t>
            </a:r>
            <a:r>
              <a:rPr lang="en-US" altLang="zh-CN" sz="1600" dirty="0" smtClean="0"/>
              <a:t>fork()</a:t>
            </a:r>
            <a:r>
              <a:rPr lang="zh-CN" altLang="en-US" sz="1600" dirty="0" smtClean="0"/>
              <a:t>来创建的。</a:t>
            </a:r>
            <a:r>
              <a:rPr lang="en-US" altLang="zh-CN" sz="1600" dirty="0" smtClean="0"/>
              <a:t>fork()</a:t>
            </a:r>
            <a:r>
              <a:rPr lang="zh-CN" altLang="en-US" sz="1600" dirty="0" smtClean="0"/>
              <a:t>用自己的进程号创建自身进程的一个复制，然后调用系统调用</a:t>
            </a:r>
            <a:r>
              <a:rPr lang="en-US" altLang="zh-CN" sz="1600" dirty="0" smtClean="0"/>
              <a:t>exec()</a:t>
            </a:r>
            <a:r>
              <a:rPr lang="zh-CN" altLang="en-US" sz="1600" dirty="0" smtClean="0"/>
              <a:t>才能开始执行不同的程序。</a:t>
            </a:r>
            <a:endParaRPr lang="en-US" altLang="zh-CN" sz="1600" dirty="0" smtClean="0"/>
          </a:p>
        </p:txBody>
      </p:sp>
      <p:pic>
        <p:nvPicPr>
          <p:cNvPr id="6" name="图片 5"/>
          <p:cNvPicPr>
            <a:picLocks noChangeAspect="1"/>
          </p:cNvPicPr>
          <p:nvPr/>
        </p:nvPicPr>
        <p:blipFill>
          <a:blip r:embed="rId4"/>
          <a:stretch>
            <a:fillRect/>
          </a:stretch>
        </p:blipFill>
        <p:spPr>
          <a:xfrm>
            <a:off x="1253264" y="1647844"/>
            <a:ext cx="6457950" cy="1466850"/>
          </a:xfrm>
          <a:prstGeom prst="rect">
            <a:avLst/>
          </a:prstGeom>
        </p:spPr>
      </p:pic>
      <p:sp>
        <p:nvSpPr>
          <p:cNvPr id="9" name="Rectangle 79"/>
          <p:cNvSpPr>
            <a:spLocks noChangeArrowheads="1"/>
          </p:cNvSpPr>
          <p:nvPr/>
        </p:nvSpPr>
        <p:spPr bwMode="auto">
          <a:xfrm>
            <a:off x="107504" y="3284984"/>
            <a:ext cx="8820150" cy="123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1600" dirty="0" smtClean="0"/>
              <a:t>进程的生命周期：</a:t>
            </a:r>
            <a:endParaRPr lang="en-US" altLang="zh-CN" sz="1600" dirty="0" smtClean="0"/>
          </a:p>
          <a:p>
            <a:pPr eaLnBrk="0" hangingPunct="0"/>
            <a:r>
              <a:rPr lang="en-US" altLang="zh-CN" sz="1600" dirty="0" smtClean="0"/>
              <a:t>ready-to-run</a:t>
            </a:r>
            <a:r>
              <a:rPr lang="zh-CN" altLang="en-US" sz="1600" dirty="0" smtClean="0"/>
              <a:t>：是指进程可以运行，但还在</a:t>
            </a:r>
            <a:r>
              <a:rPr lang="en-US" altLang="zh-CN" sz="1600" dirty="0" smtClean="0"/>
              <a:t>CPU</a:t>
            </a:r>
            <a:r>
              <a:rPr lang="zh-CN" altLang="en-US" sz="1600" dirty="0" smtClean="0"/>
              <a:t>的运行队列里等待</a:t>
            </a:r>
            <a:r>
              <a:rPr lang="en-US" altLang="zh-CN" sz="1600" dirty="0" smtClean="0"/>
              <a:t>CPU</a:t>
            </a:r>
            <a:r>
              <a:rPr lang="zh-CN" altLang="en-US" sz="1600" dirty="0" smtClean="0"/>
              <a:t>。</a:t>
            </a:r>
            <a:endParaRPr lang="en-US" altLang="zh-CN" sz="1600" dirty="0" smtClean="0"/>
          </a:p>
          <a:p>
            <a:pPr eaLnBrk="0" hangingPunct="0"/>
            <a:r>
              <a:rPr lang="en-US" altLang="zh-CN" sz="1600" dirty="0" smtClean="0"/>
              <a:t>on-</a:t>
            </a:r>
            <a:r>
              <a:rPr lang="en-US" altLang="zh-CN" sz="1600" dirty="0" err="1" smtClean="0"/>
              <a:t>proc</a:t>
            </a:r>
            <a:r>
              <a:rPr lang="zh-CN" altLang="en-US" sz="1600" dirty="0" smtClean="0"/>
              <a:t>：是指进程运行在处理器（</a:t>
            </a:r>
            <a:r>
              <a:rPr lang="en-US" altLang="zh-CN" sz="1600" dirty="0" smtClean="0"/>
              <a:t>CPU</a:t>
            </a:r>
            <a:r>
              <a:rPr lang="zh-CN" altLang="en-US" sz="1600" dirty="0" smtClean="0"/>
              <a:t>）上。</a:t>
            </a:r>
            <a:endParaRPr lang="en-US" altLang="zh-CN" sz="1600" dirty="0" smtClean="0"/>
          </a:p>
          <a:p>
            <a:pPr eaLnBrk="0" hangingPunct="0"/>
            <a:r>
              <a:rPr lang="zh-CN" altLang="en-US" sz="1600" dirty="0" smtClean="0"/>
              <a:t>阻塞：</a:t>
            </a:r>
            <a:r>
              <a:rPr lang="en-US" altLang="zh-CN" sz="1600" dirty="0" smtClean="0"/>
              <a:t>I/O</a:t>
            </a:r>
            <a:r>
              <a:rPr lang="zh-CN" altLang="en-US" sz="1600" dirty="0" smtClean="0"/>
              <a:t>阻塞让进程进入</a:t>
            </a:r>
            <a:r>
              <a:rPr lang="en-US" altLang="zh-CN" sz="1600" dirty="0" smtClean="0"/>
              <a:t>sleep</a:t>
            </a:r>
            <a:r>
              <a:rPr lang="zh-CN" altLang="en-US" sz="1600" dirty="0" smtClean="0"/>
              <a:t>状态直到</a:t>
            </a:r>
            <a:r>
              <a:rPr lang="en-US" altLang="zh-CN" sz="1600" dirty="0" smtClean="0"/>
              <a:t>I/O</a:t>
            </a:r>
            <a:r>
              <a:rPr lang="zh-CN" altLang="en-US" sz="1600" dirty="0" smtClean="0"/>
              <a:t>完成进程被唤醒。</a:t>
            </a:r>
            <a:endParaRPr lang="en-US" altLang="zh-CN" sz="1600" dirty="0" smtClean="0"/>
          </a:p>
          <a:p>
            <a:pPr eaLnBrk="0" hangingPunct="0"/>
            <a:r>
              <a:rPr lang="en-US" altLang="zh-CN" sz="1600" dirty="0" smtClean="0"/>
              <a:t>zombie</a:t>
            </a:r>
            <a:r>
              <a:rPr lang="zh-CN" altLang="en-US" sz="1600" dirty="0" smtClean="0"/>
              <a:t>：发生在进程终止，这时进程等待自己的进程状态被父进程读取，或者直到被内核清除。</a:t>
            </a:r>
            <a:endParaRPr lang="en-US" altLang="zh-CN" sz="1600" dirty="0" smtClean="0"/>
          </a:p>
        </p:txBody>
      </p:sp>
      <p:pic>
        <p:nvPicPr>
          <p:cNvPr id="10" name="图片 9"/>
          <p:cNvPicPr>
            <a:picLocks noChangeAspect="1"/>
          </p:cNvPicPr>
          <p:nvPr/>
        </p:nvPicPr>
        <p:blipFill>
          <a:blip r:embed="rId5"/>
          <a:stretch>
            <a:fillRect/>
          </a:stretch>
        </p:blipFill>
        <p:spPr>
          <a:xfrm>
            <a:off x="1436241" y="4660726"/>
            <a:ext cx="6162675" cy="2152650"/>
          </a:xfrm>
          <a:prstGeom prst="rect">
            <a:avLst/>
          </a:prstGeom>
        </p:spPr>
      </p:pic>
    </p:spTree>
    <p:extLst>
      <p:ext uri="{BB962C8B-B14F-4D97-AF65-F5344CB8AC3E}">
        <p14:creationId xmlns:p14="http://schemas.microsoft.com/office/powerpoint/2010/main" val="1203992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操作系统</a:t>
            </a:r>
            <a:r>
              <a:rPr lang="en-US" altLang="zh-CN" dirty="0" smtClean="0"/>
              <a:t>-</a:t>
            </a:r>
            <a:r>
              <a:rPr lang="zh-CN" altLang="en-US" dirty="0" smtClean="0"/>
              <a:t>系统调用</a:t>
            </a:r>
            <a:endParaRPr lang="en-US" altLang="zh-CN" dirty="0"/>
          </a:p>
        </p:txBody>
      </p:sp>
      <p:sp>
        <p:nvSpPr>
          <p:cNvPr id="8" name="Rectangle 79"/>
          <p:cNvSpPr>
            <a:spLocks noChangeArrowheads="1"/>
          </p:cNvSpPr>
          <p:nvPr/>
        </p:nvSpPr>
        <p:spPr bwMode="auto">
          <a:xfrm>
            <a:off x="72330" y="1208668"/>
            <a:ext cx="8820150" cy="70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系统调用请求内核执行特权的系统例程。</a:t>
            </a:r>
            <a:endParaRPr lang="en-US" altLang="zh-CN" sz="2000" dirty="0" smtClean="0"/>
          </a:p>
        </p:txBody>
      </p:sp>
      <p:pic>
        <p:nvPicPr>
          <p:cNvPr id="5" name="图片 4"/>
          <p:cNvPicPr>
            <a:picLocks noChangeAspect="1"/>
          </p:cNvPicPr>
          <p:nvPr/>
        </p:nvPicPr>
        <p:blipFill>
          <a:blip r:embed="rId4"/>
          <a:stretch>
            <a:fillRect/>
          </a:stretch>
        </p:blipFill>
        <p:spPr>
          <a:xfrm>
            <a:off x="1348680" y="1916832"/>
            <a:ext cx="6267450" cy="4429125"/>
          </a:xfrm>
          <a:prstGeom prst="rect">
            <a:avLst/>
          </a:prstGeom>
        </p:spPr>
      </p:pic>
    </p:spTree>
    <p:extLst>
      <p:ext uri="{BB962C8B-B14F-4D97-AF65-F5344CB8AC3E}">
        <p14:creationId xmlns:p14="http://schemas.microsoft.com/office/powerpoint/2010/main" val="2334880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操作系统</a:t>
            </a:r>
            <a:r>
              <a:rPr lang="en-US" altLang="zh-CN" dirty="0" smtClean="0"/>
              <a:t>-</a:t>
            </a:r>
            <a:r>
              <a:rPr lang="zh-CN" altLang="en-US" dirty="0" smtClean="0"/>
              <a:t>调度</a:t>
            </a:r>
            <a:r>
              <a:rPr lang="zh-CN" altLang="en-US" dirty="0"/>
              <a:t>器</a:t>
            </a:r>
            <a:endParaRPr lang="en-US" altLang="zh-CN" dirty="0"/>
          </a:p>
        </p:txBody>
      </p:sp>
      <p:sp>
        <p:nvSpPr>
          <p:cNvPr id="8" name="Rectangle 79"/>
          <p:cNvSpPr>
            <a:spLocks noChangeArrowheads="1"/>
          </p:cNvSpPr>
          <p:nvPr/>
        </p:nvSpPr>
        <p:spPr bwMode="auto">
          <a:xfrm>
            <a:off x="72330" y="1022690"/>
            <a:ext cx="8820150" cy="229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通过划分执行时间，让多个进程同时运行。进程在</a:t>
            </a:r>
            <a:r>
              <a:rPr lang="en-US" altLang="zh-CN" sz="2000" dirty="0" smtClean="0"/>
              <a:t>CPU</a:t>
            </a:r>
            <a:r>
              <a:rPr lang="zh-CN" altLang="en-US" sz="2000" dirty="0" smtClean="0"/>
              <a:t>间的调度是由调度器完成 的，这是操作系统内核的关键组件。</a:t>
            </a:r>
            <a:endParaRPr lang="en-US" altLang="zh-CN" sz="2000" dirty="0" smtClean="0"/>
          </a:p>
          <a:p>
            <a:pPr marL="609600" indent="-609600" eaLnBrk="0" hangingPunct="0">
              <a:buFontTx/>
              <a:buChar char="•"/>
            </a:pPr>
            <a:r>
              <a:rPr lang="zh-CN" altLang="en-US" sz="2000" dirty="0" smtClean="0"/>
              <a:t>调度器基本的意图是将</a:t>
            </a:r>
            <a:r>
              <a:rPr lang="en-US" altLang="zh-CN" sz="2000" dirty="0" smtClean="0"/>
              <a:t>CPU</a:t>
            </a:r>
            <a:r>
              <a:rPr lang="zh-CN" altLang="en-US" sz="2000" dirty="0" smtClean="0"/>
              <a:t>时间划分给活跃的进程和线程，而且维护一套优先级的机制，这样更重要的工作可以更快地执行。它会跟踪所有处于</a:t>
            </a:r>
            <a:r>
              <a:rPr lang="en-US" altLang="zh-CN" sz="2000" dirty="0" smtClean="0"/>
              <a:t>ready-to-run</a:t>
            </a:r>
            <a:r>
              <a:rPr lang="zh-CN" altLang="en-US" sz="2000" dirty="0" smtClean="0"/>
              <a:t>状态的线程。当需要运行的线程多于可用的</a:t>
            </a:r>
            <a:r>
              <a:rPr lang="en-US" altLang="zh-CN" sz="2000" dirty="0" smtClean="0"/>
              <a:t>CPU</a:t>
            </a:r>
            <a:r>
              <a:rPr lang="zh-CN" altLang="en-US" sz="2000" dirty="0" smtClean="0"/>
              <a:t>数目时，低优先级的线程会等待直到轮到自己。多数的内核线程运行的优先级要比用户级别的优先级高。</a:t>
            </a:r>
            <a:endParaRPr lang="en-US" altLang="zh-CN" sz="2000" dirty="0" smtClean="0"/>
          </a:p>
        </p:txBody>
      </p:sp>
      <p:pic>
        <p:nvPicPr>
          <p:cNvPr id="6" name="图片 5"/>
          <p:cNvPicPr>
            <a:picLocks noChangeAspect="1"/>
          </p:cNvPicPr>
          <p:nvPr/>
        </p:nvPicPr>
        <p:blipFill>
          <a:blip r:embed="rId4"/>
          <a:stretch>
            <a:fillRect/>
          </a:stretch>
        </p:blipFill>
        <p:spPr>
          <a:xfrm>
            <a:off x="1844799" y="3315030"/>
            <a:ext cx="5886450" cy="3542970"/>
          </a:xfrm>
          <a:prstGeom prst="rect">
            <a:avLst/>
          </a:prstGeom>
        </p:spPr>
      </p:pic>
    </p:spTree>
    <p:extLst>
      <p:ext uri="{BB962C8B-B14F-4D97-AF65-F5344CB8AC3E}">
        <p14:creationId xmlns:p14="http://schemas.microsoft.com/office/powerpoint/2010/main" val="3956576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5148263" y="4292600"/>
            <a:ext cx="3995737" cy="2232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Picture 3" descr="inter_syst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9144000" cy="3190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403350" y="3489325"/>
            <a:ext cx="6480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第三部分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smtClean="0">
                <a:solidFill>
                  <a:schemeClr val="bg1"/>
                </a:solidFill>
                <a:effectLst>
                  <a:outerShdw blurRad="38100" dist="38100" dir="2700000" algn="tl">
                    <a:srgbClr val="C0C0C0"/>
                  </a:outerShdw>
                </a:effectLst>
                <a:ea typeface="黑体" pitchFamily="2" charset="-122"/>
              </a:rPr>
              <a:t>应用程序</a:t>
            </a:r>
            <a:endParaRPr lang="zh-CN" altLang="en-US" b="1" dirty="0">
              <a:solidFill>
                <a:schemeClr val="tx2"/>
              </a:solidFill>
            </a:endParaRPr>
          </a:p>
        </p:txBody>
      </p:sp>
      <p:grpSp>
        <p:nvGrpSpPr>
          <p:cNvPr id="7" name="Group 36"/>
          <p:cNvGrpSpPr>
            <a:grpSpLocks/>
          </p:cNvGrpSpPr>
          <p:nvPr/>
        </p:nvGrpSpPr>
        <p:grpSpPr bwMode="auto">
          <a:xfrm>
            <a:off x="7308850" y="4724400"/>
            <a:ext cx="1568450" cy="1598613"/>
            <a:chOff x="1964" y="2535"/>
            <a:chExt cx="988" cy="1007"/>
          </a:xfrm>
        </p:grpSpPr>
        <p:grpSp>
          <p:nvGrpSpPr>
            <p:cNvPr id="8" name="Group 37"/>
            <p:cNvGrpSpPr>
              <a:grpSpLocks/>
            </p:cNvGrpSpPr>
            <p:nvPr/>
          </p:nvGrpSpPr>
          <p:grpSpPr bwMode="auto">
            <a:xfrm>
              <a:off x="2304" y="3123"/>
              <a:ext cx="514" cy="419"/>
              <a:chOff x="2304" y="3123"/>
              <a:chExt cx="514" cy="419"/>
            </a:xfrm>
          </p:grpSpPr>
          <p:sp>
            <p:nvSpPr>
              <p:cNvPr id="31" name="Freeform 38"/>
              <p:cNvSpPr>
                <a:spLocks/>
              </p:cNvSpPr>
              <p:nvPr/>
            </p:nvSpPr>
            <p:spPr bwMode="auto">
              <a:xfrm>
                <a:off x="2307" y="3132"/>
                <a:ext cx="511" cy="410"/>
              </a:xfrm>
              <a:custGeom>
                <a:avLst/>
                <a:gdLst>
                  <a:gd name="T0" fmla="*/ 102 w 511"/>
                  <a:gd name="T1" fmla="*/ 409 h 410"/>
                  <a:gd name="T2" fmla="*/ 146 w 511"/>
                  <a:gd name="T3" fmla="*/ 405 h 410"/>
                  <a:gd name="T4" fmla="*/ 194 w 511"/>
                  <a:gd name="T5" fmla="*/ 393 h 410"/>
                  <a:gd name="T6" fmla="*/ 242 w 511"/>
                  <a:gd name="T7" fmla="*/ 374 h 410"/>
                  <a:gd name="T8" fmla="*/ 291 w 511"/>
                  <a:gd name="T9" fmla="*/ 349 h 410"/>
                  <a:gd name="T10" fmla="*/ 339 w 511"/>
                  <a:gd name="T11" fmla="*/ 320 h 410"/>
                  <a:gd name="T12" fmla="*/ 383 w 511"/>
                  <a:gd name="T13" fmla="*/ 284 h 410"/>
                  <a:gd name="T14" fmla="*/ 424 w 511"/>
                  <a:gd name="T15" fmla="*/ 247 h 410"/>
                  <a:gd name="T16" fmla="*/ 458 w 511"/>
                  <a:gd name="T17" fmla="*/ 204 h 410"/>
                  <a:gd name="T18" fmla="*/ 486 w 511"/>
                  <a:gd name="T19" fmla="*/ 163 h 410"/>
                  <a:gd name="T20" fmla="*/ 503 w 511"/>
                  <a:gd name="T21" fmla="*/ 126 h 410"/>
                  <a:gd name="T22" fmla="*/ 510 w 511"/>
                  <a:gd name="T23" fmla="*/ 90 h 410"/>
                  <a:gd name="T24" fmla="*/ 506 w 511"/>
                  <a:gd name="T25" fmla="*/ 61 h 410"/>
                  <a:gd name="T26" fmla="*/ 496 w 511"/>
                  <a:gd name="T27" fmla="*/ 35 h 410"/>
                  <a:gd name="T28" fmla="*/ 474 w 511"/>
                  <a:gd name="T29" fmla="*/ 17 h 410"/>
                  <a:gd name="T30" fmla="*/ 445 w 511"/>
                  <a:gd name="T31" fmla="*/ 5 h 410"/>
                  <a:gd name="T32" fmla="*/ 407 w 511"/>
                  <a:gd name="T33" fmla="*/ 0 h 410"/>
                  <a:gd name="T34" fmla="*/ 363 w 511"/>
                  <a:gd name="T35" fmla="*/ 5 h 410"/>
                  <a:gd name="T36" fmla="*/ 315 w 511"/>
                  <a:gd name="T37" fmla="*/ 17 h 410"/>
                  <a:gd name="T38" fmla="*/ 266 w 511"/>
                  <a:gd name="T39" fmla="*/ 35 h 410"/>
                  <a:gd name="T40" fmla="*/ 218 w 511"/>
                  <a:gd name="T41" fmla="*/ 61 h 410"/>
                  <a:gd name="T42" fmla="*/ 170 w 511"/>
                  <a:gd name="T43" fmla="*/ 90 h 410"/>
                  <a:gd name="T44" fmla="*/ 126 w 511"/>
                  <a:gd name="T45" fmla="*/ 126 h 410"/>
                  <a:gd name="T46" fmla="*/ 85 w 511"/>
                  <a:gd name="T47" fmla="*/ 163 h 410"/>
                  <a:gd name="T48" fmla="*/ 49 w 511"/>
                  <a:gd name="T49" fmla="*/ 204 h 410"/>
                  <a:gd name="T50" fmla="*/ 23 w 511"/>
                  <a:gd name="T51" fmla="*/ 247 h 410"/>
                  <a:gd name="T52" fmla="*/ 6 w 511"/>
                  <a:gd name="T53" fmla="*/ 284 h 410"/>
                  <a:gd name="T54" fmla="*/ 0 w 511"/>
                  <a:gd name="T55" fmla="*/ 320 h 410"/>
                  <a:gd name="T56" fmla="*/ 1 w 511"/>
                  <a:gd name="T57" fmla="*/ 349 h 410"/>
                  <a:gd name="T58" fmla="*/ 13 w 511"/>
                  <a:gd name="T59" fmla="*/ 374 h 410"/>
                  <a:gd name="T60" fmla="*/ 34 w 511"/>
                  <a:gd name="T61" fmla="*/ 393 h 410"/>
                  <a:gd name="T62" fmla="*/ 64 w 511"/>
                  <a:gd name="T63" fmla="*/ 405 h 410"/>
                  <a:gd name="T64" fmla="*/ 102 w 511"/>
                  <a:gd name="T65" fmla="*/ 409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410"/>
                  <a:gd name="T101" fmla="*/ 511 w 511"/>
                  <a:gd name="T102" fmla="*/ 410 h 4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410">
                    <a:moveTo>
                      <a:pt x="102" y="409"/>
                    </a:moveTo>
                    <a:lnTo>
                      <a:pt x="146" y="405"/>
                    </a:lnTo>
                    <a:lnTo>
                      <a:pt x="194" y="393"/>
                    </a:lnTo>
                    <a:lnTo>
                      <a:pt x="242" y="374"/>
                    </a:lnTo>
                    <a:lnTo>
                      <a:pt x="291" y="349"/>
                    </a:lnTo>
                    <a:lnTo>
                      <a:pt x="339" y="320"/>
                    </a:lnTo>
                    <a:lnTo>
                      <a:pt x="383" y="284"/>
                    </a:lnTo>
                    <a:lnTo>
                      <a:pt x="424" y="247"/>
                    </a:lnTo>
                    <a:lnTo>
                      <a:pt x="458" y="204"/>
                    </a:lnTo>
                    <a:lnTo>
                      <a:pt x="486" y="163"/>
                    </a:lnTo>
                    <a:lnTo>
                      <a:pt x="503" y="126"/>
                    </a:lnTo>
                    <a:lnTo>
                      <a:pt x="510" y="90"/>
                    </a:lnTo>
                    <a:lnTo>
                      <a:pt x="506" y="61"/>
                    </a:lnTo>
                    <a:lnTo>
                      <a:pt x="496" y="35"/>
                    </a:lnTo>
                    <a:lnTo>
                      <a:pt x="474" y="17"/>
                    </a:lnTo>
                    <a:lnTo>
                      <a:pt x="445" y="5"/>
                    </a:lnTo>
                    <a:lnTo>
                      <a:pt x="407" y="0"/>
                    </a:lnTo>
                    <a:lnTo>
                      <a:pt x="363" y="5"/>
                    </a:lnTo>
                    <a:lnTo>
                      <a:pt x="315" y="17"/>
                    </a:lnTo>
                    <a:lnTo>
                      <a:pt x="266" y="35"/>
                    </a:lnTo>
                    <a:lnTo>
                      <a:pt x="218" y="61"/>
                    </a:lnTo>
                    <a:lnTo>
                      <a:pt x="170" y="90"/>
                    </a:lnTo>
                    <a:lnTo>
                      <a:pt x="126" y="126"/>
                    </a:lnTo>
                    <a:lnTo>
                      <a:pt x="85" y="163"/>
                    </a:lnTo>
                    <a:lnTo>
                      <a:pt x="49" y="204"/>
                    </a:lnTo>
                    <a:lnTo>
                      <a:pt x="23" y="247"/>
                    </a:lnTo>
                    <a:lnTo>
                      <a:pt x="6" y="284"/>
                    </a:lnTo>
                    <a:lnTo>
                      <a:pt x="0" y="320"/>
                    </a:lnTo>
                    <a:lnTo>
                      <a:pt x="1" y="349"/>
                    </a:lnTo>
                    <a:lnTo>
                      <a:pt x="13" y="374"/>
                    </a:lnTo>
                    <a:lnTo>
                      <a:pt x="34" y="393"/>
                    </a:lnTo>
                    <a:lnTo>
                      <a:pt x="64" y="405"/>
                    </a:lnTo>
                    <a:lnTo>
                      <a:pt x="102" y="40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2" name="Freeform 39"/>
              <p:cNvSpPr>
                <a:spLocks/>
              </p:cNvSpPr>
              <p:nvPr/>
            </p:nvSpPr>
            <p:spPr bwMode="auto">
              <a:xfrm>
                <a:off x="2304" y="3123"/>
                <a:ext cx="502" cy="402"/>
              </a:xfrm>
              <a:custGeom>
                <a:avLst/>
                <a:gdLst>
                  <a:gd name="T0" fmla="*/ 100 w 502"/>
                  <a:gd name="T1" fmla="*/ 401 h 402"/>
                  <a:gd name="T2" fmla="*/ 144 w 502"/>
                  <a:gd name="T3" fmla="*/ 397 h 402"/>
                  <a:gd name="T4" fmla="*/ 190 w 502"/>
                  <a:gd name="T5" fmla="*/ 385 h 402"/>
                  <a:gd name="T6" fmla="*/ 238 w 502"/>
                  <a:gd name="T7" fmla="*/ 367 h 402"/>
                  <a:gd name="T8" fmla="*/ 286 w 502"/>
                  <a:gd name="T9" fmla="*/ 341 h 402"/>
                  <a:gd name="T10" fmla="*/ 334 w 502"/>
                  <a:gd name="T11" fmla="*/ 312 h 402"/>
                  <a:gd name="T12" fmla="*/ 378 w 502"/>
                  <a:gd name="T13" fmla="*/ 278 h 402"/>
                  <a:gd name="T14" fmla="*/ 417 w 502"/>
                  <a:gd name="T15" fmla="*/ 241 h 402"/>
                  <a:gd name="T16" fmla="*/ 451 w 502"/>
                  <a:gd name="T17" fmla="*/ 200 h 402"/>
                  <a:gd name="T18" fmla="*/ 477 w 502"/>
                  <a:gd name="T19" fmla="*/ 159 h 402"/>
                  <a:gd name="T20" fmla="*/ 494 w 502"/>
                  <a:gd name="T21" fmla="*/ 122 h 402"/>
                  <a:gd name="T22" fmla="*/ 501 w 502"/>
                  <a:gd name="T23" fmla="*/ 88 h 402"/>
                  <a:gd name="T24" fmla="*/ 499 w 502"/>
                  <a:gd name="T25" fmla="*/ 59 h 402"/>
                  <a:gd name="T26" fmla="*/ 487 w 502"/>
                  <a:gd name="T27" fmla="*/ 33 h 402"/>
                  <a:gd name="T28" fmla="*/ 466 w 502"/>
                  <a:gd name="T29" fmla="*/ 15 h 402"/>
                  <a:gd name="T30" fmla="*/ 437 w 502"/>
                  <a:gd name="T31" fmla="*/ 5 h 402"/>
                  <a:gd name="T32" fmla="*/ 400 w 502"/>
                  <a:gd name="T33" fmla="*/ 0 h 402"/>
                  <a:gd name="T34" fmla="*/ 356 w 502"/>
                  <a:gd name="T35" fmla="*/ 5 h 402"/>
                  <a:gd name="T36" fmla="*/ 310 w 502"/>
                  <a:gd name="T37" fmla="*/ 15 h 402"/>
                  <a:gd name="T38" fmla="*/ 262 w 502"/>
                  <a:gd name="T39" fmla="*/ 33 h 402"/>
                  <a:gd name="T40" fmla="*/ 214 w 502"/>
                  <a:gd name="T41" fmla="*/ 59 h 402"/>
                  <a:gd name="T42" fmla="*/ 168 w 502"/>
                  <a:gd name="T43" fmla="*/ 88 h 402"/>
                  <a:gd name="T44" fmla="*/ 124 w 502"/>
                  <a:gd name="T45" fmla="*/ 122 h 402"/>
                  <a:gd name="T46" fmla="*/ 83 w 502"/>
                  <a:gd name="T47" fmla="*/ 159 h 402"/>
                  <a:gd name="T48" fmla="*/ 49 w 502"/>
                  <a:gd name="T49" fmla="*/ 200 h 402"/>
                  <a:gd name="T50" fmla="*/ 23 w 502"/>
                  <a:gd name="T51" fmla="*/ 241 h 402"/>
                  <a:gd name="T52" fmla="*/ 6 w 502"/>
                  <a:gd name="T53" fmla="*/ 278 h 402"/>
                  <a:gd name="T54" fmla="*/ 0 w 502"/>
                  <a:gd name="T55" fmla="*/ 312 h 402"/>
                  <a:gd name="T56" fmla="*/ 3 w 502"/>
                  <a:gd name="T57" fmla="*/ 341 h 402"/>
                  <a:gd name="T58" fmla="*/ 15 w 502"/>
                  <a:gd name="T59" fmla="*/ 367 h 402"/>
                  <a:gd name="T60" fmla="*/ 34 w 502"/>
                  <a:gd name="T61" fmla="*/ 385 h 402"/>
                  <a:gd name="T62" fmla="*/ 63 w 502"/>
                  <a:gd name="T63" fmla="*/ 397 h 402"/>
                  <a:gd name="T64" fmla="*/ 100 w 502"/>
                  <a:gd name="T65" fmla="*/ 401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402"/>
                  <a:gd name="T101" fmla="*/ 502 w 502"/>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402">
                    <a:moveTo>
                      <a:pt x="100" y="401"/>
                    </a:moveTo>
                    <a:lnTo>
                      <a:pt x="144" y="397"/>
                    </a:lnTo>
                    <a:lnTo>
                      <a:pt x="190" y="385"/>
                    </a:lnTo>
                    <a:lnTo>
                      <a:pt x="238" y="367"/>
                    </a:lnTo>
                    <a:lnTo>
                      <a:pt x="286" y="341"/>
                    </a:lnTo>
                    <a:lnTo>
                      <a:pt x="334" y="312"/>
                    </a:lnTo>
                    <a:lnTo>
                      <a:pt x="378" y="278"/>
                    </a:lnTo>
                    <a:lnTo>
                      <a:pt x="417" y="241"/>
                    </a:lnTo>
                    <a:lnTo>
                      <a:pt x="451" y="200"/>
                    </a:lnTo>
                    <a:lnTo>
                      <a:pt x="477" y="159"/>
                    </a:lnTo>
                    <a:lnTo>
                      <a:pt x="494" y="122"/>
                    </a:lnTo>
                    <a:lnTo>
                      <a:pt x="501" y="88"/>
                    </a:lnTo>
                    <a:lnTo>
                      <a:pt x="499" y="59"/>
                    </a:lnTo>
                    <a:lnTo>
                      <a:pt x="487" y="33"/>
                    </a:lnTo>
                    <a:lnTo>
                      <a:pt x="466" y="15"/>
                    </a:lnTo>
                    <a:lnTo>
                      <a:pt x="437" y="5"/>
                    </a:lnTo>
                    <a:lnTo>
                      <a:pt x="400" y="0"/>
                    </a:lnTo>
                    <a:lnTo>
                      <a:pt x="356" y="5"/>
                    </a:lnTo>
                    <a:lnTo>
                      <a:pt x="310" y="15"/>
                    </a:lnTo>
                    <a:lnTo>
                      <a:pt x="262" y="33"/>
                    </a:lnTo>
                    <a:lnTo>
                      <a:pt x="214" y="59"/>
                    </a:lnTo>
                    <a:lnTo>
                      <a:pt x="168" y="88"/>
                    </a:lnTo>
                    <a:lnTo>
                      <a:pt x="124" y="122"/>
                    </a:lnTo>
                    <a:lnTo>
                      <a:pt x="83" y="159"/>
                    </a:lnTo>
                    <a:lnTo>
                      <a:pt x="49" y="200"/>
                    </a:lnTo>
                    <a:lnTo>
                      <a:pt x="23" y="241"/>
                    </a:lnTo>
                    <a:lnTo>
                      <a:pt x="6" y="278"/>
                    </a:lnTo>
                    <a:lnTo>
                      <a:pt x="0" y="312"/>
                    </a:lnTo>
                    <a:lnTo>
                      <a:pt x="3" y="341"/>
                    </a:lnTo>
                    <a:lnTo>
                      <a:pt x="15" y="367"/>
                    </a:lnTo>
                    <a:lnTo>
                      <a:pt x="34" y="385"/>
                    </a:lnTo>
                    <a:lnTo>
                      <a:pt x="63" y="397"/>
                    </a:lnTo>
                    <a:lnTo>
                      <a:pt x="100" y="40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3" name="Freeform 40"/>
              <p:cNvSpPr>
                <a:spLocks/>
              </p:cNvSpPr>
              <p:nvPr/>
            </p:nvSpPr>
            <p:spPr bwMode="auto">
              <a:xfrm>
                <a:off x="2307" y="3324"/>
                <a:ext cx="248" cy="153"/>
              </a:xfrm>
              <a:custGeom>
                <a:avLst/>
                <a:gdLst>
                  <a:gd name="T0" fmla="*/ 5 w 248"/>
                  <a:gd name="T1" fmla="*/ 152 h 153"/>
                  <a:gd name="T2" fmla="*/ 247 w 248"/>
                  <a:gd name="T3" fmla="*/ 0 h 153"/>
                  <a:gd name="T4" fmla="*/ 0 w 248"/>
                  <a:gd name="T5" fmla="*/ 138 h 153"/>
                  <a:gd name="T6" fmla="*/ 1 w 248"/>
                  <a:gd name="T7" fmla="*/ 140 h 153"/>
                  <a:gd name="T8" fmla="*/ 1 w 248"/>
                  <a:gd name="T9" fmla="*/ 141 h 153"/>
                  <a:gd name="T10" fmla="*/ 1 w 248"/>
                  <a:gd name="T11" fmla="*/ 143 h 153"/>
                  <a:gd name="T12" fmla="*/ 1 w 248"/>
                  <a:gd name="T13" fmla="*/ 145 h 153"/>
                  <a:gd name="T14" fmla="*/ 3 w 248"/>
                  <a:gd name="T15" fmla="*/ 146 h 153"/>
                  <a:gd name="T16" fmla="*/ 3 w 248"/>
                  <a:gd name="T17" fmla="*/ 148 h 153"/>
                  <a:gd name="T18" fmla="*/ 5 w 248"/>
                  <a:gd name="T19" fmla="*/ 150 h 153"/>
                  <a:gd name="T20" fmla="*/ 5 w 248"/>
                  <a:gd name="T21" fmla="*/ 152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
                  <a:gd name="T34" fmla="*/ 0 h 153"/>
                  <a:gd name="T35" fmla="*/ 248 w 248"/>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 h="153">
                    <a:moveTo>
                      <a:pt x="5" y="152"/>
                    </a:moveTo>
                    <a:lnTo>
                      <a:pt x="247" y="0"/>
                    </a:lnTo>
                    <a:lnTo>
                      <a:pt x="0" y="138"/>
                    </a:lnTo>
                    <a:lnTo>
                      <a:pt x="1" y="140"/>
                    </a:lnTo>
                    <a:lnTo>
                      <a:pt x="1" y="141"/>
                    </a:lnTo>
                    <a:lnTo>
                      <a:pt x="1" y="143"/>
                    </a:lnTo>
                    <a:lnTo>
                      <a:pt x="1" y="145"/>
                    </a:lnTo>
                    <a:lnTo>
                      <a:pt x="3" y="146"/>
                    </a:lnTo>
                    <a:lnTo>
                      <a:pt x="3" y="148"/>
                    </a:lnTo>
                    <a:lnTo>
                      <a:pt x="5" y="150"/>
                    </a:lnTo>
                    <a:lnTo>
                      <a:pt x="5" y="152"/>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4" name="Freeform 41"/>
              <p:cNvSpPr>
                <a:spLocks/>
              </p:cNvSpPr>
              <p:nvPr/>
            </p:nvSpPr>
            <p:spPr bwMode="auto">
              <a:xfrm>
                <a:off x="2396" y="3129"/>
                <a:ext cx="247" cy="196"/>
              </a:xfrm>
              <a:custGeom>
                <a:avLst/>
                <a:gdLst>
                  <a:gd name="T0" fmla="*/ 0 w 247"/>
                  <a:gd name="T1" fmla="*/ 143 h 196"/>
                  <a:gd name="T2" fmla="*/ 158 w 247"/>
                  <a:gd name="T3" fmla="*/ 195 h 196"/>
                  <a:gd name="T4" fmla="*/ 246 w 247"/>
                  <a:gd name="T5" fmla="*/ 0 h 196"/>
                  <a:gd name="T6" fmla="*/ 215 w 247"/>
                  <a:gd name="T7" fmla="*/ 10 h 196"/>
                  <a:gd name="T8" fmla="*/ 182 w 247"/>
                  <a:gd name="T9" fmla="*/ 22 h 196"/>
                  <a:gd name="T10" fmla="*/ 149 w 247"/>
                  <a:gd name="T11" fmla="*/ 35 h 196"/>
                  <a:gd name="T12" fmla="*/ 116 w 247"/>
                  <a:gd name="T13" fmla="*/ 54 h 196"/>
                  <a:gd name="T14" fmla="*/ 86 w 247"/>
                  <a:gd name="T15" fmla="*/ 73 h 196"/>
                  <a:gd name="T16" fmla="*/ 55 w 247"/>
                  <a:gd name="T17" fmla="*/ 95 h 196"/>
                  <a:gd name="T18" fmla="*/ 25 w 247"/>
                  <a:gd name="T19" fmla="*/ 119 h 196"/>
                  <a:gd name="T20" fmla="*/ 0 w 247"/>
                  <a:gd name="T21" fmla="*/ 143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196"/>
                  <a:gd name="T35" fmla="*/ 247 w 247"/>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196">
                    <a:moveTo>
                      <a:pt x="0" y="143"/>
                    </a:moveTo>
                    <a:lnTo>
                      <a:pt x="158" y="195"/>
                    </a:lnTo>
                    <a:lnTo>
                      <a:pt x="246" y="0"/>
                    </a:lnTo>
                    <a:lnTo>
                      <a:pt x="215" y="10"/>
                    </a:lnTo>
                    <a:lnTo>
                      <a:pt x="182" y="22"/>
                    </a:lnTo>
                    <a:lnTo>
                      <a:pt x="149" y="35"/>
                    </a:lnTo>
                    <a:lnTo>
                      <a:pt x="116" y="54"/>
                    </a:lnTo>
                    <a:lnTo>
                      <a:pt x="86" y="73"/>
                    </a:lnTo>
                    <a:lnTo>
                      <a:pt x="55" y="95"/>
                    </a:lnTo>
                    <a:lnTo>
                      <a:pt x="25" y="119"/>
                    </a:lnTo>
                    <a:lnTo>
                      <a:pt x="0" y="143"/>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5" name="Freeform 42"/>
              <p:cNvSpPr>
                <a:spLocks/>
              </p:cNvSpPr>
              <p:nvPr/>
            </p:nvSpPr>
            <p:spPr bwMode="auto">
              <a:xfrm>
                <a:off x="2554" y="3172"/>
                <a:ext cx="252" cy="153"/>
              </a:xfrm>
              <a:custGeom>
                <a:avLst/>
                <a:gdLst>
                  <a:gd name="T0" fmla="*/ 245 w 252"/>
                  <a:gd name="T1" fmla="*/ 0 h 153"/>
                  <a:gd name="T2" fmla="*/ 0 w 252"/>
                  <a:gd name="T3" fmla="*/ 152 h 153"/>
                  <a:gd name="T4" fmla="*/ 251 w 252"/>
                  <a:gd name="T5" fmla="*/ 42 h 153"/>
                  <a:gd name="T6" fmla="*/ 251 w 252"/>
                  <a:gd name="T7" fmla="*/ 37 h 153"/>
                  <a:gd name="T8" fmla="*/ 251 w 252"/>
                  <a:gd name="T9" fmla="*/ 30 h 153"/>
                  <a:gd name="T10" fmla="*/ 251 w 252"/>
                  <a:gd name="T11" fmla="*/ 25 h 153"/>
                  <a:gd name="T12" fmla="*/ 251 w 252"/>
                  <a:gd name="T13" fmla="*/ 20 h 153"/>
                  <a:gd name="T14" fmla="*/ 249 w 252"/>
                  <a:gd name="T15" fmla="*/ 15 h 153"/>
                  <a:gd name="T16" fmla="*/ 249 w 252"/>
                  <a:gd name="T17" fmla="*/ 10 h 153"/>
                  <a:gd name="T18" fmla="*/ 247 w 252"/>
                  <a:gd name="T19" fmla="*/ 5 h 153"/>
                  <a:gd name="T20" fmla="*/ 245 w 252"/>
                  <a:gd name="T21" fmla="*/ 0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
                  <a:gd name="T34" fmla="*/ 0 h 153"/>
                  <a:gd name="T35" fmla="*/ 252 w 252"/>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 h="153">
                    <a:moveTo>
                      <a:pt x="245" y="0"/>
                    </a:moveTo>
                    <a:lnTo>
                      <a:pt x="0" y="152"/>
                    </a:lnTo>
                    <a:lnTo>
                      <a:pt x="251" y="42"/>
                    </a:lnTo>
                    <a:lnTo>
                      <a:pt x="251" y="37"/>
                    </a:lnTo>
                    <a:lnTo>
                      <a:pt x="251" y="30"/>
                    </a:lnTo>
                    <a:lnTo>
                      <a:pt x="251" y="25"/>
                    </a:lnTo>
                    <a:lnTo>
                      <a:pt x="251" y="20"/>
                    </a:lnTo>
                    <a:lnTo>
                      <a:pt x="249" y="15"/>
                    </a:lnTo>
                    <a:lnTo>
                      <a:pt x="249" y="10"/>
                    </a:lnTo>
                    <a:lnTo>
                      <a:pt x="247" y="5"/>
                    </a:lnTo>
                    <a:lnTo>
                      <a:pt x="245"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6" name="Freeform 43"/>
              <p:cNvSpPr>
                <a:spLocks/>
              </p:cNvSpPr>
              <p:nvPr/>
            </p:nvSpPr>
            <p:spPr bwMode="auto">
              <a:xfrm>
                <a:off x="2510" y="3171"/>
                <a:ext cx="45" cy="154"/>
              </a:xfrm>
              <a:custGeom>
                <a:avLst/>
                <a:gdLst>
                  <a:gd name="T0" fmla="*/ 0 w 45"/>
                  <a:gd name="T1" fmla="*/ 15 h 154"/>
                  <a:gd name="T2" fmla="*/ 44 w 45"/>
                  <a:gd name="T3" fmla="*/ 153 h 154"/>
                  <a:gd name="T4" fmla="*/ 28 w 45"/>
                  <a:gd name="T5" fmla="*/ 0 h 154"/>
                  <a:gd name="T6" fmla="*/ 24 w 45"/>
                  <a:gd name="T7" fmla="*/ 1 h 154"/>
                  <a:gd name="T8" fmla="*/ 21 w 45"/>
                  <a:gd name="T9" fmla="*/ 3 h 154"/>
                  <a:gd name="T10" fmla="*/ 17 w 45"/>
                  <a:gd name="T11" fmla="*/ 5 h 154"/>
                  <a:gd name="T12" fmla="*/ 14 w 45"/>
                  <a:gd name="T13" fmla="*/ 6 h 154"/>
                  <a:gd name="T14" fmla="*/ 10 w 45"/>
                  <a:gd name="T15" fmla="*/ 8 h 154"/>
                  <a:gd name="T16" fmla="*/ 7 w 45"/>
                  <a:gd name="T17" fmla="*/ 10 h 154"/>
                  <a:gd name="T18" fmla="*/ 3 w 45"/>
                  <a:gd name="T19" fmla="*/ 11 h 154"/>
                  <a:gd name="T20" fmla="*/ 0 w 45"/>
                  <a:gd name="T21" fmla="*/ 15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54"/>
                  <a:gd name="T35" fmla="*/ 45 w 45"/>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54">
                    <a:moveTo>
                      <a:pt x="0" y="15"/>
                    </a:moveTo>
                    <a:lnTo>
                      <a:pt x="44" y="153"/>
                    </a:lnTo>
                    <a:lnTo>
                      <a:pt x="28" y="0"/>
                    </a:lnTo>
                    <a:lnTo>
                      <a:pt x="24" y="1"/>
                    </a:lnTo>
                    <a:lnTo>
                      <a:pt x="21" y="3"/>
                    </a:lnTo>
                    <a:lnTo>
                      <a:pt x="17" y="5"/>
                    </a:lnTo>
                    <a:lnTo>
                      <a:pt x="14" y="6"/>
                    </a:lnTo>
                    <a:lnTo>
                      <a:pt x="10" y="8"/>
                    </a:lnTo>
                    <a:lnTo>
                      <a:pt x="7" y="10"/>
                    </a:lnTo>
                    <a:lnTo>
                      <a:pt x="3" y="11"/>
                    </a:lnTo>
                    <a:lnTo>
                      <a:pt x="0" y="15"/>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7" name="Freeform 44"/>
              <p:cNvSpPr>
                <a:spLocks/>
              </p:cNvSpPr>
              <p:nvPr/>
            </p:nvSpPr>
            <p:spPr bwMode="auto">
              <a:xfrm>
                <a:off x="2306" y="3324"/>
                <a:ext cx="249" cy="108"/>
              </a:xfrm>
              <a:custGeom>
                <a:avLst/>
                <a:gdLst>
                  <a:gd name="T0" fmla="*/ 248 w 249"/>
                  <a:gd name="T1" fmla="*/ 0 h 108"/>
                  <a:gd name="T2" fmla="*/ 11 w 249"/>
                  <a:gd name="T3" fmla="*/ 64 h 108"/>
                  <a:gd name="T4" fmla="*/ 8 w 249"/>
                  <a:gd name="T5" fmla="*/ 69 h 108"/>
                  <a:gd name="T6" fmla="*/ 6 w 249"/>
                  <a:gd name="T7" fmla="*/ 76 h 108"/>
                  <a:gd name="T8" fmla="*/ 5 w 249"/>
                  <a:gd name="T9" fmla="*/ 81 h 108"/>
                  <a:gd name="T10" fmla="*/ 5 w 249"/>
                  <a:gd name="T11" fmla="*/ 86 h 108"/>
                  <a:gd name="T12" fmla="*/ 3 w 249"/>
                  <a:gd name="T13" fmla="*/ 91 h 108"/>
                  <a:gd name="T14" fmla="*/ 1 w 249"/>
                  <a:gd name="T15" fmla="*/ 96 h 108"/>
                  <a:gd name="T16" fmla="*/ 1 w 249"/>
                  <a:gd name="T17" fmla="*/ 101 h 108"/>
                  <a:gd name="T18" fmla="*/ 0 w 249"/>
                  <a:gd name="T19" fmla="*/ 107 h 108"/>
                  <a:gd name="T20" fmla="*/ 248 w 249"/>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108"/>
                  <a:gd name="T35" fmla="*/ 249 w 249"/>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108">
                    <a:moveTo>
                      <a:pt x="248" y="0"/>
                    </a:moveTo>
                    <a:lnTo>
                      <a:pt x="11" y="64"/>
                    </a:lnTo>
                    <a:lnTo>
                      <a:pt x="8" y="69"/>
                    </a:lnTo>
                    <a:lnTo>
                      <a:pt x="6" y="76"/>
                    </a:lnTo>
                    <a:lnTo>
                      <a:pt x="5" y="81"/>
                    </a:lnTo>
                    <a:lnTo>
                      <a:pt x="5" y="86"/>
                    </a:lnTo>
                    <a:lnTo>
                      <a:pt x="3" y="91"/>
                    </a:lnTo>
                    <a:lnTo>
                      <a:pt x="1" y="96"/>
                    </a:lnTo>
                    <a:lnTo>
                      <a:pt x="1" y="101"/>
                    </a:lnTo>
                    <a:lnTo>
                      <a:pt x="0" y="107"/>
                    </a:lnTo>
                    <a:lnTo>
                      <a:pt x="248"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8" name="Freeform 45"/>
              <p:cNvSpPr>
                <a:spLocks/>
              </p:cNvSpPr>
              <p:nvPr/>
            </p:nvSpPr>
            <p:spPr bwMode="auto">
              <a:xfrm>
                <a:off x="2543" y="3324"/>
                <a:ext cx="129" cy="167"/>
              </a:xfrm>
              <a:custGeom>
                <a:avLst/>
                <a:gdLst>
                  <a:gd name="T0" fmla="*/ 128 w 129"/>
                  <a:gd name="T1" fmla="*/ 87 h 167"/>
                  <a:gd name="T2" fmla="*/ 11 w 129"/>
                  <a:gd name="T3" fmla="*/ 0 h 167"/>
                  <a:gd name="T4" fmla="*/ 0 w 129"/>
                  <a:gd name="T5" fmla="*/ 166 h 167"/>
                  <a:gd name="T6" fmla="*/ 17 w 129"/>
                  <a:gd name="T7" fmla="*/ 159 h 167"/>
                  <a:gd name="T8" fmla="*/ 32 w 129"/>
                  <a:gd name="T9" fmla="*/ 150 h 167"/>
                  <a:gd name="T10" fmla="*/ 49 w 129"/>
                  <a:gd name="T11" fmla="*/ 142 h 167"/>
                  <a:gd name="T12" fmla="*/ 64 w 129"/>
                  <a:gd name="T13" fmla="*/ 131 h 167"/>
                  <a:gd name="T14" fmla="*/ 81 w 129"/>
                  <a:gd name="T15" fmla="*/ 121 h 167"/>
                  <a:gd name="T16" fmla="*/ 97 w 129"/>
                  <a:gd name="T17" fmla="*/ 111 h 167"/>
                  <a:gd name="T18" fmla="*/ 112 w 129"/>
                  <a:gd name="T19" fmla="*/ 99 h 167"/>
                  <a:gd name="T20" fmla="*/ 128 w 129"/>
                  <a:gd name="T21" fmla="*/ 8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67"/>
                  <a:gd name="T35" fmla="*/ 129 w 12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67">
                    <a:moveTo>
                      <a:pt x="128" y="87"/>
                    </a:moveTo>
                    <a:lnTo>
                      <a:pt x="11" y="0"/>
                    </a:lnTo>
                    <a:lnTo>
                      <a:pt x="0" y="166"/>
                    </a:lnTo>
                    <a:lnTo>
                      <a:pt x="17" y="159"/>
                    </a:lnTo>
                    <a:lnTo>
                      <a:pt x="32" y="150"/>
                    </a:lnTo>
                    <a:lnTo>
                      <a:pt x="49" y="142"/>
                    </a:lnTo>
                    <a:lnTo>
                      <a:pt x="64" y="131"/>
                    </a:lnTo>
                    <a:lnTo>
                      <a:pt x="81" y="121"/>
                    </a:lnTo>
                    <a:lnTo>
                      <a:pt x="97" y="111"/>
                    </a:lnTo>
                    <a:lnTo>
                      <a:pt x="112" y="99"/>
                    </a:lnTo>
                    <a:lnTo>
                      <a:pt x="128" y="87"/>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9" name="Freeform 46"/>
              <p:cNvSpPr>
                <a:spLocks/>
              </p:cNvSpPr>
              <p:nvPr/>
            </p:nvSpPr>
            <p:spPr bwMode="auto">
              <a:xfrm>
                <a:off x="2513" y="3292"/>
                <a:ext cx="86" cy="67"/>
              </a:xfrm>
              <a:custGeom>
                <a:avLst/>
                <a:gdLst>
                  <a:gd name="T0" fmla="*/ 15 w 86"/>
                  <a:gd name="T1" fmla="*/ 66 h 67"/>
                  <a:gd name="T2" fmla="*/ 24 w 86"/>
                  <a:gd name="T3" fmla="*/ 66 h 67"/>
                  <a:gd name="T4" fmla="*/ 31 w 86"/>
                  <a:gd name="T5" fmla="*/ 64 h 67"/>
                  <a:gd name="T6" fmla="*/ 39 w 86"/>
                  <a:gd name="T7" fmla="*/ 60 h 67"/>
                  <a:gd name="T8" fmla="*/ 48 w 86"/>
                  <a:gd name="T9" fmla="*/ 57 h 67"/>
                  <a:gd name="T10" fmla="*/ 55 w 86"/>
                  <a:gd name="T11" fmla="*/ 52 h 67"/>
                  <a:gd name="T12" fmla="*/ 64 w 86"/>
                  <a:gd name="T13" fmla="*/ 45 h 67"/>
                  <a:gd name="T14" fmla="*/ 69 w 86"/>
                  <a:gd name="T15" fmla="*/ 40 h 67"/>
                  <a:gd name="T16" fmla="*/ 76 w 86"/>
                  <a:gd name="T17" fmla="*/ 33 h 67"/>
                  <a:gd name="T18" fmla="*/ 79 w 86"/>
                  <a:gd name="T19" fmla="*/ 27 h 67"/>
                  <a:gd name="T20" fmla="*/ 83 w 86"/>
                  <a:gd name="T21" fmla="*/ 20 h 67"/>
                  <a:gd name="T22" fmla="*/ 85 w 86"/>
                  <a:gd name="T23" fmla="*/ 15 h 67"/>
                  <a:gd name="T24" fmla="*/ 83 w 86"/>
                  <a:gd name="T25" fmla="*/ 10 h 67"/>
                  <a:gd name="T26" fmla="*/ 81 w 86"/>
                  <a:gd name="T27" fmla="*/ 5 h 67"/>
                  <a:gd name="T28" fmla="*/ 78 w 86"/>
                  <a:gd name="T29" fmla="*/ 3 h 67"/>
                  <a:gd name="T30" fmla="*/ 72 w 86"/>
                  <a:gd name="T31" fmla="*/ 0 h 67"/>
                  <a:gd name="T32" fmla="*/ 67 w 86"/>
                  <a:gd name="T33" fmla="*/ 0 h 67"/>
                  <a:gd name="T34" fmla="*/ 60 w 86"/>
                  <a:gd name="T35" fmla="*/ 0 h 67"/>
                  <a:gd name="T36" fmla="*/ 52 w 86"/>
                  <a:gd name="T37" fmla="*/ 3 h 67"/>
                  <a:gd name="T38" fmla="*/ 43 w 86"/>
                  <a:gd name="T39" fmla="*/ 5 h 67"/>
                  <a:gd name="T40" fmla="*/ 36 w 86"/>
                  <a:gd name="T41" fmla="*/ 10 h 67"/>
                  <a:gd name="T42" fmla="*/ 27 w 86"/>
                  <a:gd name="T43" fmla="*/ 15 h 67"/>
                  <a:gd name="T44" fmla="*/ 20 w 86"/>
                  <a:gd name="T45" fmla="*/ 20 h 67"/>
                  <a:gd name="T46" fmla="*/ 13 w 86"/>
                  <a:gd name="T47" fmla="*/ 27 h 67"/>
                  <a:gd name="T48" fmla="*/ 6 w 86"/>
                  <a:gd name="T49" fmla="*/ 33 h 67"/>
                  <a:gd name="T50" fmla="*/ 3 w 86"/>
                  <a:gd name="T51" fmla="*/ 40 h 67"/>
                  <a:gd name="T52" fmla="*/ 0 w 86"/>
                  <a:gd name="T53" fmla="*/ 45 h 67"/>
                  <a:gd name="T54" fmla="*/ 0 w 86"/>
                  <a:gd name="T55" fmla="*/ 52 h 67"/>
                  <a:gd name="T56" fmla="*/ 0 w 86"/>
                  <a:gd name="T57" fmla="*/ 57 h 67"/>
                  <a:gd name="T58" fmla="*/ 1 w 86"/>
                  <a:gd name="T59" fmla="*/ 60 h 67"/>
                  <a:gd name="T60" fmla="*/ 5 w 86"/>
                  <a:gd name="T61" fmla="*/ 64 h 67"/>
                  <a:gd name="T62" fmla="*/ 10 w 86"/>
                  <a:gd name="T63" fmla="*/ 66 h 67"/>
                  <a:gd name="T64" fmla="*/ 15 w 8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67"/>
                  <a:gd name="T101" fmla="*/ 86 w 8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67">
                    <a:moveTo>
                      <a:pt x="15" y="66"/>
                    </a:moveTo>
                    <a:lnTo>
                      <a:pt x="24" y="66"/>
                    </a:lnTo>
                    <a:lnTo>
                      <a:pt x="31" y="64"/>
                    </a:lnTo>
                    <a:lnTo>
                      <a:pt x="39" y="60"/>
                    </a:lnTo>
                    <a:lnTo>
                      <a:pt x="48" y="57"/>
                    </a:lnTo>
                    <a:lnTo>
                      <a:pt x="55" y="52"/>
                    </a:lnTo>
                    <a:lnTo>
                      <a:pt x="64" y="45"/>
                    </a:lnTo>
                    <a:lnTo>
                      <a:pt x="69" y="40"/>
                    </a:lnTo>
                    <a:lnTo>
                      <a:pt x="76" y="33"/>
                    </a:lnTo>
                    <a:lnTo>
                      <a:pt x="79" y="27"/>
                    </a:lnTo>
                    <a:lnTo>
                      <a:pt x="83" y="20"/>
                    </a:lnTo>
                    <a:lnTo>
                      <a:pt x="85" y="15"/>
                    </a:lnTo>
                    <a:lnTo>
                      <a:pt x="83" y="10"/>
                    </a:lnTo>
                    <a:lnTo>
                      <a:pt x="81" y="5"/>
                    </a:lnTo>
                    <a:lnTo>
                      <a:pt x="78" y="3"/>
                    </a:lnTo>
                    <a:lnTo>
                      <a:pt x="72" y="0"/>
                    </a:lnTo>
                    <a:lnTo>
                      <a:pt x="67" y="0"/>
                    </a:lnTo>
                    <a:lnTo>
                      <a:pt x="60" y="0"/>
                    </a:lnTo>
                    <a:lnTo>
                      <a:pt x="52" y="3"/>
                    </a:lnTo>
                    <a:lnTo>
                      <a:pt x="43" y="5"/>
                    </a:lnTo>
                    <a:lnTo>
                      <a:pt x="36" y="10"/>
                    </a:lnTo>
                    <a:lnTo>
                      <a:pt x="27" y="15"/>
                    </a:lnTo>
                    <a:lnTo>
                      <a:pt x="20" y="20"/>
                    </a:lnTo>
                    <a:lnTo>
                      <a:pt x="13" y="27"/>
                    </a:lnTo>
                    <a:lnTo>
                      <a:pt x="6" y="33"/>
                    </a:lnTo>
                    <a:lnTo>
                      <a:pt x="3" y="40"/>
                    </a:lnTo>
                    <a:lnTo>
                      <a:pt x="0" y="45"/>
                    </a:lnTo>
                    <a:lnTo>
                      <a:pt x="0" y="52"/>
                    </a:lnTo>
                    <a:lnTo>
                      <a:pt x="0" y="57"/>
                    </a:lnTo>
                    <a:lnTo>
                      <a:pt x="1" y="60"/>
                    </a:lnTo>
                    <a:lnTo>
                      <a:pt x="5" y="64"/>
                    </a:lnTo>
                    <a:lnTo>
                      <a:pt x="10" y="66"/>
                    </a:lnTo>
                    <a:lnTo>
                      <a:pt x="15" y="6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useBgFill="1">
            <p:nvSpPr>
              <p:cNvPr id="40" name="Freeform 47"/>
              <p:cNvSpPr>
                <a:spLocks/>
              </p:cNvSpPr>
              <p:nvPr/>
            </p:nvSpPr>
            <p:spPr bwMode="auto">
              <a:xfrm>
                <a:off x="2519" y="3298"/>
                <a:ext cx="69" cy="55"/>
              </a:xfrm>
              <a:custGeom>
                <a:avLst/>
                <a:gdLst>
                  <a:gd name="T0" fmla="*/ 13 w 69"/>
                  <a:gd name="T1" fmla="*/ 54 h 55"/>
                  <a:gd name="T2" fmla="*/ 20 w 69"/>
                  <a:gd name="T3" fmla="*/ 52 h 55"/>
                  <a:gd name="T4" fmla="*/ 25 w 69"/>
                  <a:gd name="T5" fmla="*/ 52 h 55"/>
                  <a:gd name="T6" fmla="*/ 32 w 69"/>
                  <a:gd name="T7" fmla="*/ 48 h 55"/>
                  <a:gd name="T8" fmla="*/ 39 w 69"/>
                  <a:gd name="T9" fmla="*/ 45 h 55"/>
                  <a:gd name="T10" fmla="*/ 45 w 69"/>
                  <a:gd name="T11" fmla="*/ 42 h 55"/>
                  <a:gd name="T12" fmla="*/ 51 w 69"/>
                  <a:gd name="T13" fmla="*/ 37 h 55"/>
                  <a:gd name="T14" fmla="*/ 56 w 69"/>
                  <a:gd name="T15" fmla="*/ 32 h 55"/>
                  <a:gd name="T16" fmla="*/ 61 w 69"/>
                  <a:gd name="T17" fmla="*/ 27 h 55"/>
                  <a:gd name="T18" fmla="*/ 64 w 69"/>
                  <a:gd name="T19" fmla="*/ 20 h 55"/>
                  <a:gd name="T20" fmla="*/ 68 w 69"/>
                  <a:gd name="T21" fmla="*/ 15 h 55"/>
                  <a:gd name="T22" fmla="*/ 68 w 69"/>
                  <a:gd name="T23" fmla="*/ 11 h 55"/>
                  <a:gd name="T24" fmla="*/ 68 w 69"/>
                  <a:gd name="T25" fmla="*/ 6 h 55"/>
                  <a:gd name="T26" fmla="*/ 66 w 69"/>
                  <a:gd name="T27" fmla="*/ 3 h 55"/>
                  <a:gd name="T28" fmla="*/ 62 w 69"/>
                  <a:gd name="T29" fmla="*/ 1 h 55"/>
                  <a:gd name="T30" fmla="*/ 59 w 69"/>
                  <a:gd name="T31" fmla="*/ 0 h 55"/>
                  <a:gd name="T32" fmla="*/ 54 w 69"/>
                  <a:gd name="T33" fmla="*/ 0 h 55"/>
                  <a:gd name="T34" fmla="*/ 49 w 69"/>
                  <a:gd name="T35" fmla="*/ 0 h 55"/>
                  <a:gd name="T36" fmla="*/ 42 w 69"/>
                  <a:gd name="T37" fmla="*/ 1 h 55"/>
                  <a:gd name="T38" fmla="*/ 35 w 69"/>
                  <a:gd name="T39" fmla="*/ 3 h 55"/>
                  <a:gd name="T40" fmla="*/ 28 w 69"/>
                  <a:gd name="T41" fmla="*/ 6 h 55"/>
                  <a:gd name="T42" fmla="*/ 23 w 69"/>
                  <a:gd name="T43" fmla="*/ 11 h 55"/>
                  <a:gd name="T44" fmla="*/ 17 w 69"/>
                  <a:gd name="T45" fmla="*/ 15 h 55"/>
                  <a:gd name="T46" fmla="*/ 11 w 69"/>
                  <a:gd name="T47" fmla="*/ 20 h 55"/>
                  <a:gd name="T48" fmla="*/ 6 w 69"/>
                  <a:gd name="T49" fmla="*/ 27 h 55"/>
                  <a:gd name="T50" fmla="*/ 3 w 69"/>
                  <a:gd name="T51" fmla="*/ 32 h 55"/>
                  <a:gd name="T52" fmla="*/ 1 w 69"/>
                  <a:gd name="T53" fmla="*/ 37 h 55"/>
                  <a:gd name="T54" fmla="*/ 0 w 69"/>
                  <a:gd name="T55" fmla="*/ 42 h 55"/>
                  <a:gd name="T56" fmla="*/ 0 w 69"/>
                  <a:gd name="T57" fmla="*/ 45 h 55"/>
                  <a:gd name="T58" fmla="*/ 1 w 69"/>
                  <a:gd name="T59" fmla="*/ 48 h 55"/>
                  <a:gd name="T60" fmla="*/ 5 w 69"/>
                  <a:gd name="T61" fmla="*/ 52 h 55"/>
                  <a:gd name="T62" fmla="*/ 8 w 69"/>
                  <a:gd name="T63" fmla="*/ 52 h 55"/>
                  <a:gd name="T64" fmla="*/ 13 w 69"/>
                  <a:gd name="T65" fmla="*/ 54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55"/>
                  <a:gd name="T101" fmla="*/ 69 w 69"/>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55">
                    <a:moveTo>
                      <a:pt x="13" y="54"/>
                    </a:moveTo>
                    <a:lnTo>
                      <a:pt x="20" y="52"/>
                    </a:lnTo>
                    <a:lnTo>
                      <a:pt x="25" y="52"/>
                    </a:lnTo>
                    <a:lnTo>
                      <a:pt x="32" y="48"/>
                    </a:lnTo>
                    <a:lnTo>
                      <a:pt x="39" y="45"/>
                    </a:lnTo>
                    <a:lnTo>
                      <a:pt x="45" y="42"/>
                    </a:lnTo>
                    <a:lnTo>
                      <a:pt x="51" y="37"/>
                    </a:lnTo>
                    <a:lnTo>
                      <a:pt x="56" y="32"/>
                    </a:lnTo>
                    <a:lnTo>
                      <a:pt x="61" y="27"/>
                    </a:lnTo>
                    <a:lnTo>
                      <a:pt x="64" y="20"/>
                    </a:lnTo>
                    <a:lnTo>
                      <a:pt x="68" y="15"/>
                    </a:lnTo>
                    <a:lnTo>
                      <a:pt x="68" y="11"/>
                    </a:lnTo>
                    <a:lnTo>
                      <a:pt x="68" y="6"/>
                    </a:lnTo>
                    <a:lnTo>
                      <a:pt x="66" y="3"/>
                    </a:lnTo>
                    <a:lnTo>
                      <a:pt x="62" y="1"/>
                    </a:lnTo>
                    <a:lnTo>
                      <a:pt x="59" y="0"/>
                    </a:lnTo>
                    <a:lnTo>
                      <a:pt x="54" y="0"/>
                    </a:lnTo>
                    <a:lnTo>
                      <a:pt x="49" y="0"/>
                    </a:lnTo>
                    <a:lnTo>
                      <a:pt x="42" y="1"/>
                    </a:lnTo>
                    <a:lnTo>
                      <a:pt x="35" y="3"/>
                    </a:lnTo>
                    <a:lnTo>
                      <a:pt x="28" y="6"/>
                    </a:lnTo>
                    <a:lnTo>
                      <a:pt x="23" y="11"/>
                    </a:lnTo>
                    <a:lnTo>
                      <a:pt x="17" y="15"/>
                    </a:lnTo>
                    <a:lnTo>
                      <a:pt x="11" y="20"/>
                    </a:lnTo>
                    <a:lnTo>
                      <a:pt x="6" y="27"/>
                    </a:lnTo>
                    <a:lnTo>
                      <a:pt x="3" y="32"/>
                    </a:lnTo>
                    <a:lnTo>
                      <a:pt x="1" y="37"/>
                    </a:lnTo>
                    <a:lnTo>
                      <a:pt x="0" y="42"/>
                    </a:lnTo>
                    <a:lnTo>
                      <a:pt x="0" y="45"/>
                    </a:lnTo>
                    <a:lnTo>
                      <a:pt x="1" y="48"/>
                    </a:lnTo>
                    <a:lnTo>
                      <a:pt x="5" y="52"/>
                    </a:lnTo>
                    <a:lnTo>
                      <a:pt x="8" y="52"/>
                    </a:lnTo>
                    <a:lnTo>
                      <a:pt x="13" y="54"/>
                    </a:lnTo>
                  </a:path>
                </a:pathLst>
              </a:custGeom>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9" name="Group 48"/>
            <p:cNvGrpSpPr>
              <a:grpSpLocks/>
            </p:cNvGrpSpPr>
            <p:nvPr/>
          </p:nvGrpSpPr>
          <p:grpSpPr bwMode="auto">
            <a:xfrm>
              <a:off x="2509" y="2716"/>
              <a:ext cx="443" cy="473"/>
              <a:chOff x="2509" y="2716"/>
              <a:chExt cx="443" cy="473"/>
            </a:xfrm>
          </p:grpSpPr>
          <p:sp>
            <p:nvSpPr>
              <p:cNvPr id="19" name="Freeform 49"/>
              <p:cNvSpPr>
                <a:spLocks/>
              </p:cNvSpPr>
              <p:nvPr/>
            </p:nvSpPr>
            <p:spPr bwMode="auto">
              <a:xfrm>
                <a:off x="2526" y="2726"/>
                <a:ext cx="426" cy="463"/>
              </a:xfrm>
              <a:custGeom>
                <a:avLst/>
                <a:gdLst>
                  <a:gd name="T0" fmla="*/ 419 w 426"/>
                  <a:gd name="T1" fmla="*/ 340 h 463"/>
                  <a:gd name="T2" fmla="*/ 425 w 426"/>
                  <a:gd name="T3" fmla="*/ 325 h 463"/>
                  <a:gd name="T4" fmla="*/ 329 w 426"/>
                  <a:gd name="T5" fmla="*/ 5 h 463"/>
                  <a:gd name="T6" fmla="*/ 314 w 426"/>
                  <a:gd name="T7" fmla="*/ 0 h 463"/>
                  <a:gd name="T8" fmla="*/ 5 w 426"/>
                  <a:gd name="T9" fmla="*/ 111 h 463"/>
                  <a:gd name="T10" fmla="*/ 0 w 426"/>
                  <a:gd name="T11" fmla="*/ 123 h 463"/>
                  <a:gd name="T12" fmla="*/ 69 w 426"/>
                  <a:gd name="T13" fmla="*/ 453 h 463"/>
                  <a:gd name="T14" fmla="*/ 83 w 426"/>
                  <a:gd name="T15" fmla="*/ 462 h 463"/>
                  <a:gd name="T16" fmla="*/ 419 w 426"/>
                  <a:gd name="T17" fmla="*/ 340 h 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463"/>
                  <a:gd name="T29" fmla="*/ 426 w 426"/>
                  <a:gd name="T30" fmla="*/ 463 h 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463">
                    <a:moveTo>
                      <a:pt x="419" y="340"/>
                    </a:moveTo>
                    <a:lnTo>
                      <a:pt x="425" y="325"/>
                    </a:lnTo>
                    <a:lnTo>
                      <a:pt x="329" y="5"/>
                    </a:lnTo>
                    <a:lnTo>
                      <a:pt x="314" y="0"/>
                    </a:lnTo>
                    <a:lnTo>
                      <a:pt x="5" y="111"/>
                    </a:lnTo>
                    <a:lnTo>
                      <a:pt x="0" y="123"/>
                    </a:lnTo>
                    <a:lnTo>
                      <a:pt x="69" y="453"/>
                    </a:lnTo>
                    <a:lnTo>
                      <a:pt x="83" y="462"/>
                    </a:lnTo>
                    <a:lnTo>
                      <a:pt x="419" y="34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0" name="Freeform 50"/>
              <p:cNvSpPr>
                <a:spLocks/>
              </p:cNvSpPr>
              <p:nvPr/>
            </p:nvSpPr>
            <p:spPr bwMode="auto">
              <a:xfrm>
                <a:off x="2509" y="2716"/>
                <a:ext cx="425" cy="460"/>
              </a:xfrm>
              <a:custGeom>
                <a:avLst/>
                <a:gdLst>
                  <a:gd name="T0" fmla="*/ 418 w 425"/>
                  <a:gd name="T1" fmla="*/ 340 h 460"/>
                  <a:gd name="T2" fmla="*/ 424 w 425"/>
                  <a:gd name="T3" fmla="*/ 323 h 460"/>
                  <a:gd name="T4" fmla="*/ 328 w 425"/>
                  <a:gd name="T5" fmla="*/ 6 h 460"/>
                  <a:gd name="T6" fmla="*/ 313 w 425"/>
                  <a:gd name="T7" fmla="*/ 0 h 460"/>
                  <a:gd name="T8" fmla="*/ 5 w 425"/>
                  <a:gd name="T9" fmla="*/ 110 h 460"/>
                  <a:gd name="T10" fmla="*/ 0 w 425"/>
                  <a:gd name="T11" fmla="*/ 122 h 460"/>
                  <a:gd name="T12" fmla="*/ 69 w 425"/>
                  <a:gd name="T13" fmla="*/ 450 h 460"/>
                  <a:gd name="T14" fmla="*/ 81 w 425"/>
                  <a:gd name="T15" fmla="*/ 459 h 460"/>
                  <a:gd name="T16" fmla="*/ 418 w 425"/>
                  <a:gd name="T17" fmla="*/ 34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5"/>
                  <a:gd name="T28" fmla="*/ 0 h 460"/>
                  <a:gd name="T29" fmla="*/ 425 w 425"/>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5" h="460">
                    <a:moveTo>
                      <a:pt x="418" y="340"/>
                    </a:moveTo>
                    <a:lnTo>
                      <a:pt x="424" y="323"/>
                    </a:lnTo>
                    <a:lnTo>
                      <a:pt x="328" y="6"/>
                    </a:lnTo>
                    <a:lnTo>
                      <a:pt x="313" y="0"/>
                    </a:lnTo>
                    <a:lnTo>
                      <a:pt x="5" y="110"/>
                    </a:lnTo>
                    <a:lnTo>
                      <a:pt x="0" y="122"/>
                    </a:lnTo>
                    <a:lnTo>
                      <a:pt x="69" y="450"/>
                    </a:lnTo>
                    <a:lnTo>
                      <a:pt x="81" y="459"/>
                    </a:lnTo>
                    <a:lnTo>
                      <a:pt x="418" y="340"/>
                    </a:lnTo>
                  </a:path>
                </a:pathLst>
              </a:custGeom>
              <a:solidFill>
                <a:srgbClr val="00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1" name="Freeform 51"/>
              <p:cNvSpPr>
                <a:spLocks/>
              </p:cNvSpPr>
              <p:nvPr/>
            </p:nvSpPr>
            <p:spPr bwMode="auto">
              <a:xfrm>
                <a:off x="2610" y="2953"/>
                <a:ext cx="287" cy="208"/>
              </a:xfrm>
              <a:custGeom>
                <a:avLst/>
                <a:gdLst>
                  <a:gd name="T0" fmla="*/ 286 w 287"/>
                  <a:gd name="T1" fmla="*/ 112 h 208"/>
                  <a:gd name="T2" fmla="*/ 251 w 287"/>
                  <a:gd name="T3" fmla="*/ 0 h 208"/>
                  <a:gd name="T4" fmla="*/ 0 w 287"/>
                  <a:gd name="T5" fmla="*/ 91 h 208"/>
                  <a:gd name="T6" fmla="*/ 25 w 287"/>
                  <a:gd name="T7" fmla="*/ 207 h 208"/>
                  <a:gd name="T8" fmla="*/ 286 w 287"/>
                  <a:gd name="T9" fmla="*/ 112 h 208"/>
                  <a:gd name="T10" fmla="*/ 0 60000 65536"/>
                  <a:gd name="T11" fmla="*/ 0 60000 65536"/>
                  <a:gd name="T12" fmla="*/ 0 60000 65536"/>
                  <a:gd name="T13" fmla="*/ 0 60000 65536"/>
                  <a:gd name="T14" fmla="*/ 0 60000 65536"/>
                  <a:gd name="T15" fmla="*/ 0 w 287"/>
                  <a:gd name="T16" fmla="*/ 0 h 208"/>
                  <a:gd name="T17" fmla="*/ 287 w 287"/>
                  <a:gd name="T18" fmla="*/ 208 h 208"/>
                </a:gdLst>
                <a:ahLst/>
                <a:cxnLst>
                  <a:cxn ang="T10">
                    <a:pos x="T0" y="T1"/>
                  </a:cxn>
                  <a:cxn ang="T11">
                    <a:pos x="T2" y="T3"/>
                  </a:cxn>
                  <a:cxn ang="T12">
                    <a:pos x="T4" y="T5"/>
                  </a:cxn>
                  <a:cxn ang="T13">
                    <a:pos x="T6" y="T7"/>
                  </a:cxn>
                  <a:cxn ang="T14">
                    <a:pos x="T8" y="T9"/>
                  </a:cxn>
                </a:cxnLst>
                <a:rect l="T15" t="T16" r="T17" b="T18"/>
                <a:pathLst>
                  <a:path w="287" h="208">
                    <a:moveTo>
                      <a:pt x="286" y="112"/>
                    </a:moveTo>
                    <a:lnTo>
                      <a:pt x="251" y="0"/>
                    </a:lnTo>
                    <a:lnTo>
                      <a:pt x="0" y="91"/>
                    </a:lnTo>
                    <a:lnTo>
                      <a:pt x="25" y="207"/>
                    </a:lnTo>
                    <a:lnTo>
                      <a:pt x="286" y="1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2" name="Freeform 52"/>
              <p:cNvSpPr>
                <a:spLocks/>
              </p:cNvSpPr>
              <p:nvPr/>
            </p:nvSpPr>
            <p:spPr bwMode="auto">
              <a:xfrm>
                <a:off x="2616" y="2962"/>
                <a:ext cx="281" cy="195"/>
              </a:xfrm>
              <a:custGeom>
                <a:avLst/>
                <a:gdLst>
                  <a:gd name="T0" fmla="*/ 280 w 281"/>
                  <a:gd name="T1" fmla="*/ 102 h 195"/>
                  <a:gd name="T2" fmla="*/ 247 w 281"/>
                  <a:gd name="T3" fmla="*/ 0 h 195"/>
                  <a:gd name="T4" fmla="*/ 0 w 281"/>
                  <a:gd name="T5" fmla="*/ 87 h 195"/>
                  <a:gd name="T6" fmla="*/ 22 w 281"/>
                  <a:gd name="T7" fmla="*/ 194 h 195"/>
                  <a:gd name="T8" fmla="*/ 280 w 281"/>
                  <a:gd name="T9" fmla="*/ 102 h 195"/>
                  <a:gd name="T10" fmla="*/ 0 60000 65536"/>
                  <a:gd name="T11" fmla="*/ 0 60000 65536"/>
                  <a:gd name="T12" fmla="*/ 0 60000 65536"/>
                  <a:gd name="T13" fmla="*/ 0 60000 65536"/>
                  <a:gd name="T14" fmla="*/ 0 60000 65536"/>
                  <a:gd name="T15" fmla="*/ 0 w 281"/>
                  <a:gd name="T16" fmla="*/ 0 h 195"/>
                  <a:gd name="T17" fmla="*/ 281 w 281"/>
                  <a:gd name="T18" fmla="*/ 195 h 195"/>
                </a:gdLst>
                <a:ahLst/>
                <a:cxnLst>
                  <a:cxn ang="T10">
                    <a:pos x="T0" y="T1"/>
                  </a:cxn>
                  <a:cxn ang="T11">
                    <a:pos x="T2" y="T3"/>
                  </a:cxn>
                  <a:cxn ang="T12">
                    <a:pos x="T4" y="T5"/>
                  </a:cxn>
                  <a:cxn ang="T13">
                    <a:pos x="T6" y="T7"/>
                  </a:cxn>
                  <a:cxn ang="T14">
                    <a:pos x="T8" y="T9"/>
                  </a:cxn>
                </a:cxnLst>
                <a:rect l="T15" t="T16" r="T17" b="T18"/>
                <a:pathLst>
                  <a:path w="281" h="195">
                    <a:moveTo>
                      <a:pt x="280" y="102"/>
                    </a:moveTo>
                    <a:lnTo>
                      <a:pt x="247" y="0"/>
                    </a:lnTo>
                    <a:lnTo>
                      <a:pt x="0" y="87"/>
                    </a:lnTo>
                    <a:lnTo>
                      <a:pt x="22" y="194"/>
                    </a:lnTo>
                    <a:lnTo>
                      <a:pt x="280" y="102"/>
                    </a:lnTo>
                  </a:path>
                </a:pathLst>
              </a:custGeom>
              <a:solidFill>
                <a:srgbClr val="EAEAE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3" name="Freeform 53"/>
              <p:cNvSpPr>
                <a:spLocks/>
              </p:cNvSpPr>
              <p:nvPr/>
            </p:nvSpPr>
            <p:spPr bwMode="auto">
              <a:xfrm>
                <a:off x="2635" y="3001"/>
                <a:ext cx="180" cy="156"/>
              </a:xfrm>
              <a:custGeom>
                <a:avLst/>
                <a:gdLst>
                  <a:gd name="T0" fmla="*/ 179 w 180"/>
                  <a:gd name="T1" fmla="*/ 99 h 156"/>
                  <a:gd name="T2" fmla="*/ 150 w 180"/>
                  <a:gd name="T3" fmla="*/ 0 h 156"/>
                  <a:gd name="T4" fmla="*/ 0 w 180"/>
                  <a:gd name="T5" fmla="*/ 52 h 156"/>
                  <a:gd name="T6" fmla="*/ 21 w 180"/>
                  <a:gd name="T7" fmla="*/ 155 h 156"/>
                  <a:gd name="T8" fmla="*/ 179 w 180"/>
                  <a:gd name="T9" fmla="*/ 99 h 156"/>
                  <a:gd name="T10" fmla="*/ 0 60000 65536"/>
                  <a:gd name="T11" fmla="*/ 0 60000 65536"/>
                  <a:gd name="T12" fmla="*/ 0 60000 65536"/>
                  <a:gd name="T13" fmla="*/ 0 60000 65536"/>
                  <a:gd name="T14" fmla="*/ 0 60000 65536"/>
                  <a:gd name="T15" fmla="*/ 0 w 180"/>
                  <a:gd name="T16" fmla="*/ 0 h 156"/>
                  <a:gd name="T17" fmla="*/ 180 w 180"/>
                  <a:gd name="T18" fmla="*/ 156 h 156"/>
                </a:gdLst>
                <a:ahLst/>
                <a:cxnLst>
                  <a:cxn ang="T10">
                    <a:pos x="T0" y="T1"/>
                  </a:cxn>
                  <a:cxn ang="T11">
                    <a:pos x="T2" y="T3"/>
                  </a:cxn>
                  <a:cxn ang="T12">
                    <a:pos x="T4" y="T5"/>
                  </a:cxn>
                  <a:cxn ang="T13">
                    <a:pos x="T6" y="T7"/>
                  </a:cxn>
                  <a:cxn ang="T14">
                    <a:pos x="T8" y="T9"/>
                  </a:cxn>
                </a:cxnLst>
                <a:rect l="T15" t="T16" r="T17" b="T18"/>
                <a:pathLst>
                  <a:path w="180" h="156">
                    <a:moveTo>
                      <a:pt x="179" y="99"/>
                    </a:moveTo>
                    <a:lnTo>
                      <a:pt x="150" y="0"/>
                    </a:lnTo>
                    <a:lnTo>
                      <a:pt x="0" y="52"/>
                    </a:lnTo>
                    <a:lnTo>
                      <a:pt x="21" y="155"/>
                    </a:lnTo>
                    <a:lnTo>
                      <a:pt x="179" y="9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4" name="Freeform 54"/>
              <p:cNvSpPr>
                <a:spLocks/>
              </p:cNvSpPr>
              <p:nvPr/>
            </p:nvSpPr>
            <p:spPr bwMode="auto">
              <a:xfrm>
                <a:off x="2626" y="2999"/>
                <a:ext cx="183" cy="158"/>
              </a:xfrm>
              <a:custGeom>
                <a:avLst/>
                <a:gdLst>
                  <a:gd name="T0" fmla="*/ 182 w 183"/>
                  <a:gd name="T1" fmla="*/ 101 h 158"/>
                  <a:gd name="T2" fmla="*/ 154 w 183"/>
                  <a:gd name="T3" fmla="*/ 0 h 158"/>
                  <a:gd name="T4" fmla="*/ 0 w 183"/>
                  <a:gd name="T5" fmla="*/ 54 h 158"/>
                  <a:gd name="T6" fmla="*/ 22 w 183"/>
                  <a:gd name="T7" fmla="*/ 157 h 158"/>
                  <a:gd name="T8" fmla="*/ 182 w 183"/>
                  <a:gd name="T9" fmla="*/ 101 h 158"/>
                  <a:gd name="T10" fmla="*/ 0 60000 65536"/>
                  <a:gd name="T11" fmla="*/ 0 60000 65536"/>
                  <a:gd name="T12" fmla="*/ 0 60000 65536"/>
                  <a:gd name="T13" fmla="*/ 0 60000 65536"/>
                  <a:gd name="T14" fmla="*/ 0 60000 65536"/>
                  <a:gd name="T15" fmla="*/ 0 w 183"/>
                  <a:gd name="T16" fmla="*/ 0 h 158"/>
                  <a:gd name="T17" fmla="*/ 183 w 183"/>
                  <a:gd name="T18" fmla="*/ 158 h 158"/>
                </a:gdLst>
                <a:ahLst/>
                <a:cxnLst>
                  <a:cxn ang="T10">
                    <a:pos x="T0" y="T1"/>
                  </a:cxn>
                  <a:cxn ang="T11">
                    <a:pos x="T2" y="T3"/>
                  </a:cxn>
                  <a:cxn ang="T12">
                    <a:pos x="T4" y="T5"/>
                  </a:cxn>
                  <a:cxn ang="T13">
                    <a:pos x="T6" y="T7"/>
                  </a:cxn>
                  <a:cxn ang="T14">
                    <a:pos x="T8" y="T9"/>
                  </a:cxn>
                </a:cxnLst>
                <a:rect l="T15" t="T16" r="T17" b="T18"/>
                <a:pathLst>
                  <a:path w="183" h="158">
                    <a:moveTo>
                      <a:pt x="182" y="101"/>
                    </a:moveTo>
                    <a:lnTo>
                      <a:pt x="154" y="0"/>
                    </a:lnTo>
                    <a:lnTo>
                      <a:pt x="0" y="54"/>
                    </a:lnTo>
                    <a:lnTo>
                      <a:pt x="22" y="157"/>
                    </a:lnTo>
                    <a:lnTo>
                      <a:pt x="182" y="10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5" name="Freeform 55"/>
              <p:cNvSpPr>
                <a:spLocks/>
              </p:cNvSpPr>
              <p:nvPr/>
            </p:nvSpPr>
            <p:spPr bwMode="auto">
              <a:xfrm>
                <a:off x="2522" y="2829"/>
                <a:ext cx="28" cy="29"/>
              </a:xfrm>
              <a:custGeom>
                <a:avLst/>
                <a:gdLst>
                  <a:gd name="T0" fmla="*/ 27 w 28"/>
                  <a:gd name="T1" fmla="*/ 21 h 29"/>
                  <a:gd name="T2" fmla="*/ 23 w 28"/>
                  <a:gd name="T3" fmla="*/ 0 h 29"/>
                  <a:gd name="T4" fmla="*/ 0 w 28"/>
                  <a:gd name="T5" fmla="*/ 8 h 29"/>
                  <a:gd name="T6" fmla="*/ 3 w 28"/>
                  <a:gd name="T7" fmla="*/ 28 h 29"/>
                  <a:gd name="T8" fmla="*/ 27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7" y="21"/>
                    </a:moveTo>
                    <a:lnTo>
                      <a:pt x="23" y="0"/>
                    </a:lnTo>
                    <a:lnTo>
                      <a:pt x="0" y="8"/>
                    </a:lnTo>
                    <a:lnTo>
                      <a:pt x="3" y="28"/>
                    </a:lnTo>
                    <a:lnTo>
                      <a:pt x="27" y="21"/>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6" name="Freeform 56"/>
              <p:cNvSpPr>
                <a:spLocks/>
              </p:cNvSpPr>
              <p:nvPr/>
            </p:nvSpPr>
            <p:spPr bwMode="auto">
              <a:xfrm>
                <a:off x="2525" y="2835"/>
                <a:ext cx="29" cy="27"/>
              </a:xfrm>
              <a:custGeom>
                <a:avLst/>
                <a:gdLst>
                  <a:gd name="T0" fmla="*/ 28 w 29"/>
                  <a:gd name="T1" fmla="*/ 18 h 27"/>
                  <a:gd name="T2" fmla="*/ 23 w 29"/>
                  <a:gd name="T3" fmla="*/ 0 h 27"/>
                  <a:gd name="T4" fmla="*/ 0 w 29"/>
                  <a:gd name="T5" fmla="*/ 6 h 27"/>
                  <a:gd name="T6" fmla="*/ 4 w 29"/>
                  <a:gd name="T7" fmla="*/ 26 h 27"/>
                  <a:gd name="T8" fmla="*/ 28 w 29"/>
                  <a:gd name="T9" fmla="*/ 18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28" y="18"/>
                    </a:moveTo>
                    <a:lnTo>
                      <a:pt x="23" y="0"/>
                    </a:lnTo>
                    <a:lnTo>
                      <a:pt x="0" y="6"/>
                    </a:lnTo>
                    <a:lnTo>
                      <a:pt x="4" y="26"/>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7" name="Freeform 57"/>
              <p:cNvSpPr>
                <a:spLocks/>
              </p:cNvSpPr>
              <p:nvPr/>
            </p:nvSpPr>
            <p:spPr bwMode="auto">
              <a:xfrm>
                <a:off x="2805" y="2731"/>
                <a:ext cx="26" cy="28"/>
              </a:xfrm>
              <a:custGeom>
                <a:avLst/>
                <a:gdLst>
                  <a:gd name="T0" fmla="*/ 25 w 26"/>
                  <a:gd name="T1" fmla="*/ 19 h 28"/>
                  <a:gd name="T2" fmla="*/ 18 w 26"/>
                  <a:gd name="T3" fmla="*/ 0 h 28"/>
                  <a:gd name="T4" fmla="*/ 0 w 26"/>
                  <a:gd name="T5" fmla="*/ 7 h 28"/>
                  <a:gd name="T6" fmla="*/ 5 w 26"/>
                  <a:gd name="T7" fmla="*/ 27 h 28"/>
                  <a:gd name="T8" fmla="*/ 25 w 26"/>
                  <a:gd name="T9" fmla="*/ 19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25" y="19"/>
                    </a:moveTo>
                    <a:lnTo>
                      <a:pt x="18" y="0"/>
                    </a:lnTo>
                    <a:lnTo>
                      <a:pt x="0" y="7"/>
                    </a:lnTo>
                    <a:lnTo>
                      <a:pt x="5" y="27"/>
                    </a:lnTo>
                    <a:lnTo>
                      <a:pt x="25"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8" name="Freeform 58"/>
              <p:cNvSpPr>
                <a:spLocks/>
              </p:cNvSpPr>
              <p:nvPr/>
            </p:nvSpPr>
            <p:spPr bwMode="auto">
              <a:xfrm>
                <a:off x="2809" y="2732"/>
                <a:ext cx="29" cy="28"/>
              </a:xfrm>
              <a:custGeom>
                <a:avLst/>
                <a:gdLst>
                  <a:gd name="T0" fmla="*/ 28 w 29"/>
                  <a:gd name="T1" fmla="*/ 18 h 28"/>
                  <a:gd name="T2" fmla="*/ 21 w 29"/>
                  <a:gd name="T3" fmla="*/ 0 h 28"/>
                  <a:gd name="T4" fmla="*/ 0 w 29"/>
                  <a:gd name="T5" fmla="*/ 6 h 28"/>
                  <a:gd name="T6" fmla="*/ 4 w 29"/>
                  <a:gd name="T7" fmla="*/ 27 h 28"/>
                  <a:gd name="T8" fmla="*/ 28 w 29"/>
                  <a:gd name="T9" fmla="*/ 1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28" y="18"/>
                    </a:moveTo>
                    <a:lnTo>
                      <a:pt x="21" y="0"/>
                    </a:lnTo>
                    <a:lnTo>
                      <a:pt x="0" y="6"/>
                    </a:lnTo>
                    <a:lnTo>
                      <a:pt x="4" y="27"/>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9" name="Freeform 59"/>
              <p:cNvSpPr>
                <a:spLocks/>
              </p:cNvSpPr>
              <p:nvPr/>
            </p:nvSpPr>
            <p:spPr bwMode="auto">
              <a:xfrm>
                <a:off x="2653" y="3041"/>
                <a:ext cx="59" cy="92"/>
              </a:xfrm>
              <a:custGeom>
                <a:avLst/>
                <a:gdLst>
                  <a:gd name="T0" fmla="*/ 58 w 59"/>
                  <a:gd name="T1" fmla="*/ 78 h 92"/>
                  <a:gd name="T2" fmla="*/ 38 w 59"/>
                  <a:gd name="T3" fmla="*/ 0 h 92"/>
                  <a:gd name="T4" fmla="*/ 0 w 59"/>
                  <a:gd name="T5" fmla="*/ 13 h 92"/>
                  <a:gd name="T6" fmla="*/ 18 w 59"/>
                  <a:gd name="T7" fmla="*/ 91 h 92"/>
                  <a:gd name="T8" fmla="*/ 58 w 59"/>
                  <a:gd name="T9" fmla="*/ 78 h 92"/>
                  <a:gd name="T10" fmla="*/ 0 60000 65536"/>
                  <a:gd name="T11" fmla="*/ 0 60000 65536"/>
                  <a:gd name="T12" fmla="*/ 0 60000 65536"/>
                  <a:gd name="T13" fmla="*/ 0 60000 65536"/>
                  <a:gd name="T14" fmla="*/ 0 60000 65536"/>
                  <a:gd name="T15" fmla="*/ 0 w 59"/>
                  <a:gd name="T16" fmla="*/ 0 h 92"/>
                  <a:gd name="T17" fmla="*/ 59 w 59"/>
                  <a:gd name="T18" fmla="*/ 92 h 92"/>
                </a:gdLst>
                <a:ahLst/>
                <a:cxnLst>
                  <a:cxn ang="T10">
                    <a:pos x="T0" y="T1"/>
                  </a:cxn>
                  <a:cxn ang="T11">
                    <a:pos x="T2" y="T3"/>
                  </a:cxn>
                  <a:cxn ang="T12">
                    <a:pos x="T4" y="T5"/>
                  </a:cxn>
                  <a:cxn ang="T13">
                    <a:pos x="T6" y="T7"/>
                  </a:cxn>
                  <a:cxn ang="T14">
                    <a:pos x="T8" y="T9"/>
                  </a:cxn>
                </a:cxnLst>
                <a:rect l="T15" t="T16" r="T17" b="T18"/>
                <a:pathLst>
                  <a:path w="59" h="92">
                    <a:moveTo>
                      <a:pt x="58" y="78"/>
                    </a:moveTo>
                    <a:lnTo>
                      <a:pt x="38" y="0"/>
                    </a:lnTo>
                    <a:lnTo>
                      <a:pt x="0" y="13"/>
                    </a:lnTo>
                    <a:lnTo>
                      <a:pt x="18" y="91"/>
                    </a:lnTo>
                    <a:lnTo>
                      <a:pt x="58" y="7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0" name="Freeform 60"/>
              <p:cNvSpPr>
                <a:spLocks/>
              </p:cNvSpPr>
              <p:nvPr/>
            </p:nvSpPr>
            <p:spPr bwMode="auto">
              <a:xfrm>
                <a:off x="2658" y="3047"/>
                <a:ext cx="51" cy="86"/>
              </a:xfrm>
              <a:custGeom>
                <a:avLst/>
                <a:gdLst>
                  <a:gd name="T0" fmla="*/ 50 w 51"/>
                  <a:gd name="T1" fmla="*/ 73 h 86"/>
                  <a:gd name="T2" fmla="*/ 34 w 51"/>
                  <a:gd name="T3" fmla="*/ 0 h 86"/>
                  <a:gd name="T4" fmla="*/ 0 w 51"/>
                  <a:gd name="T5" fmla="*/ 11 h 86"/>
                  <a:gd name="T6" fmla="*/ 15 w 51"/>
                  <a:gd name="T7" fmla="*/ 85 h 86"/>
                  <a:gd name="T8" fmla="*/ 50 w 51"/>
                  <a:gd name="T9" fmla="*/ 73 h 86"/>
                  <a:gd name="T10" fmla="*/ 0 60000 65536"/>
                  <a:gd name="T11" fmla="*/ 0 60000 65536"/>
                  <a:gd name="T12" fmla="*/ 0 60000 65536"/>
                  <a:gd name="T13" fmla="*/ 0 60000 65536"/>
                  <a:gd name="T14" fmla="*/ 0 60000 65536"/>
                  <a:gd name="T15" fmla="*/ 0 w 51"/>
                  <a:gd name="T16" fmla="*/ 0 h 86"/>
                  <a:gd name="T17" fmla="*/ 51 w 51"/>
                  <a:gd name="T18" fmla="*/ 86 h 86"/>
                </a:gdLst>
                <a:ahLst/>
                <a:cxnLst>
                  <a:cxn ang="T10">
                    <a:pos x="T0" y="T1"/>
                  </a:cxn>
                  <a:cxn ang="T11">
                    <a:pos x="T2" y="T3"/>
                  </a:cxn>
                  <a:cxn ang="T12">
                    <a:pos x="T4" y="T5"/>
                  </a:cxn>
                  <a:cxn ang="T13">
                    <a:pos x="T6" y="T7"/>
                  </a:cxn>
                  <a:cxn ang="T14">
                    <a:pos x="T8" y="T9"/>
                  </a:cxn>
                </a:cxnLst>
                <a:rect l="T15" t="T16" r="T17" b="T18"/>
                <a:pathLst>
                  <a:path w="51" h="86">
                    <a:moveTo>
                      <a:pt x="50" y="73"/>
                    </a:moveTo>
                    <a:lnTo>
                      <a:pt x="34" y="0"/>
                    </a:lnTo>
                    <a:lnTo>
                      <a:pt x="0" y="11"/>
                    </a:lnTo>
                    <a:lnTo>
                      <a:pt x="15" y="85"/>
                    </a:lnTo>
                    <a:lnTo>
                      <a:pt x="50" y="73"/>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10" name="Group 61"/>
            <p:cNvGrpSpPr>
              <a:grpSpLocks/>
            </p:cNvGrpSpPr>
            <p:nvPr/>
          </p:nvGrpSpPr>
          <p:grpSpPr bwMode="auto">
            <a:xfrm>
              <a:off x="1964" y="2535"/>
              <a:ext cx="542" cy="848"/>
              <a:chOff x="1964" y="2535"/>
              <a:chExt cx="542" cy="848"/>
            </a:xfrm>
          </p:grpSpPr>
          <p:sp>
            <p:nvSpPr>
              <p:cNvPr id="11" name="Freeform 62"/>
              <p:cNvSpPr>
                <a:spLocks/>
              </p:cNvSpPr>
              <p:nvPr/>
            </p:nvSpPr>
            <p:spPr bwMode="auto">
              <a:xfrm>
                <a:off x="2012" y="2895"/>
                <a:ext cx="17" cy="17"/>
              </a:xfrm>
              <a:custGeom>
                <a:avLst/>
                <a:gdLst>
                  <a:gd name="T0" fmla="*/ 0 w 17"/>
                  <a:gd name="T1" fmla="*/ 16 h 17"/>
                  <a:gd name="T2" fmla="*/ 5 w 17"/>
                  <a:gd name="T3" fmla="*/ 8 h 17"/>
                  <a:gd name="T4" fmla="*/ 5 w 17"/>
                  <a:gd name="T5" fmla="*/ 8 h 17"/>
                  <a:gd name="T6" fmla="*/ 5 w 17"/>
                  <a:gd name="T7" fmla="*/ 8 h 17"/>
                  <a:gd name="T8" fmla="*/ 0 w 17"/>
                  <a:gd name="T9" fmla="*/ 8 h 17"/>
                  <a:gd name="T10" fmla="*/ 0 w 17"/>
                  <a:gd name="T11" fmla="*/ 16 h 17"/>
                  <a:gd name="T12" fmla="*/ 0 w 17"/>
                  <a:gd name="T13" fmla="*/ 16 h 17"/>
                  <a:gd name="T14" fmla="*/ 10 w 17"/>
                  <a:gd name="T15" fmla="*/ 0 h 17"/>
                  <a:gd name="T16" fmla="*/ 16 w 17"/>
                  <a:gd name="T17" fmla="*/ 0 h 17"/>
                  <a:gd name="T18" fmla="*/ 16 w 17"/>
                  <a:gd name="T19" fmla="*/ 0 h 17"/>
                  <a:gd name="T20" fmla="*/ 16 w 17"/>
                  <a:gd name="T21" fmla="*/ 0 h 17"/>
                  <a:gd name="T22" fmla="*/ 16 w 17"/>
                  <a:gd name="T23" fmla="*/ 0 h 17"/>
                  <a:gd name="T24" fmla="*/ 10 w 17"/>
                  <a:gd name="T25" fmla="*/ 0 h 17"/>
                  <a:gd name="T26" fmla="*/ 10 w 17"/>
                  <a:gd name="T27" fmla="*/ 0 h 17"/>
                  <a:gd name="T28" fmla="*/ 0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6"/>
                    </a:moveTo>
                    <a:lnTo>
                      <a:pt x="5" y="8"/>
                    </a:lnTo>
                    <a:lnTo>
                      <a:pt x="0" y="8"/>
                    </a:lnTo>
                    <a:lnTo>
                      <a:pt x="0" y="16"/>
                    </a:lnTo>
                    <a:lnTo>
                      <a:pt x="10" y="0"/>
                    </a:lnTo>
                    <a:lnTo>
                      <a:pt x="16" y="0"/>
                    </a:lnTo>
                    <a:lnTo>
                      <a:pt x="10" y="0"/>
                    </a:lnTo>
                    <a:lnTo>
                      <a:pt x="0" y="16"/>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2" name="Freeform 63"/>
              <p:cNvSpPr>
                <a:spLocks/>
              </p:cNvSpPr>
              <p:nvPr/>
            </p:nvSpPr>
            <p:spPr bwMode="auto">
              <a:xfrm>
                <a:off x="2098" y="2977"/>
                <a:ext cx="19" cy="22"/>
              </a:xfrm>
              <a:custGeom>
                <a:avLst/>
                <a:gdLst>
                  <a:gd name="T0" fmla="*/ 3 w 19"/>
                  <a:gd name="T1" fmla="*/ 0 h 22"/>
                  <a:gd name="T2" fmla="*/ 0 w 19"/>
                  <a:gd name="T3" fmla="*/ 20 h 22"/>
                  <a:gd name="T4" fmla="*/ 17 w 19"/>
                  <a:gd name="T5" fmla="*/ 21 h 22"/>
                  <a:gd name="T6" fmla="*/ 18 w 19"/>
                  <a:gd name="T7" fmla="*/ 11 h 22"/>
                  <a:gd name="T8" fmla="*/ 9 w 19"/>
                  <a:gd name="T9" fmla="*/ 5 h 22"/>
                  <a:gd name="T10" fmla="*/ 3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3" y="0"/>
                    </a:moveTo>
                    <a:lnTo>
                      <a:pt x="0" y="20"/>
                    </a:lnTo>
                    <a:lnTo>
                      <a:pt x="17" y="21"/>
                    </a:lnTo>
                    <a:lnTo>
                      <a:pt x="18" y="11"/>
                    </a:lnTo>
                    <a:lnTo>
                      <a:pt x="9" y="5"/>
                    </a:lnTo>
                    <a:lnTo>
                      <a:pt x="3" y="0"/>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3" name="Freeform 64"/>
              <p:cNvSpPr>
                <a:spLocks/>
              </p:cNvSpPr>
              <p:nvPr/>
            </p:nvSpPr>
            <p:spPr bwMode="auto">
              <a:xfrm>
                <a:off x="2123" y="2535"/>
                <a:ext cx="218" cy="712"/>
              </a:xfrm>
              <a:custGeom>
                <a:avLst/>
                <a:gdLst>
                  <a:gd name="T0" fmla="*/ 217 w 218"/>
                  <a:gd name="T1" fmla="*/ 596 h 712"/>
                  <a:gd name="T2" fmla="*/ 200 w 218"/>
                  <a:gd name="T3" fmla="*/ 413 h 712"/>
                  <a:gd name="T4" fmla="*/ 206 w 218"/>
                  <a:gd name="T5" fmla="*/ 405 h 712"/>
                  <a:gd name="T6" fmla="*/ 210 w 218"/>
                  <a:gd name="T7" fmla="*/ 399 h 712"/>
                  <a:gd name="T8" fmla="*/ 207 w 218"/>
                  <a:gd name="T9" fmla="*/ 377 h 712"/>
                  <a:gd name="T10" fmla="*/ 208 w 218"/>
                  <a:gd name="T11" fmla="*/ 294 h 712"/>
                  <a:gd name="T12" fmla="*/ 205 w 218"/>
                  <a:gd name="T13" fmla="*/ 234 h 712"/>
                  <a:gd name="T14" fmla="*/ 195 w 218"/>
                  <a:gd name="T15" fmla="*/ 165 h 712"/>
                  <a:gd name="T16" fmla="*/ 172 w 218"/>
                  <a:gd name="T17" fmla="*/ 136 h 712"/>
                  <a:gd name="T18" fmla="*/ 141 w 218"/>
                  <a:gd name="T19" fmla="*/ 114 h 712"/>
                  <a:gd name="T20" fmla="*/ 125 w 218"/>
                  <a:gd name="T21" fmla="*/ 104 h 712"/>
                  <a:gd name="T22" fmla="*/ 137 w 218"/>
                  <a:gd name="T23" fmla="*/ 63 h 712"/>
                  <a:gd name="T24" fmla="*/ 140 w 218"/>
                  <a:gd name="T25" fmla="*/ 49 h 712"/>
                  <a:gd name="T26" fmla="*/ 137 w 218"/>
                  <a:gd name="T27" fmla="*/ 28 h 712"/>
                  <a:gd name="T28" fmla="*/ 126 w 218"/>
                  <a:gd name="T29" fmla="*/ 12 h 712"/>
                  <a:gd name="T30" fmla="*/ 120 w 218"/>
                  <a:gd name="T31" fmla="*/ 2 h 712"/>
                  <a:gd name="T32" fmla="*/ 99 w 218"/>
                  <a:gd name="T33" fmla="*/ 0 h 712"/>
                  <a:gd name="T34" fmla="*/ 76 w 218"/>
                  <a:gd name="T35" fmla="*/ 1 h 712"/>
                  <a:gd name="T36" fmla="*/ 71 w 218"/>
                  <a:gd name="T37" fmla="*/ 8 h 712"/>
                  <a:gd name="T38" fmla="*/ 59 w 218"/>
                  <a:gd name="T39" fmla="*/ 20 h 712"/>
                  <a:gd name="T40" fmla="*/ 56 w 218"/>
                  <a:gd name="T41" fmla="*/ 41 h 712"/>
                  <a:gd name="T42" fmla="*/ 60 w 218"/>
                  <a:gd name="T43" fmla="*/ 58 h 712"/>
                  <a:gd name="T44" fmla="*/ 77 w 218"/>
                  <a:gd name="T45" fmla="*/ 104 h 712"/>
                  <a:gd name="T46" fmla="*/ 58 w 218"/>
                  <a:gd name="T47" fmla="*/ 115 h 712"/>
                  <a:gd name="T48" fmla="*/ 26 w 218"/>
                  <a:gd name="T49" fmla="*/ 138 h 712"/>
                  <a:gd name="T50" fmla="*/ 17 w 218"/>
                  <a:gd name="T51" fmla="*/ 155 h 712"/>
                  <a:gd name="T52" fmla="*/ 10 w 218"/>
                  <a:gd name="T53" fmla="*/ 210 h 712"/>
                  <a:gd name="T54" fmla="*/ 3 w 218"/>
                  <a:gd name="T55" fmla="*/ 267 h 712"/>
                  <a:gd name="T56" fmla="*/ 1 w 218"/>
                  <a:gd name="T57" fmla="*/ 296 h 712"/>
                  <a:gd name="T58" fmla="*/ 0 w 218"/>
                  <a:gd name="T59" fmla="*/ 351 h 712"/>
                  <a:gd name="T60" fmla="*/ 3 w 218"/>
                  <a:gd name="T61" fmla="*/ 399 h 712"/>
                  <a:gd name="T62" fmla="*/ 13 w 218"/>
                  <a:gd name="T63" fmla="*/ 408 h 712"/>
                  <a:gd name="T64" fmla="*/ 24 w 218"/>
                  <a:gd name="T65" fmla="*/ 409 h 712"/>
                  <a:gd name="T66" fmla="*/ 15 w 218"/>
                  <a:gd name="T67" fmla="*/ 391 h 712"/>
                  <a:gd name="T68" fmla="*/ 63 w 218"/>
                  <a:gd name="T69" fmla="*/ 661 h 712"/>
                  <a:gd name="T70" fmla="*/ 71 w 218"/>
                  <a:gd name="T71" fmla="*/ 708 h 712"/>
                  <a:gd name="T72" fmla="*/ 107 w 218"/>
                  <a:gd name="T73" fmla="*/ 689 h 712"/>
                  <a:gd name="T74" fmla="*/ 127 w 218"/>
                  <a:gd name="T75" fmla="*/ 701 h 712"/>
                  <a:gd name="T76" fmla="*/ 146 w 218"/>
                  <a:gd name="T77" fmla="*/ 710 h 712"/>
                  <a:gd name="T78" fmla="*/ 160 w 218"/>
                  <a:gd name="T79" fmla="*/ 710 h 712"/>
                  <a:gd name="T80" fmla="*/ 172 w 218"/>
                  <a:gd name="T81" fmla="*/ 707 h 712"/>
                  <a:gd name="T82" fmla="*/ 167 w 218"/>
                  <a:gd name="T83" fmla="*/ 679 h 712"/>
                  <a:gd name="T84" fmla="*/ 176 w 218"/>
                  <a:gd name="T85" fmla="*/ 389 h 712"/>
                  <a:gd name="T86" fmla="*/ 182 w 218"/>
                  <a:gd name="T87" fmla="*/ 404 h 712"/>
                  <a:gd name="T88" fmla="*/ 184 w 218"/>
                  <a:gd name="T89" fmla="*/ 406 h 712"/>
                  <a:gd name="T90" fmla="*/ 187 w 218"/>
                  <a:gd name="T91" fmla="*/ 410 h 712"/>
                  <a:gd name="T92" fmla="*/ 174 w 218"/>
                  <a:gd name="T93" fmla="*/ 426 h 7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8"/>
                  <a:gd name="T142" fmla="*/ 0 h 712"/>
                  <a:gd name="T143" fmla="*/ 218 w 218"/>
                  <a:gd name="T144" fmla="*/ 712 h 7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8" h="712">
                    <a:moveTo>
                      <a:pt x="174" y="426"/>
                    </a:moveTo>
                    <a:lnTo>
                      <a:pt x="174" y="596"/>
                    </a:lnTo>
                    <a:lnTo>
                      <a:pt x="217" y="596"/>
                    </a:lnTo>
                    <a:lnTo>
                      <a:pt x="217" y="426"/>
                    </a:lnTo>
                    <a:lnTo>
                      <a:pt x="200" y="426"/>
                    </a:lnTo>
                    <a:lnTo>
                      <a:pt x="200" y="413"/>
                    </a:lnTo>
                    <a:lnTo>
                      <a:pt x="202" y="410"/>
                    </a:lnTo>
                    <a:lnTo>
                      <a:pt x="204" y="408"/>
                    </a:lnTo>
                    <a:lnTo>
                      <a:pt x="206" y="405"/>
                    </a:lnTo>
                    <a:lnTo>
                      <a:pt x="208" y="403"/>
                    </a:lnTo>
                    <a:lnTo>
                      <a:pt x="209" y="401"/>
                    </a:lnTo>
                    <a:lnTo>
                      <a:pt x="210" y="399"/>
                    </a:lnTo>
                    <a:lnTo>
                      <a:pt x="211" y="397"/>
                    </a:lnTo>
                    <a:lnTo>
                      <a:pt x="207" y="377"/>
                    </a:lnTo>
                    <a:lnTo>
                      <a:pt x="208" y="300"/>
                    </a:lnTo>
                    <a:lnTo>
                      <a:pt x="208" y="294"/>
                    </a:lnTo>
                    <a:lnTo>
                      <a:pt x="208" y="280"/>
                    </a:lnTo>
                    <a:lnTo>
                      <a:pt x="206" y="259"/>
                    </a:lnTo>
                    <a:lnTo>
                      <a:pt x="205" y="234"/>
                    </a:lnTo>
                    <a:lnTo>
                      <a:pt x="202" y="209"/>
                    </a:lnTo>
                    <a:lnTo>
                      <a:pt x="199" y="185"/>
                    </a:lnTo>
                    <a:lnTo>
                      <a:pt x="195" y="165"/>
                    </a:lnTo>
                    <a:lnTo>
                      <a:pt x="189" y="153"/>
                    </a:lnTo>
                    <a:lnTo>
                      <a:pt x="182" y="145"/>
                    </a:lnTo>
                    <a:lnTo>
                      <a:pt x="172" y="136"/>
                    </a:lnTo>
                    <a:lnTo>
                      <a:pt x="162" y="128"/>
                    </a:lnTo>
                    <a:lnTo>
                      <a:pt x="151" y="120"/>
                    </a:lnTo>
                    <a:lnTo>
                      <a:pt x="141" y="114"/>
                    </a:lnTo>
                    <a:lnTo>
                      <a:pt x="132" y="109"/>
                    </a:lnTo>
                    <a:lnTo>
                      <a:pt x="126" y="105"/>
                    </a:lnTo>
                    <a:lnTo>
                      <a:pt x="125" y="104"/>
                    </a:lnTo>
                    <a:lnTo>
                      <a:pt x="126" y="86"/>
                    </a:lnTo>
                    <a:lnTo>
                      <a:pt x="137" y="64"/>
                    </a:lnTo>
                    <a:lnTo>
                      <a:pt x="137" y="63"/>
                    </a:lnTo>
                    <a:lnTo>
                      <a:pt x="138" y="60"/>
                    </a:lnTo>
                    <a:lnTo>
                      <a:pt x="139" y="55"/>
                    </a:lnTo>
                    <a:lnTo>
                      <a:pt x="140" y="49"/>
                    </a:lnTo>
                    <a:lnTo>
                      <a:pt x="140" y="42"/>
                    </a:lnTo>
                    <a:lnTo>
                      <a:pt x="139" y="35"/>
                    </a:lnTo>
                    <a:lnTo>
                      <a:pt x="137" y="28"/>
                    </a:lnTo>
                    <a:lnTo>
                      <a:pt x="133" y="21"/>
                    </a:lnTo>
                    <a:lnTo>
                      <a:pt x="129" y="17"/>
                    </a:lnTo>
                    <a:lnTo>
                      <a:pt x="126" y="12"/>
                    </a:lnTo>
                    <a:lnTo>
                      <a:pt x="125" y="8"/>
                    </a:lnTo>
                    <a:lnTo>
                      <a:pt x="123" y="5"/>
                    </a:lnTo>
                    <a:lnTo>
                      <a:pt x="120" y="2"/>
                    </a:lnTo>
                    <a:lnTo>
                      <a:pt x="116" y="0"/>
                    </a:lnTo>
                    <a:lnTo>
                      <a:pt x="109" y="0"/>
                    </a:lnTo>
                    <a:lnTo>
                      <a:pt x="99" y="0"/>
                    </a:lnTo>
                    <a:lnTo>
                      <a:pt x="88" y="0"/>
                    </a:lnTo>
                    <a:lnTo>
                      <a:pt x="80" y="0"/>
                    </a:lnTo>
                    <a:lnTo>
                      <a:pt x="76" y="1"/>
                    </a:lnTo>
                    <a:lnTo>
                      <a:pt x="74" y="3"/>
                    </a:lnTo>
                    <a:lnTo>
                      <a:pt x="72" y="5"/>
                    </a:lnTo>
                    <a:lnTo>
                      <a:pt x="71" y="8"/>
                    </a:lnTo>
                    <a:lnTo>
                      <a:pt x="68" y="11"/>
                    </a:lnTo>
                    <a:lnTo>
                      <a:pt x="63" y="16"/>
                    </a:lnTo>
                    <a:lnTo>
                      <a:pt x="59" y="20"/>
                    </a:lnTo>
                    <a:lnTo>
                      <a:pt x="56" y="26"/>
                    </a:lnTo>
                    <a:lnTo>
                      <a:pt x="56" y="34"/>
                    </a:lnTo>
                    <a:lnTo>
                      <a:pt x="56" y="41"/>
                    </a:lnTo>
                    <a:lnTo>
                      <a:pt x="58" y="49"/>
                    </a:lnTo>
                    <a:lnTo>
                      <a:pt x="59" y="55"/>
                    </a:lnTo>
                    <a:lnTo>
                      <a:pt x="60" y="58"/>
                    </a:lnTo>
                    <a:lnTo>
                      <a:pt x="61" y="59"/>
                    </a:lnTo>
                    <a:lnTo>
                      <a:pt x="62" y="90"/>
                    </a:lnTo>
                    <a:lnTo>
                      <a:pt x="77" y="104"/>
                    </a:lnTo>
                    <a:lnTo>
                      <a:pt x="74" y="105"/>
                    </a:lnTo>
                    <a:lnTo>
                      <a:pt x="68" y="110"/>
                    </a:lnTo>
                    <a:lnTo>
                      <a:pt x="58" y="115"/>
                    </a:lnTo>
                    <a:lnTo>
                      <a:pt x="47" y="123"/>
                    </a:lnTo>
                    <a:lnTo>
                      <a:pt x="36" y="131"/>
                    </a:lnTo>
                    <a:lnTo>
                      <a:pt x="26" y="138"/>
                    </a:lnTo>
                    <a:lnTo>
                      <a:pt x="19" y="144"/>
                    </a:lnTo>
                    <a:lnTo>
                      <a:pt x="17" y="148"/>
                    </a:lnTo>
                    <a:lnTo>
                      <a:pt x="17" y="155"/>
                    </a:lnTo>
                    <a:lnTo>
                      <a:pt x="15" y="170"/>
                    </a:lnTo>
                    <a:lnTo>
                      <a:pt x="12" y="188"/>
                    </a:lnTo>
                    <a:lnTo>
                      <a:pt x="10" y="210"/>
                    </a:lnTo>
                    <a:lnTo>
                      <a:pt x="7" y="230"/>
                    </a:lnTo>
                    <a:lnTo>
                      <a:pt x="5" y="250"/>
                    </a:lnTo>
                    <a:lnTo>
                      <a:pt x="3" y="267"/>
                    </a:lnTo>
                    <a:lnTo>
                      <a:pt x="3" y="276"/>
                    </a:lnTo>
                    <a:lnTo>
                      <a:pt x="2" y="284"/>
                    </a:lnTo>
                    <a:lnTo>
                      <a:pt x="1" y="296"/>
                    </a:lnTo>
                    <a:lnTo>
                      <a:pt x="1" y="313"/>
                    </a:lnTo>
                    <a:lnTo>
                      <a:pt x="0" y="332"/>
                    </a:lnTo>
                    <a:lnTo>
                      <a:pt x="0" y="351"/>
                    </a:lnTo>
                    <a:lnTo>
                      <a:pt x="0" y="370"/>
                    </a:lnTo>
                    <a:lnTo>
                      <a:pt x="1" y="386"/>
                    </a:lnTo>
                    <a:lnTo>
                      <a:pt x="3" y="399"/>
                    </a:lnTo>
                    <a:lnTo>
                      <a:pt x="6" y="403"/>
                    </a:lnTo>
                    <a:lnTo>
                      <a:pt x="9" y="406"/>
                    </a:lnTo>
                    <a:lnTo>
                      <a:pt x="13" y="408"/>
                    </a:lnTo>
                    <a:lnTo>
                      <a:pt x="17" y="409"/>
                    </a:lnTo>
                    <a:lnTo>
                      <a:pt x="20" y="409"/>
                    </a:lnTo>
                    <a:lnTo>
                      <a:pt x="24" y="409"/>
                    </a:lnTo>
                    <a:lnTo>
                      <a:pt x="26" y="409"/>
                    </a:lnTo>
                    <a:lnTo>
                      <a:pt x="27" y="409"/>
                    </a:lnTo>
                    <a:lnTo>
                      <a:pt x="15" y="391"/>
                    </a:lnTo>
                    <a:lnTo>
                      <a:pt x="35" y="261"/>
                    </a:lnTo>
                    <a:lnTo>
                      <a:pt x="34" y="401"/>
                    </a:lnTo>
                    <a:lnTo>
                      <a:pt x="63" y="661"/>
                    </a:lnTo>
                    <a:lnTo>
                      <a:pt x="39" y="691"/>
                    </a:lnTo>
                    <a:lnTo>
                      <a:pt x="35" y="710"/>
                    </a:lnTo>
                    <a:lnTo>
                      <a:pt x="71" y="708"/>
                    </a:lnTo>
                    <a:lnTo>
                      <a:pt x="101" y="686"/>
                    </a:lnTo>
                    <a:lnTo>
                      <a:pt x="102" y="687"/>
                    </a:lnTo>
                    <a:lnTo>
                      <a:pt x="107" y="689"/>
                    </a:lnTo>
                    <a:lnTo>
                      <a:pt x="112" y="692"/>
                    </a:lnTo>
                    <a:lnTo>
                      <a:pt x="120" y="696"/>
                    </a:lnTo>
                    <a:lnTo>
                      <a:pt x="127" y="701"/>
                    </a:lnTo>
                    <a:lnTo>
                      <a:pt x="135" y="705"/>
                    </a:lnTo>
                    <a:lnTo>
                      <a:pt x="142" y="708"/>
                    </a:lnTo>
                    <a:lnTo>
                      <a:pt x="146" y="710"/>
                    </a:lnTo>
                    <a:lnTo>
                      <a:pt x="151" y="711"/>
                    </a:lnTo>
                    <a:lnTo>
                      <a:pt x="156" y="711"/>
                    </a:lnTo>
                    <a:lnTo>
                      <a:pt x="160" y="710"/>
                    </a:lnTo>
                    <a:lnTo>
                      <a:pt x="164" y="709"/>
                    </a:lnTo>
                    <a:lnTo>
                      <a:pt x="169" y="708"/>
                    </a:lnTo>
                    <a:lnTo>
                      <a:pt x="172" y="707"/>
                    </a:lnTo>
                    <a:lnTo>
                      <a:pt x="174" y="706"/>
                    </a:lnTo>
                    <a:lnTo>
                      <a:pt x="175" y="706"/>
                    </a:lnTo>
                    <a:lnTo>
                      <a:pt x="167" y="679"/>
                    </a:lnTo>
                    <a:lnTo>
                      <a:pt x="141" y="664"/>
                    </a:lnTo>
                    <a:lnTo>
                      <a:pt x="165" y="417"/>
                    </a:lnTo>
                    <a:lnTo>
                      <a:pt x="176" y="389"/>
                    </a:lnTo>
                    <a:lnTo>
                      <a:pt x="162" y="249"/>
                    </a:lnTo>
                    <a:lnTo>
                      <a:pt x="191" y="393"/>
                    </a:lnTo>
                    <a:lnTo>
                      <a:pt x="182" y="404"/>
                    </a:lnTo>
                    <a:lnTo>
                      <a:pt x="183" y="405"/>
                    </a:lnTo>
                    <a:lnTo>
                      <a:pt x="183" y="406"/>
                    </a:lnTo>
                    <a:lnTo>
                      <a:pt x="184" y="406"/>
                    </a:lnTo>
                    <a:lnTo>
                      <a:pt x="185" y="408"/>
                    </a:lnTo>
                    <a:lnTo>
                      <a:pt x="186" y="409"/>
                    </a:lnTo>
                    <a:lnTo>
                      <a:pt x="187" y="410"/>
                    </a:lnTo>
                    <a:lnTo>
                      <a:pt x="189" y="411"/>
                    </a:lnTo>
                    <a:lnTo>
                      <a:pt x="189" y="426"/>
                    </a:lnTo>
                    <a:lnTo>
                      <a:pt x="174" y="42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4" name="Freeform 65"/>
              <p:cNvSpPr>
                <a:spLocks/>
              </p:cNvSpPr>
              <p:nvPr/>
            </p:nvSpPr>
            <p:spPr bwMode="auto">
              <a:xfrm>
                <a:off x="2134" y="2543"/>
                <a:ext cx="219" cy="711"/>
              </a:xfrm>
              <a:custGeom>
                <a:avLst/>
                <a:gdLst>
                  <a:gd name="T0" fmla="*/ 218 w 219"/>
                  <a:gd name="T1" fmla="*/ 596 h 711"/>
                  <a:gd name="T2" fmla="*/ 201 w 219"/>
                  <a:gd name="T3" fmla="*/ 412 h 711"/>
                  <a:gd name="T4" fmla="*/ 206 w 219"/>
                  <a:gd name="T5" fmla="*/ 406 h 711"/>
                  <a:gd name="T6" fmla="*/ 210 w 219"/>
                  <a:gd name="T7" fmla="*/ 398 h 711"/>
                  <a:gd name="T8" fmla="*/ 207 w 219"/>
                  <a:gd name="T9" fmla="*/ 376 h 711"/>
                  <a:gd name="T10" fmla="*/ 208 w 219"/>
                  <a:gd name="T11" fmla="*/ 295 h 711"/>
                  <a:gd name="T12" fmla="*/ 205 w 219"/>
                  <a:gd name="T13" fmla="*/ 235 h 711"/>
                  <a:gd name="T14" fmla="*/ 195 w 219"/>
                  <a:gd name="T15" fmla="*/ 166 h 711"/>
                  <a:gd name="T16" fmla="*/ 173 w 219"/>
                  <a:gd name="T17" fmla="*/ 136 h 711"/>
                  <a:gd name="T18" fmla="*/ 141 w 219"/>
                  <a:gd name="T19" fmla="*/ 114 h 711"/>
                  <a:gd name="T20" fmla="*/ 124 w 219"/>
                  <a:gd name="T21" fmla="*/ 104 h 711"/>
                  <a:gd name="T22" fmla="*/ 138 w 219"/>
                  <a:gd name="T23" fmla="*/ 64 h 711"/>
                  <a:gd name="T24" fmla="*/ 139 w 219"/>
                  <a:gd name="T25" fmla="*/ 49 h 711"/>
                  <a:gd name="T26" fmla="*/ 137 w 219"/>
                  <a:gd name="T27" fmla="*/ 28 h 711"/>
                  <a:gd name="T28" fmla="*/ 126 w 219"/>
                  <a:gd name="T29" fmla="*/ 12 h 711"/>
                  <a:gd name="T30" fmla="*/ 120 w 219"/>
                  <a:gd name="T31" fmla="*/ 3 h 711"/>
                  <a:gd name="T32" fmla="*/ 99 w 219"/>
                  <a:gd name="T33" fmla="*/ 0 h 711"/>
                  <a:gd name="T34" fmla="*/ 76 w 219"/>
                  <a:gd name="T35" fmla="*/ 2 h 711"/>
                  <a:gd name="T36" fmla="*/ 71 w 219"/>
                  <a:gd name="T37" fmla="*/ 8 h 711"/>
                  <a:gd name="T38" fmla="*/ 59 w 219"/>
                  <a:gd name="T39" fmla="*/ 21 h 711"/>
                  <a:gd name="T40" fmla="*/ 57 w 219"/>
                  <a:gd name="T41" fmla="*/ 41 h 711"/>
                  <a:gd name="T42" fmla="*/ 59 w 219"/>
                  <a:gd name="T43" fmla="*/ 58 h 711"/>
                  <a:gd name="T44" fmla="*/ 77 w 219"/>
                  <a:gd name="T45" fmla="*/ 104 h 711"/>
                  <a:gd name="T46" fmla="*/ 58 w 219"/>
                  <a:gd name="T47" fmla="*/ 116 h 711"/>
                  <a:gd name="T48" fmla="*/ 25 w 219"/>
                  <a:gd name="T49" fmla="*/ 138 h 711"/>
                  <a:gd name="T50" fmla="*/ 16 w 219"/>
                  <a:gd name="T51" fmla="*/ 155 h 711"/>
                  <a:gd name="T52" fmla="*/ 9 w 219"/>
                  <a:gd name="T53" fmla="*/ 209 h 711"/>
                  <a:gd name="T54" fmla="*/ 2 w 219"/>
                  <a:gd name="T55" fmla="*/ 266 h 711"/>
                  <a:gd name="T56" fmla="*/ 0 w 219"/>
                  <a:gd name="T57" fmla="*/ 297 h 711"/>
                  <a:gd name="T58" fmla="*/ 0 w 219"/>
                  <a:gd name="T59" fmla="*/ 352 h 711"/>
                  <a:gd name="T60" fmla="*/ 2 w 219"/>
                  <a:gd name="T61" fmla="*/ 399 h 711"/>
                  <a:gd name="T62" fmla="*/ 12 w 219"/>
                  <a:gd name="T63" fmla="*/ 408 h 711"/>
                  <a:gd name="T64" fmla="*/ 23 w 219"/>
                  <a:gd name="T65" fmla="*/ 409 h 711"/>
                  <a:gd name="T66" fmla="*/ 14 w 219"/>
                  <a:gd name="T67" fmla="*/ 391 h 711"/>
                  <a:gd name="T68" fmla="*/ 62 w 219"/>
                  <a:gd name="T69" fmla="*/ 661 h 711"/>
                  <a:gd name="T70" fmla="*/ 71 w 219"/>
                  <a:gd name="T71" fmla="*/ 707 h 711"/>
                  <a:gd name="T72" fmla="*/ 106 w 219"/>
                  <a:gd name="T73" fmla="*/ 689 h 711"/>
                  <a:gd name="T74" fmla="*/ 127 w 219"/>
                  <a:gd name="T75" fmla="*/ 700 h 711"/>
                  <a:gd name="T76" fmla="*/ 147 w 219"/>
                  <a:gd name="T77" fmla="*/ 710 h 711"/>
                  <a:gd name="T78" fmla="*/ 160 w 219"/>
                  <a:gd name="T79" fmla="*/ 710 h 711"/>
                  <a:gd name="T80" fmla="*/ 172 w 219"/>
                  <a:gd name="T81" fmla="*/ 706 h 711"/>
                  <a:gd name="T82" fmla="*/ 167 w 219"/>
                  <a:gd name="T83" fmla="*/ 679 h 711"/>
                  <a:gd name="T84" fmla="*/ 176 w 219"/>
                  <a:gd name="T85" fmla="*/ 389 h 711"/>
                  <a:gd name="T86" fmla="*/ 183 w 219"/>
                  <a:gd name="T87" fmla="*/ 405 h 711"/>
                  <a:gd name="T88" fmla="*/ 184 w 219"/>
                  <a:gd name="T89" fmla="*/ 406 h 711"/>
                  <a:gd name="T90" fmla="*/ 187 w 219"/>
                  <a:gd name="T91" fmla="*/ 409 h 711"/>
                  <a:gd name="T92" fmla="*/ 189 w 219"/>
                  <a:gd name="T93" fmla="*/ 426 h 7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
                  <a:gd name="T142" fmla="*/ 0 h 711"/>
                  <a:gd name="T143" fmla="*/ 219 w 219"/>
                  <a:gd name="T144" fmla="*/ 711 h 7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 h="711">
                    <a:moveTo>
                      <a:pt x="174" y="426"/>
                    </a:moveTo>
                    <a:lnTo>
                      <a:pt x="174" y="596"/>
                    </a:lnTo>
                    <a:lnTo>
                      <a:pt x="218" y="596"/>
                    </a:lnTo>
                    <a:lnTo>
                      <a:pt x="218" y="426"/>
                    </a:lnTo>
                    <a:lnTo>
                      <a:pt x="201" y="426"/>
                    </a:lnTo>
                    <a:lnTo>
                      <a:pt x="201" y="412"/>
                    </a:lnTo>
                    <a:lnTo>
                      <a:pt x="202" y="411"/>
                    </a:lnTo>
                    <a:lnTo>
                      <a:pt x="205" y="408"/>
                    </a:lnTo>
                    <a:lnTo>
                      <a:pt x="206" y="406"/>
                    </a:lnTo>
                    <a:lnTo>
                      <a:pt x="208" y="403"/>
                    </a:lnTo>
                    <a:lnTo>
                      <a:pt x="209" y="400"/>
                    </a:lnTo>
                    <a:lnTo>
                      <a:pt x="210" y="398"/>
                    </a:lnTo>
                    <a:lnTo>
                      <a:pt x="211" y="397"/>
                    </a:lnTo>
                    <a:lnTo>
                      <a:pt x="211" y="396"/>
                    </a:lnTo>
                    <a:lnTo>
                      <a:pt x="207" y="376"/>
                    </a:lnTo>
                    <a:lnTo>
                      <a:pt x="208" y="299"/>
                    </a:lnTo>
                    <a:lnTo>
                      <a:pt x="208" y="295"/>
                    </a:lnTo>
                    <a:lnTo>
                      <a:pt x="208" y="280"/>
                    </a:lnTo>
                    <a:lnTo>
                      <a:pt x="207" y="259"/>
                    </a:lnTo>
                    <a:lnTo>
                      <a:pt x="205" y="235"/>
                    </a:lnTo>
                    <a:lnTo>
                      <a:pt x="202" y="209"/>
                    </a:lnTo>
                    <a:lnTo>
                      <a:pt x="199" y="185"/>
                    </a:lnTo>
                    <a:lnTo>
                      <a:pt x="195" y="166"/>
                    </a:lnTo>
                    <a:lnTo>
                      <a:pt x="190" y="152"/>
                    </a:lnTo>
                    <a:lnTo>
                      <a:pt x="182" y="145"/>
                    </a:lnTo>
                    <a:lnTo>
                      <a:pt x="173" y="136"/>
                    </a:lnTo>
                    <a:lnTo>
                      <a:pt x="161" y="128"/>
                    </a:lnTo>
                    <a:lnTo>
                      <a:pt x="151" y="120"/>
                    </a:lnTo>
                    <a:lnTo>
                      <a:pt x="141" y="114"/>
                    </a:lnTo>
                    <a:lnTo>
                      <a:pt x="133" y="109"/>
                    </a:lnTo>
                    <a:lnTo>
                      <a:pt x="127" y="106"/>
                    </a:lnTo>
                    <a:lnTo>
                      <a:pt x="124" y="104"/>
                    </a:lnTo>
                    <a:lnTo>
                      <a:pt x="127" y="86"/>
                    </a:lnTo>
                    <a:lnTo>
                      <a:pt x="137" y="65"/>
                    </a:lnTo>
                    <a:lnTo>
                      <a:pt x="138" y="64"/>
                    </a:lnTo>
                    <a:lnTo>
                      <a:pt x="138" y="60"/>
                    </a:lnTo>
                    <a:lnTo>
                      <a:pt x="139" y="56"/>
                    </a:lnTo>
                    <a:lnTo>
                      <a:pt x="139" y="49"/>
                    </a:lnTo>
                    <a:lnTo>
                      <a:pt x="139" y="42"/>
                    </a:lnTo>
                    <a:lnTo>
                      <a:pt x="138" y="36"/>
                    </a:lnTo>
                    <a:lnTo>
                      <a:pt x="137" y="28"/>
                    </a:lnTo>
                    <a:lnTo>
                      <a:pt x="133" y="22"/>
                    </a:lnTo>
                    <a:lnTo>
                      <a:pt x="129" y="17"/>
                    </a:lnTo>
                    <a:lnTo>
                      <a:pt x="126" y="12"/>
                    </a:lnTo>
                    <a:lnTo>
                      <a:pt x="124" y="8"/>
                    </a:lnTo>
                    <a:lnTo>
                      <a:pt x="123" y="5"/>
                    </a:lnTo>
                    <a:lnTo>
                      <a:pt x="120" y="3"/>
                    </a:lnTo>
                    <a:lnTo>
                      <a:pt x="116" y="1"/>
                    </a:lnTo>
                    <a:lnTo>
                      <a:pt x="109" y="0"/>
                    </a:lnTo>
                    <a:lnTo>
                      <a:pt x="99" y="0"/>
                    </a:lnTo>
                    <a:lnTo>
                      <a:pt x="87" y="0"/>
                    </a:lnTo>
                    <a:lnTo>
                      <a:pt x="80" y="0"/>
                    </a:lnTo>
                    <a:lnTo>
                      <a:pt x="76" y="2"/>
                    </a:lnTo>
                    <a:lnTo>
                      <a:pt x="74" y="3"/>
                    </a:lnTo>
                    <a:lnTo>
                      <a:pt x="72" y="5"/>
                    </a:lnTo>
                    <a:lnTo>
                      <a:pt x="71" y="8"/>
                    </a:lnTo>
                    <a:lnTo>
                      <a:pt x="67" y="12"/>
                    </a:lnTo>
                    <a:lnTo>
                      <a:pt x="62" y="16"/>
                    </a:lnTo>
                    <a:lnTo>
                      <a:pt x="59" y="21"/>
                    </a:lnTo>
                    <a:lnTo>
                      <a:pt x="57" y="27"/>
                    </a:lnTo>
                    <a:lnTo>
                      <a:pt x="56" y="35"/>
                    </a:lnTo>
                    <a:lnTo>
                      <a:pt x="57" y="41"/>
                    </a:lnTo>
                    <a:lnTo>
                      <a:pt x="58" y="49"/>
                    </a:lnTo>
                    <a:lnTo>
                      <a:pt x="59" y="55"/>
                    </a:lnTo>
                    <a:lnTo>
                      <a:pt x="59" y="58"/>
                    </a:lnTo>
                    <a:lnTo>
                      <a:pt x="60" y="60"/>
                    </a:lnTo>
                    <a:lnTo>
                      <a:pt x="61" y="90"/>
                    </a:lnTo>
                    <a:lnTo>
                      <a:pt x="77" y="104"/>
                    </a:lnTo>
                    <a:lnTo>
                      <a:pt x="74" y="106"/>
                    </a:lnTo>
                    <a:lnTo>
                      <a:pt x="67" y="110"/>
                    </a:lnTo>
                    <a:lnTo>
                      <a:pt x="58" y="116"/>
                    </a:lnTo>
                    <a:lnTo>
                      <a:pt x="46" y="123"/>
                    </a:lnTo>
                    <a:lnTo>
                      <a:pt x="36" y="130"/>
                    </a:lnTo>
                    <a:lnTo>
                      <a:pt x="25" y="138"/>
                    </a:lnTo>
                    <a:lnTo>
                      <a:pt x="19" y="144"/>
                    </a:lnTo>
                    <a:lnTo>
                      <a:pt x="17" y="149"/>
                    </a:lnTo>
                    <a:lnTo>
                      <a:pt x="16" y="155"/>
                    </a:lnTo>
                    <a:lnTo>
                      <a:pt x="14" y="169"/>
                    </a:lnTo>
                    <a:lnTo>
                      <a:pt x="12" y="188"/>
                    </a:lnTo>
                    <a:lnTo>
                      <a:pt x="9" y="209"/>
                    </a:lnTo>
                    <a:lnTo>
                      <a:pt x="6" y="231"/>
                    </a:lnTo>
                    <a:lnTo>
                      <a:pt x="4" y="251"/>
                    </a:lnTo>
                    <a:lnTo>
                      <a:pt x="2" y="266"/>
                    </a:lnTo>
                    <a:lnTo>
                      <a:pt x="2" y="277"/>
                    </a:lnTo>
                    <a:lnTo>
                      <a:pt x="1" y="283"/>
                    </a:lnTo>
                    <a:lnTo>
                      <a:pt x="0" y="297"/>
                    </a:lnTo>
                    <a:lnTo>
                      <a:pt x="0" y="313"/>
                    </a:lnTo>
                    <a:lnTo>
                      <a:pt x="0" y="332"/>
                    </a:lnTo>
                    <a:lnTo>
                      <a:pt x="0" y="352"/>
                    </a:lnTo>
                    <a:lnTo>
                      <a:pt x="0" y="371"/>
                    </a:lnTo>
                    <a:lnTo>
                      <a:pt x="0" y="387"/>
                    </a:lnTo>
                    <a:lnTo>
                      <a:pt x="2" y="399"/>
                    </a:lnTo>
                    <a:lnTo>
                      <a:pt x="5" y="404"/>
                    </a:lnTo>
                    <a:lnTo>
                      <a:pt x="8" y="406"/>
                    </a:lnTo>
                    <a:lnTo>
                      <a:pt x="12" y="408"/>
                    </a:lnTo>
                    <a:lnTo>
                      <a:pt x="16" y="409"/>
                    </a:lnTo>
                    <a:lnTo>
                      <a:pt x="19" y="409"/>
                    </a:lnTo>
                    <a:lnTo>
                      <a:pt x="23" y="409"/>
                    </a:lnTo>
                    <a:lnTo>
                      <a:pt x="25" y="409"/>
                    </a:lnTo>
                    <a:lnTo>
                      <a:pt x="26" y="409"/>
                    </a:lnTo>
                    <a:lnTo>
                      <a:pt x="14" y="391"/>
                    </a:lnTo>
                    <a:lnTo>
                      <a:pt x="35" y="261"/>
                    </a:lnTo>
                    <a:lnTo>
                      <a:pt x="33" y="400"/>
                    </a:lnTo>
                    <a:lnTo>
                      <a:pt x="62" y="661"/>
                    </a:lnTo>
                    <a:lnTo>
                      <a:pt x="39" y="691"/>
                    </a:lnTo>
                    <a:lnTo>
                      <a:pt x="35" y="710"/>
                    </a:lnTo>
                    <a:lnTo>
                      <a:pt x="71" y="707"/>
                    </a:lnTo>
                    <a:lnTo>
                      <a:pt x="100" y="685"/>
                    </a:lnTo>
                    <a:lnTo>
                      <a:pt x="102" y="686"/>
                    </a:lnTo>
                    <a:lnTo>
                      <a:pt x="106" y="689"/>
                    </a:lnTo>
                    <a:lnTo>
                      <a:pt x="112" y="692"/>
                    </a:lnTo>
                    <a:lnTo>
                      <a:pt x="119" y="696"/>
                    </a:lnTo>
                    <a:lnTo>
                      <a:pt x="127" y="700"/>
                    </a:lnTo>
                    <a:lnTo>
                      <a:pt x="135" y="705"/>
                    </a:lnTo>
                    <a:lnTo>
                      <a:pt x="141" y="708"/>
                    </a:lnTo>
                    <a:lnTo>
                      <a:pt x="147" y="710"/>
                    </a:lnTo>
                    <a:lnTo>
                      <a:pt x="151" y="710"/>
                    </a:lnTo>
                    <a:lnTo>
                      <a:pt x="156" y="710"/>
                    </a:lnTo>
                    <a:lnTo>
                      <a:pt x="160" y="710"/>
                    </a:lnTo>
                    <a:lnTo>
                      <a:pt x="165" y="709"/>
                    </a:lnTo>
                    <a:lnTo>
                      <a:pt x="169" y="707"/>
                    </a:lnTo>
                    <a:lnTo>
                      <a:pt x="172" y="706"/>
                    </a:lnTo>
                    <a:lnTo>
                      <a:pt x="175" y="706"/>
                    </a:lnTo>
                    <a:lnTo>
                      <a:pt x="175" y="705"/>
                    </a:lnTo>
                    <a:lnTo>
                      <a:pt x="167" y="679"/>
                    </a:lnTo>
                    <a:lnTo>
                      <a:pt x="140" y="663"/>
                    </a:lnTo>
                    <a:lnTo>
                      <a:pt x="165" y="417"/>
                    </a:lnTo>
                    <a:lnTo>
                      <a:pt x="176" y="389"/>
                    </a:lnTo>
                    <a:lnTo>
                      <a:pt x="163" y="248"/>
                    </a:lnTo>
                    <a:lnTo>
                      <a:pt x="191" y="392"/>
                    </a:lnTo>
                    <a:lnTo>
                      <a:pt x="183" y="405"/>
                    </a:lnTo>
                    <a:lnTo>
                      <a:pt x="183" y="406"/>
                    </a:lnTo>
                    <a:lnTo>
                      <a:pt x="184" y="406"/>
                    </a:lnTo>
                    <a:lnTo>
                      <a:pt x="184" y="407"/>
                    </a:lnTo>
                    <a:lnTo>
                      <a:pt x="185" y="408"/>
                    </a:lnTo>
                    <a:lnTo>
                      <a:pt x="187" y="409"/>
                    </a:lnTo>
                    <a:lnTo>
                      <a:pt x="188" y="410"/>
                    </a:lnTo>
                    <a:lnTo>
                      <a:pt x="189" y="411"/>
                    </a:lnTo>
                    <a:lnTo>
                      <a:pt x="189" y="426"/>
                    </a:lnTo>
                    <a:lnTo>
                      <a:pt x="174" y="426"/>
                    </a:lnTo>
                  </a:path>
                </a:pathLst>
              </a:custGeom>
              <a:solidFill>
                <a:srgbClr val="FF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5" name="Freeform 66"/>
              <p:cNvSpPr>
                <a:spLocks/>
              </p:cNvSpPr>
              <p:nvPr/>
            </p:nvSpPr>
            <p:spPr bwMode="auto">
              <a:xfrm>
                <a:off x="1964" y="2651"/>
                <a:ext cx="222" cy="725"/>
              </a:xfrm>
              <a:custGeom>
                <a:avLst/>
                <a:gdLst>
                  <a:gd name="T0" fmla="*/ 41 w 222"/>
                  <a:gd name="T1" fmla="*/ 407 h 725"/>
                  <a:gd name="T2" fmla="*/ 19 w 222"/>
                  <a:gd name="T3" fmla="*/ 299 h 725"/>
                  <a:gd name="T4" fmla="*/ 0 w 222"/>
                  <a:gd name="T5" fmla="*/ 245 h 725"/>
                  <a:gd name="T6" fmla="*/ 5 w 222"/>
                  <a:gd name="T7" fmla="*/ 224 h 725"/>
                  <a:gd name="T8" fmla="*/ 14 w 222"/>
                  <a:gd name="T9" fmla="*/ 192 h 725"/>
                  <a:gd name="T10" fmla="*/ 24 w 222"/>
                  <a:gd name="T11" fmla="*/ 163 h 725"/>
                  <a:gd name="T12" fmla="*/ 37 w 222"/>
                  <a:gd name="T13" fmla="*/ 144 h 725"/>
                  <a:gd name="T14" fmla="*/ 58 w 222"/>
                  <a:gd name="T15" fmla="*/ 128 h 725"/>
                  <a:gd name="T16" fmla="*/ 79 w 222"/>
                  <a:gd name="T17" fmla="*/ 114 h 725"/>
                  <a:gd name="T18" fmla="*/ 93 w 222"/>
                  <a:gd name="T19" fmla="*/ 105 h 725"/>
                  <a:gd name="T20" fmla="*/ 93 w 222"/>
                  <a:gd name="T21" fmla="*/ 85 h 725"/>
                  <a:gd name="T22" fmla="*/ 83 w 222"/>
                  <a:gd name="T23" fmla="*/ 63 h 725"/>
                  <a:gd name="T24" fmla="*/ 81 w 222"/>
                  <a:gd name="T25" fmla="*/ 55 h 725"/>
                  <a:gd name="T26" fmla="*/ 80 w 222"/>
                  <a:gd name="T27" fmla="*/ 41 h 725"/>
                  <a:gd name="T28" fmla="*/ 84 w 222"/>
                  <a:gd name="T29" fmla="*/ 28 h 725"/>
                  <a:gd name="T30" fmla="*/ 91 w 222"/>
                  <a:gd name="T31" fmla="*/ 16 h 725"/>
                  <a:gd name="T32" fmla="*/ 95 w 222"/>
                  <a:gd name="T33" fmla="*/ 8 h 725"/>
                  <a:gd name="T34" fmla="*/ 100 w 222"/>
                  <a:gd name="T35" fmla="*/ 2 h 725"/>
                  <a:gd name="T36" fmla="*/ 111 w 222"/>
                  <a:gd name="T37" fmla="*/ 0 h 725"/>
                  <a:gd name="T38" fmla="*/ 132 w 222"/>
                  <a:gd name="T39" fmla="*/ 0 h 725"/>
                  <a:gd name="T40" fmla="*/ 144 w 222"/>
                  <a:gd name="T41" fmla="*/ 1 h 725"/>
                  <a:gd name="T42" fmla="*/ 147 w 222"/>
                  <a:gd name="T43" fmla="*/ 5 h 725"/>
                  <a:gd name="T44" fmla="*/ 152 w 222"/>
                  <a:gd name="T45" fmla="*/ 11 h 725"/>
                  <a:gd name="T46" fmla="*/ 162 w 222"/>
                  <a:gd name="T47" fmla="*/ 20 h 725"/>
                  <a:gd name="T48" fmla="*/ 164 w 222"/>
                  <a:gd name="T49" fmla="*/ 34 h 725"/>
                  <a:gd name="T50" fmla="*/ 162 w 222"/>
                  <a:gd name="T51" fmla="*/ 48 h 725"/>
                  <a:gd name="T52" fmla="*/ 160 w 222"/>
                  <a:gd name="T53" fmla="*/ 58 h 725"/>
                  <a:gd name="T54" fmla="*/ 146 w 222"/>
                  <a:gd name="T55" fmla="*/ 92 h 725"/>
                  <a:gd name="T56" fmla="*/ 146 w 222"/>
                  <a:gd name="T57" fmla="*/ 105 h 725"/>
                  <a:gd name="T58" fmla="*/ 163 w 222"/>
                  <a:gd name="T59" fmla="*/ 115 h 725"/>
                  <a:gd name="T60" fmla="*/ 184 w 222"/>
                  <a:gd name="T61" fmla="*/ 130 h 725"/>
                  <a:gd name="T62" fmla="*/ 201 w 222"/>
                  <a:gd name="T63" fmla="*/ 144 h 725"/>
                  <a:gd name="T64" fmla="*/ 204 w 222"/>
                  <a:gd name="T65" fmla="*/ 154 h 725"/>
                  <a:gd name="T66" fmla="*/ 207 w 222"/>
                  <a:gd name="T67" fmla="*/ 188 h 725"/>
                  <a:gd name="T68" fmla="*/ 213 w 222"/>
                  <a:gd name="T69" fmla="*/ 230 h 725"/>
                  <a:gd name="T70" fmla="*/ 217 w 222"/>
                  <a:gd name="T71" fmla="*/ 266 h 725"/>
                  <a:gd name="T72" fmla="*/ 218 w 222"/>
                  <a:gd name="T73" fmla="*/ 283 h 725"/>
                  <a:gd name="T74" fmla="*/ 220 w 222"/>
                  <a:gd name="T75" fmla="*/ 312 h 725"/>
                  <a:gd name="T76" fmla="*/ 221 w 222"/>
                  <a:gd name="T77" fmla="*/ 351 h 725"/>
                  <a:gd name="T78" fmla="*/ 219 w 222"/>
                  <a:gd name="T79" fmla="*/ 386 h 725"/>
                  <a:gd name="T80" fmla="*/ 215 w 222"/>
                  <a:gd name="T81" fmla="*/ 403 h 725"/>
                  <a:gd name="T82" fmla="*/ 207 w 222"/>
                  <a:gd name="T83" fmla="*/ 408 h 725"/>
                  <a:gd name="T84" fmla="*/ 200 w 222"/>
                  <a:gd name="T85" fmla="*/ 409 h 725"/>
                  <a:gd name="T86" fmla="*/ 194 w 222"/>
                  <a:gd name="T87" fmla="*/ 408 h 725"/>
                  <a:gd name="T88" fmla="*/ 196 w 222"/>
                  <a:gd name="T89" fmla="*/ 398 h 725"/>
                  <a:gd name="T90" fmla="*/ 186 w 222"/>
                  <a:gd name="T91" fmla="*/ 400 h 725"/>
                  <a:gd name="T92" fmla="*/ 189 w 222"/>
                  <a:gd name="T93" fmla="*/ 528 h 725"/>
                  <a:gd name="T94" fmla="*/ 194 w 222"/>
                  <a:gd name="T95" fmla="*/ 666 h 725"/>
                  <a:gd name="T96" fmla="*/ 163 w 222"/>
                  <a:gd name="T97" fmla="*/ 684 h 725"/>
                  <a:gd name="T98" fmla="*/ 118 w 222"/>
                  <a:gd name="T99" fmla="*/ 686 h 725"/>
                  <a:gd name="T100" fmla="*/ 112 w 222"/>
                  <a:gd name="T101" fmla="*/ 696 h 725"/>
                  <a:gd name="T102" fmla="*/ 103 w 222"/>
                  <a:gd name="T103" fmla="*/ 709 h 725"/>
                  <a:gd name="T104" fmla="*/ 92 w 222"/>
                  <a:gd name="T105" fmla="*/ 720 h 725"/>
                  <a:gd name="T106" fmla="*/ 84 w 222"/>
                  <a:gd name="T107" fmla="*/ 724 h 725"/>
                  <a:gd name="T108" fmla="*/ 74 w 222"/>
                  <a:gd name="T109" fmla="*/ 723 h 725"/>
                  <a:gd name="T110" fmla="*/ 66 w 222"/>
                  <a:gd name="T111" fmla="*/ 721 h 725"/>
                  <a:gd name="T112" fmla="*/ 61 w 222"/>
                  <a:gd name="T113" fmla="*/ 719 h 725"/>
                  <a:gd name="T114" fmla="*/ 68 w 222"/>
                  <a:gd name="T115" fmla="*/ 692 h 725"/>
                  <a:gd name="T116" fmla="*/ 54 w 222"/>
                  <a:gd name="T117" fmla="*/ 537 h 725"/>
                  <a:gd name="T118" fmla="*/ 44 w 222"/>
                  <a:gd name="T119" fmla="*/ 374 h 7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2"/>
                  <a:gd name="T181" fmla="*/ 0 h 725"/>
                  <a:gd name="T182" fmla="*/ 222 w 222"/>
                  <a:gd name="T183" fmla="*/ 725 h 7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2" h="725">
                    <a:moveTo>
                      <a:pt x="44" y="374"/>
                    </a:moveTo>
                    <a:lnTo>
                      <a:pt x="41" y="407"/>
                    </a:lnTo>
                    <a:lnTo>
                      <a:pt x="12" y="367"/>
                    </a:lnTo>
                    <a:lnTo>
                      <a:pt x="19" y="299"/>
                    </a:lnTo>
                    <a:lnTo>
                      <a:pt x="0" y="248"/>
                    </a:lnTo>
                    <a:lnTo>
                      <a:pt x="0" y="245"/>
                    </a:lnTo>
                    <a:lnTo>
                      <a:pt x="1" y="236"/>
                    </a:lnTo>
                    <a:lnTo>
                      <a:pt x="5" y="224"/>
                    </a:lnTo>
                    <a:lnTo>
                      <a:pt x="9" y="209"/>
                    </a:lnTo>
                    <a:lnTo>
                      <a:pt x="14" y="192"/>
                    </a:lnTo>
                    <a:lnTo>
                      <a:pt x="18" y="176"/>
                    </a:lnTo>
                    <a:lnTo>
                      <a:pt x="24" y="163"/>
                    </a:lnTo>
                    <a:lnTo>
                      <a:pt x="31" y="152"/>
                    </a:lnTo>
                    <a:lnTo>
                      <a:pt x="37" y="144"/>
                    </a:lnTo>
                    <a:lnTo>
                      <a:pt x="47" y="135"/>
                    </a:lnTo>
                    <a:lnTo>
                      <a:pt x="58" y="128"/>
                    </a:lnTo>
                    <a:lnTo>
                      <a:pt x="69" y="120"/>
                    </a:lnTo>
                    <a:lnTo>
                      <a:pt x="79" y="114"/>
                    </a:lnTo>
                    <a:lnTo>
                      <a:pt x="87" y="108"/>
                    </a:lnTo>
                    <a:lnTo>
                      <a:pt x="93" y="105"/>
                    </a:lnTo>
                    <a:lnTo>
                      <a:pt x="95" y="103"/>
                    </a:lnTo>
                    <a:lnTo>
                      <a:pt x="93" y="85"/>
                    </a:lnTo>
                    <a:lnTo>
                      <a:pt x="83" y="64"/>
                    </a:lnTo>
                    <a:lnTo>
                      <a:pt x="83" y="63"/>
                    </a:lnTo>
                    <a:lnTo>
                      <a:pt x="82" y="59"/>
                    </a:lnTo>
                    <a:lnTo>
                      <a:pt x="81" y="55"/>
                    </a:lnTo>
                    <a:lnTo>
                      <a:pt x="80" y="49"/>
                    </a:lnTo>
                    <a:lnTo>
                      <a:pt x="80" y="41"/>
                    </a:lnTo>
                    <a:lnTo>
                      <a:pt x="81" y="35"/>
                    </a:lnTo>
                    <a:lnTo>
                      <a:pt x="84" y="28"/>
                    </a:lnTo>
                    <a:lnTo>
                      <a:pt x="87" y="21"/>
                    </a:lnTo>
                    <a:lnTo>
                      <a:pt x="91" y="16"/>
                    </a:lnTo>
                    <a:lnTo>
                      <a:pt x="93" y="12"/>
                    </a:lnTo>
                    <a:lnTo>
                      <a:pt x="95" y="8"/>
                    </a:lnTo>
                    <a:lnTo>
                      <a:pt x="97" y="4"/>
                    </a:lnTo>
                    <a:lnTo>
                      <a:pt x="100" y="2"/>
                    </a:lnTo>
                    <a:lnTo>
                      <a:pt x="104" y="0"/>
                    </a:lnTo>
                    <a:lnTo>
                      <a:pt x="111" y="0"/>
                    </a:lnTo>
                    <a:lnTo>
                      <a:pt x="122" y="0"/>
                    </a:lnTo>
                    <a:lnTo>
                      <a:pt x="132" y="0"/>
                    </a:lnTo>
                    <a:lnTo>
                      <a:pt x="140" y="0"/>
                    </a:lnTo>
                    <a:lnTo>
                      <a:pt x="144" y="1"/>
                    </a:lnTo>
                    <a:lnTo>
                      <a:pt x="147" y="2"/>
                    </a:lnTo>
                    <a:lnTo>
                      <a:pt x="147" y="5"/>
                    </a:lnTo>
                    <a:lnTo>
                      <a:pt x="149" y="7"/>
                    </a:lnTo>
                    <a:lnTo>
                      <a:pt x="152" y="11"/>
                    </a:lnTo>
                    <a:lnTo>
                      <a:pt x="157" y="16"/>
                    </a:lnTo>
                    <a:lnTo>
                      <a:pt x="162" y="20"/>
                    </a:lnTo>
                    <a:lnTo>
                      <a:pt x="164" y="26"/>
                    </a:lnTo>
                    <a:lnTo>
                      <a:pt x="164" y="34"/>
                    </a:lnTo>
                    <a:lnTo>
                      <a:pt x="164" y="41"/>
                    </a:lnTo>
                    <a:lnTo>
                      <a:pt x="162" y="48"/>
                    </a:lnTo>
                    <a:lnTo>
                      <a:pt x="161" y="54"/>
                    </a:lnTo>
                    <a:lnTo>
                      <a:pt x="160" y="58"/>
                    </a:lnTo>
                    <a:lnTo>
                      <a:pt x="160" y="59"/>
                    </a:lnTo>
                    <a:lnTo>
                      <a:pt x="146" y="92"/>
                    </a:lnTo>
                    <a:lnTo>
                      <a:pt x="144" y="103"/>
                    </a:lnTo>
                    <a:lnTo>
                      <a:pt x="146" y="105"/>
                    </a:lnTo>
                    <a:lnTo>
                      <a:pt x="152" y="109"/>
                    </a:lnTo>
                    <a:lnTo>
                      <a:pt x="163" y="115"/>
                    </a:lnTo>
                    <a:lnTo>
                      <a:pt x="173" y="122"/>
                    </a:lnTo>
                    <a:lnTo>
                      <a:pt x="184" y="130"/>
                    </a:lnTo>
                    <a:lnTo>
                      <a:pt x="194" y="137"/>
                    </a:lnTo>
                    <a:lnTo>
                      <a:pt x="201" y="144"/>
                    </a:lnTo>
                    <a:lnTo>
                      <a:pt x="203" y="148"/>
                    </a:lnTo>
                    <a:lnTo>
                      <a:pt x="204" y="154"/>
                    </a:lnTo>
                    <a:lnTo>
                      <a:pt x="205" y="169"/>
                    </a:lnTo>
                    <a:lnTo>
                      <a:pt x="207" y="188"/>
                    </a:lnTo>
                    <a:lnTo>
                      <a:pt x="210" y="209"/>
                    </a:lnTo>
                    <a:lnTo>
                      <a:pt x="213" y="230"/>
                    </a:lnTo>
                    <a:lnTo>
                      <a:pt x="215" y="250"/>
                    </a:lnTo>
                    <a:lnTo>
                      <a:pt x="217" y="266"/>
                    </a:lnTo>
                    <a:lnTo>
                      <a:pt x="218" y="276"/>
                    </a:lnTo>
                    <a:lnTo>
                      <a:pt x="218" y="283"/>
                    </a:lnTo>
                    <a:lnTo>
                      <a:pt x="219" y="296"/>
                    </a:lnTo>
                    <a:lnTo>
                      <a:pt x="220" y="312"/>
                    </a:lnTo>
                    <a:lnTo>
                      <a:pt x="220" y="331"/>
                    </a:lnTo>
                    <a:lnTo>
                      <a:pt x="221" y="351"/>
                    </a:lnTo>
                    <a:lnTo>
                      <a:pt x="220" y="370"/>
                    </a:lnTo>
                    <a:lnTo>
                      <a:pt x="219" y="386"/>
                    </a:lnTo>
                    <a:lnTo>
                      <a:pt x="217" y="399"/>
                    </a:lnTo>
                    <a:lnTo>
                      <a:pt x="215" y="403"/>
                    </a:lnTo>
                    <a:lnTo>
                      <a:pt x="211" y="406"/>
                    </a:lnTo>
                    <a:lnTo>
                      <a:pt x="207" y="408"/>
                    </a:lnTo>
                    <a:lnTo>
                      <a:pt x="203" y="409"/>
                    </a:lnTo>
                    <a:lnTo>
                      <a:pt x="200" y="409"/>
                    </a:lnTo>
                    <a:lnTo>
                      <a:pt x="197" y="409"/>
                    </a:lnTo>
                    <a:lnTo>
                      <a:pt x="194" y="408"/>
                    </a:lnTo>
                    <a:lnTo>
                      <a:pt x="196" y="398"/>
                    </a:lnTo>
                    <a:lnTo>
                      <a:pt x="205" y="390"/>
                    </a:lnTo>
                    <a:lnTo>
                      <a:pt x="186" y="400"/>
                    </a:lnTo>
                    <a:lnTo>
                      <a:pt x="192" y="497"/>
                    </a:lnTo>
                    <a:lnTo>
                      <a:pt x="189" y="528"/>
                    </a:lnTo>
                    <a:lnTo>
                      <a:pt x="162" y="640"/>
                    </a:lnTo>
                    <a:lnTo>
                      <a:pt x="194" y="666"/>
                    </a:lnTo>
                    <a:lnTo>
                      <a:pt x="199" y="685"/>
                    </a:lnTo>
                    <a:lnTo>
                      <a:pt x="163" y="684"/>
                    </a:lnTo>
                    <a:lnTo>
                      <a:pt x="119" y="685"/>
                    </a:lnTo>
                    <a:lnTo>
                      <a:pt x="118" y="686"/>
                    </a:lnTo>
                    <a:lnTo>
                      <a:pt x="116" y="690"/>
                    </a:lnTo>
                    <a:lnTo>
                      <a:pt x="112" y="696"/>
                    </a:lnTo>
                    <a:lnTo>
                      <a:pt x="108" y="703"/>
                    </a:lnTo>
                    <a:lnTo>
                      <a:pt x="103" y="709"/>
                    </a:lnTo>
                    <a:lnTo>
                      <a:pt x="97" y="715"/>
                    </a:lnTo>
                    <a:lnTo>
                      <a:pt x="92" y="720"/>
                    </a:lnTo>
                    <a:lnTo>
                      <a:pt x="88" y="723"/>
                    </a:lnTo>
                    <a:lnTo>
                      <a:pt x="84" y="724"/>
                    </a:lnTo>
                    <a:lnTo>
                      <a:pt x="79" y="724"/>
                    </a:lnTo>
                    <a:lnTo>
                      <a:pt x="74" y="723"/>
                    </a:lnTo>
                    <a:lnTo>
                      <a:pt x="70" y="722"/>
                    </a:lnTo>
                    <a:lnTo>
                      <a:pt x="66" y="721"/>
                    </a:lnTo>
                    <a:lnTo>
                      <a:pt x="63" y="720"/>
                    </a:lnTo>
                    <a:lnTo>
                      <a:pt x="61" y="719"/>
                    </a:lnTo>
                    <a:lnTo>
                      <a:pt x="60" y="719"/>
                    </a:lnTo>
                    <a:lnTo>
                      <a:pt x="68" y="692"/>
                    </a:lnTo>
                    <a:lnTo>
                      <a:pt x="79" y="663"/>
                    </a:lnTo>
                    <a:lnTo>
                      <a:pt x="54" y="537"/>
                    </a:lnTo>
                    <a:lnTo>
                      <a:pt x="48" y="418"/>
                    </a:lnTo>
                    <a:lnTo>
                      <a:pt x="44" y="37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6" name="Freeform 67"/>
              <p:cNvSpPr>
                <a:spLocks/>
              </p:cNvSpPr>
              <p:nvPr/>
            </p:nvSpPr>
            <p:spPr bwMode="auto">
              <a:xfrm>
                <a:off x="1974" y="2659"/>
                <a:ext cx="223" cy="724"/>
              </a:xfrm>
              <a:custGeom>
                <a:avLst/>
                <a:gdLst>
                  <a:gd name="T0" fmla="*/ 41 w 223"/>
                  <a:gd name="T1" fmla="*/ 407 h 724"/>
                  <a:gd name="T2" fmla="*/ 20 w 223"/>
                  <a:gd name="T3" fmla="*/ 299 h 724"/>
                  <a:gd name="T4" fmla="*/ 0 w 223"/>
                  <a:gd name="T5" fmla="*/ 245 h 724"/>
                  <a:gd name="T6" fmla="*/ 5 w 223"/>
                  <a:gd name="T7" fmla="*/ 223 h 724"/>
                  <a:gd name="T8" fmla="*/ 14 w 223"/>
                  <a:gd name="T9" fmla="*/ 192 h 724"/>
                  <a:gd name="T10" fmla="*/ 25 w 223"/>
                  <a:gd name="T11" fmla="*/ 163 h 724"/>
                  <a:gd name="T12" fmla="*/ 39 w 223"/>
                  <a:gd name="T13" fmla="*/ 145 h 724"/>
                  <a:gd name="T14" fmla="*/ 59 w 223"/>
                  <a:gd name="T15" fmla="*/ 128 h 724"/>
                  <a:gd name="T16" fmla="*/ 80 w 223"/>
                  <a:gd name="T17" fmla="*/ 113 h 724"/>
                  <a:gd name="T18" fmla="*/ 94 w 223"/>
                  <a:gd name="T19" fmla="*/ 105 h 724"/>
                  <a:gd name="T20" fmla="*/ 94 w 223"/>
                  <a:gd name="T21" fmla="*/ 86 h 724"/>
                  <a:gd name="T22" fmla="*/ 83 w 223"/>
                  <a:gd name="T23" fmla="*/ 63 h 724"/>
                  <a:gd name="T24" fmla="*/ 81 w 223"/>
                  <a:gd name="T25" fmla="*/ 55 h 724"/>
                  <a:gd name="T26" fmla="*/ 81 w 223"/>
                  <a:gd name="T27" fmla="*/ 42 h 724"/>
                  <a:gd name="T28" fmla="*/ 84 w 223"/>
                  <a:gd name="T29" fmla="*/ 28 h 724"/>
                  <a:gd name="T30" fmla="*/ 92 w 223"/>
                  <a:gd name="T31" fmla="*/ 17 h 724"/>
                  <a:gd name="T32" fmla="*/ 96 w 223"/>
                  <a:gd name="T33" fmla="*/ 8 h 724"/>
                  <a:gd name="T34" fmla="*/ 100 w 223"/>
                  <a:gd name="T35" fmla="*/ 2 h 724"/>
                  <a:gd name="T36" fmla="*/ 112 w 223"/>
                  <a:gd name="T37" fmla="*/ 0 h 724"/>
                  <a:gd name="T38" fmla="*/ 133 w 223"/>
                  <a:gd name="T39" fmla="*/ 0 h 724"/>
                  <a:gd name="T40" fmla="*/ 145 w 223"/>
                  <a:gd name="T41" fmla="*/ 1 h 724"/>
                  <a:gd name="T42" fmla="*/ 148 w 223"/>
                  <a:gd name="T43" fmla="*/ 5 h 724"/>
                  <a:gd name="T44" fmla="*/ 153 w 223"/>
                  <a:gd name="T45" fmla="*/ 11 h 724"/>
                  <a:gd name="T46" fmla="*/ 162 w 223"/>
                  <a:gd name="T47" fmla="*/ 20 h 724"/>
                  <a:gd name="T48" fmla="*/ 165 w 223"/>
                  <a:gd name="T49" fmla="*/ 34 h 724"/>
                  <a:gd name="T50" fmla="*/ 163 w 223"/>
                  <a:gd name="T51" fmla="*/ 49 h 724"/>
                  <a:gd name="T52" fmla="*/ 161 w 223"/>
                  <a:gd name="T53" fmla="*/ 58 h 724"/>
                  <a:gd name="T54" fmla="*/ 146 w 223"/>
                  <a:gd name="T55" fmla="*/ 92 h 724"/>
                  <a:gd name="T56" fmla="*/ 147 w 223"/>
                  <a:gd name="T57" fmla="*/ 106 h 724"/>
                  <a:gd name="T58" fmla="*/ 163 w 223"/>
                  <a:gd name="T59" fmla="*/ 115 h 724"/>
                  <a:gd name="T60" fmla="*/ 185 w 223"/>
                  <a:gd name="T61" fmla="*/ 130 h 724"/>
                  <a:gd name="T62" fmla="*/ 202 w 223"/>
                  <a:gd name="T63" fmla="*/ 144 h 724"/>
                  <a:gd name="T64" fmla="*/ 205 w 223"/>
                  <a:gd name="T65" fmla="*/ 155 h 724"/>
                  <a:gd name="T66" fmla="*/ 209 w 223"/>
                  <a:gd name="T67" fmla="*/ 187 h 724"/>
                  <a:gd name="T68" fmla="*/ 214 w 223"/>
                  <a:gd name="T69" fmla="*/ 230 h 724"/>
                  <a:gd name="T70" fmla="*/ 219 w 223"/>
                  <a:gd name="T71" fmla="*/ 266 h 724"/>
                  <a:gd name="T72" fmla="*/ 219 w 223"/>
                  <a:gd name="T73" fmla="*/ 283 h 724"/>
                  <a:gd name="T74" fmla="*/ 221 w 223"/>
                  <a:gd name="T75" fmla="*/ 313 h 724"/>
                  <a:gd name="T76" fmla="*/ 222 w 223"/>
                  <a:gd name="T77" fmla="*/ 351 h 724"/>
                  <a:gd name="T78" fmla="*/ 220 w 223"/>
                  <a:gd name="T79" fmla="*/ 386 h 724"/>
                  <a:gd name="T80" fmla="*/ 216 w 223"/>
                  <a:gd name="T81" fmla="*/ 403 h 724"/>
                  <a:gd name="T82" fmla="*/ 208 w 223"/>
                  <a:gd name="T83" fmla="*/ 407 h 724"/>
                  <a:gd name="T84" fmla="*/ 201 w 223"/>
                  <a:gd name="T85" fmla="*/ 408 h 724"/>
                  <a:gd name="T86" fmla="*/ 196 w 223"/>
                  <a:gd name="T87" fmla="*/ 408 h 724"/>
                  <a:gd name="T88" fmla="*/ 197 w 223"/>
                  <a:gd name="T89" fmla="*/ 398 h 724"/>
                  <a:gd name="T90" fmla="*/ 188 w 223"/>
                  <a:gd name="T91" fmla="*/ 400 h 724"/>
                  <a:gd name="T92" fmla="*/ 190 w 223"/>
                  <a:gd name="T93" fmla="*/ 528 h 724"/>
                  <a:gd name="T94" fmla="*/ 196 w 223"/>
                  <a:gd name="T95" fmla="*/ 667 h 724"/>
                  <a:gd name="T96" fmla="*/ 164 w 223"/>
                  <a:gd name="T97" fmla="*/ 683 h 724"/>
                  <a:gd name="T98" fmla="*/ 119 w 223"/>
                  <a:gd name="T99" fmla="*/ 685 h 724"/>
                  <a:gd name="T100" fmla="*/ 113 w 223"/>
                  <a:gd name="T101" fmla="*/ 695 h 724"/>
                  <a:gd name="T102" fmla="*/ 103 w 223"/>
                  <a:gd name="T103" fmla="*/ 709 h 724"/>
                  <a:gd name="T104" fmla="*/ 93 w 223"/>
                  <a:gd name="T105" fmla="*/ 720 h 724"/>
                  <a:gd name="T106" fmla="*/ 84 w 223"/>
                  <a:gd name="T107" fmla="*/ 723 h 724"/>
                  <a:gd name="T108" fmla="*/ 75 w 223"/>
                  <a:gd name="T109" fmla="*/ 722 h 724"/>
                  <a:gd name="T110" fmla="*/ 66 w 223"/>
                  <a:gd name="T111" fmla="*/ 720 h 724"/>
                  <a:gd name="T112" fmla="*/ 61 w 223"/>
                  <a:gd name="T113" fmla="*/ 718 h 724"/>
                  <a:gd name="T114" fmla="*/ 69 w 223"/>
                  <a:gd name="T115" fmla="*/ 692 h 724"/>
                  <a:gd name="T116" fmla="*/ 54 w 223"/>
                  <a:gd name="T117" fmla="*/ 537 h 724"/>
                  <a:gd name="T118" fmla="*/ 44 w 223"/>
                  <a:gd name="T119" fmla="*/ 374 h 7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3"/>
                  <a:gd name="T181" fmla="*/ 0 h 724"/>
                  <a:gd name="T182" fmla="*/ 223 w 223"/>
                  <a:gd name="T183" fmla="*/ 724 h 7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3" h="724">
                    <a:moveTo>
                      <a:pt x="44" y="374"/>
                    </a:moveTo>
                    <a:lnTo>
                      <a:pt x="41" y="407"/>
                    </a:lnTo>
                    <a:lnTo>
                      <a:pt x="13" y="368"/>
                    </a:lnTo>
                    <a:lnTo>
                      <a:pt x="20" y="299"/>
                    </a:lnTo>
                    <a:lnTo>
                      <a:pt x="0" y="248"/>
                    </a:lnTo>
                    <a:lnTo>
                      <a:pt x="0" y="245"/>
                    </a:lnTo>
                    <a:lnTo>
                      <a:pt x="2" y="236"/>
                    </a:lnTo>
                    <a:lnTo>
                      <a:pt x="5" y="223"/>
                    </a:lnTo>
                    <a:lnTo>
                      <a:pt x="9" y="208"/>
                    </a:lnTo>
                    <a:lnTo>
                      <a:pt x="14" y="192"/>
                    </a:lnTo>
                    <a:lnTo>
                      <a:pt x="20" y="177"/>
                    </a:lnTo>
                    <a:lnTo>
                      <a:pt x="25" y="163"/>
                    </a:lnTo>
                    <a:lnTo>
                      <a:pt x="31" y="152"/>
                    </a:lnTo>
                    <a:lnTo>
                      <a:pt x="39" y="145"/>
                    </a:lnTo>
                    <a:lnTo>
                      <a:pt x="48" y="136"/>
                    </a:lnTo>
                    <a:lnTo>
                      <a:pt x="59" y="128"/>
                    </a:lnTo>
                    <a:lnTo>
                      <a:pt x="69" y="120"/>
                    </a:lnTo>
                    <a:lnTo>
                      <a:pt x="80" y="113"/>
                    </a:lnTo>
                    <a:lnTo>
                      <a:pt x="88" y="109"/>
                    </a:lnTo>
                    <a:lnTo>
                      <a:pt x="94" y="105"/>
                    </a:lnTo>
                    <a:lnTo>
                      <a:pt x="97" y="104"/>
                    </a:lnTo>
                    <a:lnTo>
                      <a:pt x="94" y="86"/>
                    </a:lnTo>
                    <a:lnTo>
                      <a:pt x="84" y="64"/>
                    </a:lnTo>
                    <a:lnTo>
                      <a:pt x="83" y="63"/>
                    </a:lnTo>
                    <a:lnTo>
                      <a:pt x="82" y="60"/>
                    </a:lnTo>
                    <a:lnTo>
                      <a:pt x="81" y="55"/>
                    </a:lnTo>
                    <a:lnTo>
                      <a:pt x="81" y="49"/>
                    </a:lnTo>
                    <a:lnTo>
                      <a:pt x="81" y="42"/>
                    </a:lnTo>
                    <a:lnTo>
                      <a:pt x="81" y="35"/>
                    </a:lnTo>
                    <a:lnTo>
                      <a:pt x="84" y="28"/>
                    </a:lnTo>
                    <a:lnTo>
                      <a:pt x="88" y="21"/>
                    </a:lnTo>
                    <a:lnTo>
                      <a:pt x="92" y="17"/>
                    </a:lnTo>
                    <a:lnTo>
                      <a:pt x="94" y="12"/>
                    </a:lnTo>
                    <a:lnTo>
                      <a:pt x="96" y="8"/>
                    </a:lnTo>
                    <a:lnTo>
                      <a:pt x="98" y="5"/>
                    </a:lnTo>
                    <a:lnTo>
                      <a:pt x="100" y="2"/>
                    </a:lnTo>
                    <a:lnTo>
                      <a:pt x="105" y="0"/>
                    </a:lnTo>
                    <a:lnTo>
                      <a:pt x="112" y="0"/>
                    </a:lnTo>
                    <a:lnTo>
                      <a:pt x="122" y="0"/>
                    </a:lnTo>
                    <a:lnTo>
                      <a:pt x="133" y="0"/>
                    </a:lnTo>
                    <a:lnTo>
                      <a:pt x="141" y="0"/>
                    </a:lnTo>
                    <a:lnTo>
                      <a:pt x="145" y="1"/>
                    </a:lnTo>
                    <a:lnTo>
                      <a:pt x="147" y="3"/>
                    </a:lnTo>
                    <a:lnTo>
                      <a:pt x="148" y="5"/>
                    </a:lnTo>
                    <a:lnTo>
                      <a:pt x="150" y="8"/>
                    </a:lnTo>
                    <a:lnTo>
                      <a:pt x="153" y="11"/>
                    </a:lnTo>
                    <a:lnTo>
                      <a:pt x="159" y="16"/>
                    </a:lnTo>
                    <a:lnTo>
                      <a:pt x="162" y="20"/>
                    </a:lnTo>
                    <a:lnTo>
                      <a:pt x="164" y="27"/>
                    </a:lnTo>
                    <a:lnTo>
                      <a:pt x="165" y="34"/>
                    </a:lnTo>
                    <a:lnTo>
                      <a:pt x="164" y="41"/>
                    </a:lnTo>
                    <a:lnTo>
                      <a:pt x="163" y="49"/>
                    </a:lnTo>
                    <a:lnTo>
                      <a:pt x="161" y="55"/>
                    </a:lnTo>
                    <a:lnTo>
                      <a:pt x="161" y="58"/>
                    </a:lnTo>
                    <a:lnTo>
                      <a:pt x="161" y="59"/>
                    </a:lnTo>
                    <a:lnTo>
                      <a:pt x="146" y="92"/>
                    </a:lnTo>
                    <a:lnTo>
                      <a:pt x="144" y="104"/>
                    </a:lnTo>
                    <a:lnTo>
                      <a:pt x="147" y="106"/>
                    </a:lnTo>
                    <a:lnTo>
                      <a:pt x="154" y="110"/>
                    </a:lnTo>
                    <a:lnTo>
                      <a:pt x="163" y="115"/>
                    </a:lnTo>
                    <a:lnTo>
                      <a:pt x="175" y="123"/>
                    </a:lnTo>
                    <a:lnTo>
                      <a:pt x="185" y="130"/>
                    </a:lnTo>
                    <a:lnTo>
                      <a:pt x="196" y="138"/>
                    </a:lnTo>
                    <a:lnTo>
                      <a:pt x="202" y="144"/>
                    </a:lnTo>
                    <a:lnTo>
                      <a:pt x="204" y="148"/>
                    </a:lnTo>
                    <a:lnTo>
                      <a:pt x="205" y="155"/>
                    </a:lnTo>
                    <a:lnTo>
                      <a:pt x="207" y="169"/>
                    </a:lnTo>
                    <a:lnTo>
                      <a:pt x="209" y="187"/>
                    </a:lnTo>
                    <a:lnTo>
                      <a:pt x="212" y="209"/>
                    </a:lnTo>
                    <a:lnTo>
                      <a:pt x="214" y="230"/>
                    </a:lnTo>
                    <a:lnTo>
                      <a:pt x="217" y="250"/>
                    </a:lnTo>
                    <a:lnTo>
                      <a:pt x="219" y="266"/>
                    </a:lnTo>
                    <a:lnTo>
                      <a:pt x="219" y="276"/>
                    </a:lnTo>
                    <a:lnTo>
                      <a:pt x="219" y="283"/>
                    </a:lnTo>
                    <a:lnTo>
                      <a:pt x="220" y="296"/>
                    </a:lnTo>
                    <a:lnTo>
                      <a:pt x="221" y="313"/>
                    </a:lnTo>
                    <a:lnTo>
                      <a:pt x="221" y="332"/>
                    </a:lnTo>
                    <a:lnTo>
                      <a:pt x="222" y="351"/>
                    </a:lnTo>
                    <a:lnTo>
                      <a:pt x="221" y="370"/>
                    </a:lnTo>
                    <a:lnTo>
                      <a:pt x="220" y="386"/>
                    </a:lnTo>
                    <a:lnTo>
                      <a:pt x="218" y="398"/>
                    </a:lnTo>
                    <a:lnTo>
                      <a:pt x="216" y="403"/>
                    </a:lnTo>
                    <a:lnTo>
                      <a:pt x="213" y="406"/>
                    </a:lnTo>
                    <a:lnTo>
                      <a:pt x="208" y="407"/>
                    </a:lnTo>
                    <a:lnTo>
                      <a:pt x="204" y="408"/>
                    </a:lnTo>
                    <a:lnTo>
                      <a:pt x="201" y="408"/>
                    </a:lnTo>
                    <a:lnTo>
                      <a:pt x="198" y="408"/>
                    </a:lnTo>
                    <a:lnTo>
                      <a:pt x="196" y="408"/>
                    </a:lnTo>
                    <a:lnTo>
                      <a:pt x="195" y="408"/>
                    </a:lnTo>
                    <a:lnTo>
                      <a:pt x="197" y="398"/>
                    </a:lnTo>
                    <a:lnTo>
                      <a:pt x="206" y="390"/>
                    </a:lnTo>
                    <a:lnTo>
                      <a:pt x="188" y="400"/>
                    </a:lnTo>
                    <a:lnTo>
                      <a:pt x="193" y="497"/>
                    </a:lnTo>
                    <a:lnTo>
                      <a:pt x="190" y="528"/>
                    </a:lnTo>
                    <a:lnTo>
                      <a:pt x="162" y="639"/>
                    </a:lnTo>
                    <a:lnTo>
                      <a:pt x="196" y="667"/>
                    </a:lnTo>
                    <a:lnTo>
                      <a:pt x="201" y="685"/>
                    </a:lnTo>
                    <a:lnTo>
                      <a:pt x="164" y="683"/>
                    </a:lnTo>
                    <a:lnTo>
                      <a:pt x="120" y="685"/>
                    </a:lnTo>
                    <a:lnTo>
                      <a:pt x="119" y="685"/>
                    </a:lnTo>
                    <a:lnTo>
                      <a:pt x="117" y="690"/>
                    </a:lnTo>
                    <a:lnTo>
                      <a:pt x="113" y="695"/>
                    </a:lnTo>
                    <a:lnTo>
                      <a:pt x="108" y="703"/>
                    </a:lnTo>
                    <a:lnTo>
                      <a:pt x="103" y="709"/>
                    </a:lnTo>
                    <a:lnTo>
                      <a:pt x="98" y="715"/>
                    </a:lnTo>
                    <a:lnTo>
                      <a:pt x="93" y="720"/>
                    </a:lnTo>
                    <a:lnTo>
                      <a:pt x="89" y="722"/>
                    </a:lnTo>
                    <a:lnTo>
                      <a:pt x="84" y="723"/>
                    </a:lnTo>
                    <a:lnTo>
                      <a:pt x="80" y="723"/>
                    </a:lnTo>
                    <a:lnTo>
                      <a:pt x="75" y="722"/>
                    </a:lnTo>
                    <a:lnTo>
                      <a:pt x="70" y="721"/>
                    </a:lnTo>
                    <a:lnTo>
                      <a:pt x="66" y="720"/>
                    </a:lnTo>
                    <a:lnTo>
                      <a:pt x="63" y="719"/>
                    </a:lnTo>
                    <a:lnTo>
                      <a:pt x="61" y="718"/>
                    </a:lnTo>
                    <a:lnTo>
                      <a:pt x="60" y="718"/>
                    </a:lnTo>
                    <a:lnTo>
                      <a:pt x="69" y="692"/>
                    </a:lnTo>
                    <a:lnTo>
                      <a:pt x="80" y="663"/>
                    </a:lnTo>
                    <a:lnTo>
                      <a:pt x="54" y="537"/>
                    </a:lnTo>
                    <a:lnTo>
                      <a:pt x="49" y="418"/>
                    </a:lnTo>
                    <a:lnTo>
                      <a:pt x="44" y="374"/>
                    </a:lnTo>
                  </a:path>
                </a:pathLst>
              </a:custGeom>
              <a:solidFill>
                <a:srgbClr val="99CC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7" name="Freeform 68"/>
              <p:cNvSpPr>
                <a:spLocks/>
              </p:cNvSpPr>
              <p:nvPr/>
            </p:nvSpPr>
            <p:spPr bwMode="auto">
              <a:xfrm>
                <a:off x="2276" y="2623"/>
                <a:ext cx="220" cy="680"/>
              </a:xfrm>
              <a:custGeom>
                <a:avLst/>
                <a:gdLst>
                  <a:gd name="T0" fmla="*/ 181 w 220"/>
                  <a:gd name="T1" fmla="*/ 349 h 680"/>
                  <a:gd name="T2" fmla="*/ 176 w 220"/>
                  <a:gd name="T3" fmla="*/ 337 h 680"/>
                  <a:gd name="T4" fmla="*/ 168 w 220"/>
                  <a:gd name="T5" fmla="*/ 296 h 680"/>
                  <a:gd name="T6" fmla="*/ 181 w 220"/>
                  <a:gd name="T7" fmla="*/ 253 h 680"/>
                  <a:gd name="T8" fmla="*/ 185 w 220"/>
                  <a:gd name="T9" fmla="*/ 228 h 680"/>
                  <a:gd name="T10" fmla="*/ 174 w 220"/>
                  <a:gd name="T11" fmla="*/ 160 h 680"/>
                  <a:gd name="T12" fmla="*/ 150 w 220"/>
                  <a:gd name="T13" fmla="*/ 117 h 680"/>
                  <a:gd name="T14" fmla="*/ 133 w 220"/>
                  <a:gd name="T15" fmla="*/ 102 h 680"/>
                  <a:gd name="T16" fmla="*/ 146 w 220"/>
                  <a:gd name="T17" fmla="*/ 84 h 680"/>
                  <a:gd name="T18" fmla="*/ 140 w 220"/>
                  <a:gd name="T19" fmla="*/ 83 h 680"/>
                  <a:gd name="T20" fmla="*/ 130 w 220"/>
                  <a:gd name="T21" fmla="*/ 66 h 680"/>
                  <a:gd name="T22" fmla="*/ 137 w 220"/>
                  <a:gd name="T23" fmla="*/ 38 h 680"/>
                  <a:gd name="T24" fmla="*/ 111 w 220"/>
                  <a:gd name="T25" fmla="*/ 1 h 680"/>
                  <a:gd name="T26" fmla="*/ 78 w 220"/>
                  <a:gd name="T27" fmla="*/ 1 h 680"/>
                  <a:gd name="T28" fmla="*/ 53 w 220"/>
                  <a:gd name="T29" fmla="*/ 10 h 680"/>
                  <a:gd name="T30" fmla="*/ 53 w 220"/>
                  <a:gd name="T31" fmla="*/ 20 h 680"/>
                  <a:gd name="T32" fmla="*/ 52 w 220"/>
                  <a:gd name="T33" fmla="*/ 26 h 680"/>
                  <a:gd name="T34" fmla="*/ 50 w 220"/>
                  <a:gd name="T35" fmla="*/ 40 h 680"/>
                  <a:gd name="T36" fmla="*/ 55 w 220"/>
                  <a:gd name="T37" fmla="*/ 71 h 680"/>
                  <a:gd name="T38" fmla="*/ 49 w 220"/>
                  <a:gd name="T39" fmla="*/ 75 h 680"/>
                  <a:gd name="T40" fmla="*/ 46 w 220"/>
                  <a:gd name="T41" fmla="*/ 83 h 680"/>
                  <a:gd name="T42" fmla="*/ 54 w 220"/>
                  <a:gd name="T43" fmla="*/ 93 h 680"/>
                  <a:gd name="T44" fmla="*/ 60 w 220"/>
                  <a:gd name="T45" fmla="*/ 101 h 680"/>
                  <a:gd name="T46" fmla="*/ 48 w 220"/>
                  <a:gd name="T47" fmla="*/ 111 h 680"/>
                  <a:gd name="T48" fmla="*/ 41 w 220"/>
                  <a:gd name="T49" fmla="*/ 114 h 680"/>
                  <a:gd name="T50" fmla="*/ 30 w 220"/>
                  <a:gd name="T51" fmla="*/ 117 h 680"/>
                  <a:gd name="T52" fmla="*/ 11 w 220"/>
                  <a:gd name="T53" fmla="*/ 170 h 680"/>
                  <a:gd name="T54" fmla="*/ 11 w 220"/>
                  <a:gd name="T55" fmla="*/ 248 h 680"/>
                  <a:gd name="T56" fmla="*/ 3 w 220"/>
                  <a:gd name="T57" fmla="*/ 288 h 680"/>
                  <a:gd name="T58" fmla="*/ 1 w 220"/>
                  <a:gd name="T59" fmla="*/ 311 h 680"/>
                  <a:gd name="T60" fmla="*/ 8 w 220"/>
                  <a:gd name="T61" fmla="*/ 330 h 680"/>
                  <a:gd name="T62" fmla="*/ 8 w 220"/>
                  <a:gd name="T63" fmla="*/ 401 h 680"/>
                  <a:gd name="T64" fmla="*/ 8 w 220"/>
                  <a:gd name="T65" fmla="*/ 445 h 680"/>
                  <a:gd name="T66" fmla="*/ 16 w 220"/>
                  <a:gd name="T67" fmla="*/ 465 h 680"/>
                  <a:gd name="T68" fmla="*/ 19 w 220"/>
                  <a:gd name="T69" fmla="*/ 472 h 680"/>
                  <a:gd name="T70" fmla="*/ 27 w 220"/>
                  <a:gd name="T71" fmla="*/ 544 h 680"/>
                  <a:gd name="T72" fmla="*/ 30 w 220"/>
                  <a:gd name="T73" fmla="*/ 606 h 680"/>
                  <a:gd name="T74" fmla="*/ 18 w 220"/>
                  <a:gd name="T75" fmla="*/ 648 h 680"/>
                  <a:gd name="T76" fmla="*/ 10 w 220"/>
                  <a:gd name="T77" fmla="*/ 676 h 680"/>
                  <a:gd name="T78" fmla="*/ 20 w 220"/>
                  <a:gd name="T79" fmla="*/ 679 h 680"/>
                  <a:gd name="T80" fmla="*/ 42 w 220"/>
                  <a:gd name="T81" fmla="*/ 676 h 680"/>
                  <a:gd name="T82" fmla="*/ 53 w 220"/>
                  <a:gd name="T83" fmla="*/ 638 h 680"/>
                  <a:gd name="T84" fmla="*/ 52 w 220"/>
                  <a:gd name="T85" fmla="*/ 605 h 680"/>
                  <a:gd name="T86" fmla="*/ 57 w 220"/>
                  <a:gd name="T87" fmla="*/ 582 h 680"/>
                  <a:gd name="T88" fmla="*/ 67 w 220"/>
                  <a:gd name="T89" fmla="*/ 536 h 680"/>
                  <a:gd name="T90" fmla="*/ 70 w 220"/>
                  <a:gd name="T91" fmla="*/ 504 h 680"/>
                  <a:gd name="T92" fmla="*/ 71 w 220"/>
                  <a:gd name="T93" fmla="*/ 489 h 680"/>
                  <a:gd name="T94" fmla="*/ 91 w 220"/>
                  <a:gd name="T95" fmla="*/ 507 h 680"/>
                  <a:gd name="T96" fmla="*/ 97 w 220"/>
                  <a:gd name="T97" fmla="*/ 652 h 680"/>
                  <a:gd name="T98" fmla="*/ 102 w 220"/>
                  <a:gd name="T99" fmla="*/ 668 h 680"/>
                  <a:gd name="T100" fmla="*/ 115 w 220"/>
                  <a:gd name="T101" fmla="*/ 678 h 680"/>
                  <a:gd name="T102" fmla="*/ 128 w 220"/>
                  <a:gd name="T103" fmla="*/ 669 h 680"/>
                  <a:gd name="T104" fmla="*/ 124 w 220"/>
                  <a:gd name="T105" fmla="*/ 607 h 680"/>
                  <a:gd name="T106" fmla="*/ 132 w 220"/>
                  <a:gd name="T107" fmla="*/ 579 h 680"/>
                  <a:gd name="T108" fmla="*/ 139 w 220"/>
                  <a:gd name="T109" fmla="*/ 536 h 680"/>
                  <a:gd name="T110" fmla="*/ 137 w 220"/>
                  <a:gd name="T111" fmla="*/ 522 h 680"/>
                  <a:gd name="T112" fmla="*/ 135 w 220"/>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680"/>
                  <a:gd name="T173" fmla="*/ 220 w 220"/>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680">
                    <a:moveTo>
                      <a:pt x="219" y="354"/>
                    </a:moveTo>
                    <a:lnTo>
                      <a:pt x="181" y="352"/>
                    </a:lnTo>
                    <a:lnTo>
                      <a:pt x="181" y="350"/>
                    </a:lnTo>
                    <a:lnTo>
                      <a:pt x="181" y="349"/>
                    </a:lnTo>
                    <a:lnTo>
                      <a:pt x="180" y="346"/>
                    </a:lnTo>
                    <a:lnTo>
                      <a:pt x="180" y="343"/>
                    </a:lnTo>
                    <a:lnTo>
                      <a:pt x="178" y="340"/>
                    </a:lnTo>
                    <a:lnTo>
                      <a:pt x="176" y="337"/>
                    </a:lnTo>
                    <a:lnTo>
                      <a:pt x="174" y="335"/>
                    </a:lnTo>
                    <a:lnTo>
                      <a:pt x="171" y="333"/>
                    </a:lnTo>
                    <a:lnTo>
                      <a:pt x="166" y="301"/>
                    </a:lnTo>
                    <a:lnTo>
                      <a:pt x="168" y="296"/>
                    </a:lnTo>
                    <a:lnTo>
                      <a:pt x="171" y="288"/>
                    </a:lnTo>
                    <a:lnTo>
                      <a:pt x="175" y="276"/>
                    </a:lnTo>
                    <a:lnTo>
                      <a:pt x="179" y="265"/>
                    </a:lnTo>
                    <a:lnTo>
                      <a:pt x="181" y="253"/>
                    </a:lnTo>
                    <a:lnTo>
                      <a:pt x="183" y="244"/>
                    </a:lnTo>
                    <a:lnTo>
                      <a:pt x="185" y="236"/>
                    </a:lnTo>
                    <a:lnTo>
                      <a:pt x="186" y="232"/>
                    </a:lnTo>
                    <a:lnTo>
                      <a:pt x="185" y="228"/>
                    </a:lnTo>
                    <a:lnTo>
                      <a:pt x="183" y="215"/>
                    </a:lnTo>
                    <a:lnTo>
                      <a:pt x="181" y="198"/>
                    </a:lnTo>
                    <a:lnTo>
                      <a:pt x="178" y="179"/>
                    </a:lnTo>
                    <a:lnTo>
                      <a:pt x="174" y="160"/>
                    </a:lnTo>
                    <a:lnTo>
                      <a:pt x="170" y="143"/>
                    </a:lnTo>
                    <a:lnTo>
                      <a:pt x="166" y="131"/>
                    </a:lnTo>
                    <a:lnTo>
                      <a:pt x="163" y="124"/>
                    </a:lnTo>
                    <a:lnTo>
                      <a:pt x="150" y="117"/>
                    </a:lnTo>
                    <a:lnTo>
                      <a:pt x="142" y="112"/>
                    </a:lnTo>
                    <a:lnTo>
                      <a:pt x="137" y="107"/>
                    </a:lnTo>
                    <a:lnTo>
                      <a:pt x="134" y="104"/>
                    </a:lnTo>
                    <a:lnTo>
                      <a:pt x="133" y="102"/>
                    </a:lnTo>
                    <a:lnTo>
                      <a:pt x="134" y="101"/>
                    </a:lnTo>
                    <a:lnTo>
                      <a:pt x="135" y="101"/>
                    </a:lnTo>
                    <a:lnTo>
                      <a:pt x="136" y="101"/>
                    </a:lnTo>
                    <a:lnTo>
                      <a:pt x="146" y="84"/>
                    </a:lnTo>
                    <a:lnTo>
                      <a:pt x="145" y="84"/>
                    </a:lnTo>
                    <a:lnTo>
                      <a:pt x="143" y="84"/>
                    </a:lnTo>
                    <a:lnTo>
                      <a:pt x="140" y="83"/>
                    </a:lnTo>
                    <a:lnTo>
                      <a:pt x="138" y="81"/>
                    </a:lnTo>
                    <a:lnTo>
                      <a:pt x="135" y="77"/>
                    </a:lnTo>
                    <a:lnTo>
                      <a:pt x="132" y="73"/>
                    </a:lnTo>
                    <a:lnTo>
                      <a:pt x="130" y="66"/>
                    </a:lnTo>
                    <a:lnTo>
                      <a:pt x="129" y="59"/>
                    </a:lnTo>
                    <a:lnTo>
                      <a:pt x="131" y="52"/>
                    </a:lnTo>
                    <a:lnTo>
                      <a:pt x="134" y="45"/>
                    </a:lnTo>
                    <a:lnTo>
                      <a:pt x="137" y="38"/>
                    </a:lnTo>
                    <a:lnTo>
                      <a:pt x="137" y="29"/>
                    </a:lnTo>
                    <a:lnTo>
                      <a:pt x="133" y="21"/>
                    </a:lnTo>
                    <a:lnTo>
                      <a:pt x="126" y="12"/>
                    </a:lnTo>
                    <a:lnTo>
                      <a:pt x="111" y="1"/>
                    </a:lnTo>
                    <a:lnTo>
                      <a:pt x="106" y="0"/>
                    </a:lnTo>
                    <a:lnTo>
                      <a:pt x="98" y="0"/>
                    </a:lnTo>
                    <a:lnTo>
                      <a:pt x="89" y="0"/>
                    </a:lnTo>
                    <a:lnTo>
                      <a:pt x="78" y="1"/>
                    </a:lnTo>
                    <a:lnTo>
                      <a:pt x="69" y="3"/>
                    </a:lnTo>
                    <a:lnTo>
                      <a:pt x="60" y="5"/>
                    </a:lnTo>
                    <a:lnTo>
                      <a:pt x="54" y="8"/>
                    </a:lnTo>
                    <a:lnTo>
                      <a:pt x="53" y="10"/>
                    </a:lnTo>
                    <a:lnTo>
                      <a:pt x="53" y="13"/>
                    </a:lnTo>
                    <a:lnTo>
                      <a:pt x="53" y="16"/>
                    </a:lnTo>
                    <a:lnTo>
                      <a:pt x="53" y="19"/>
                    </a:lnTo>
                    <a:lnTo>
                      <a:pt x="53" y="20"/>
                    </a:lnTo>
                    <a:lnTo>
                      <a:pt x="52" y="22"/>
                    </a:lnTo>
                    <a:lnTo>
                      <a:pt x="52" y="23"/>
                    </a:lnTo>
                    <a:lnTo>
                      <a:pt x="52" y="25"/>
                    </a:lnTo>
                    <a:lnTo>
                      <a:pt x="52" y="26"/>
                    </a:lnTo>
                    <a:lnTo>
                      <a:pt x="51" y="27"/>
                    </a:lnTo>
                    <a:lnTo>
                      <a:pt x="50" y="31"/>
                    </a:lnTo>
                    <a:lnTo>
                      <a:pt x="50" y="35"/>
                    </a:lnTo>
                    <a:lnTo>
                      <a:pt x="50" y="40"/>
                    </a:lnTo>
                    <a:lnTo>
                      <a:pt x="50" y="48"/>
                    </a:lnTo>
                    <a:lnTo>
                      <a:pt x="52" y="57"/>
                    </a:lnTo>
                    <a:lnTo>
                      <a:pt x="54" y="66"/>
                    </a:lnTo>
                    <a:lnTo>
                      <a:pt x="55" y="71"/>
                    </a:lnTo>
                    <a:lnTo>
                      <a:pt x="54" y="73"/>
                    </a:lnTo>
                    <a:lnTo>
                      <a:pt x="53" y="74"/>
                    </a:lnTo>
                    <a:lnTo>
                      <a:pt x="51" y="75"/>
                    </a:lnTo>
                    <a:lnTo>
                      <a:pt x="49" y="75"/>
                    </a:lnTo>
                    <a:lnTo>
                      <a:pt x="47" y="76"/>
                    </a:lnTo>
                    <a:lnTo>
                      <a:pt x="45" y="77"/>
                    </a:lnTo>
                    <a:lnTo>
                      <a:pt x="45" y="81"/>
                    </a:lnTo>
                    <a:lnTo>
                      <a:pt x="46" y="83"/>
                    </a:lnTo>
                    <a:lnTo>
                      <a:pt x="48" y="86"/>
                    </a:lnTo>
                    <a:lnTo>
                      <a:pt x="50" y="88"/>
                    </a:lnTo>
                    <a:lnTo>
                      <a:pt x="52" y="91"/>
                    </a:lnTo>
                    <a:lnTo>
                      <a:pt x="54" y="93"/>
                    </a:lnTo>
                    <a:lnTo>
                      <a:pt x="56" y="96"/>
                    </a:lnTo>
                    <a:lnTo>
                      <a:pt x="58" y="97"/>
                    </a:lnTo>
                    <a:lnTo>
                      <a:pt x="60" y="99"/>
                    </a:lnTo>
                    <a:lnTo>
                      <a:pt x="60" y="101"/>
                    </a:lnTo>
                    <a:lnTo>
                      <a:pt x="58" y="104"/>
                    </a:lnTo>
                    <a:lnTo>
                      <a:pt x="55" y="106"/>
                    </a:lnTo>
                    <a:lnTo>
                      <a:pt x="52" y="108"/>
                    </a:lnTo>
                    <a:lnTo>
                      <a:pt x="48" y="111"/>
                    </a:lnTo>
                    <a:lnTo>
                      <a:pt x="45" y="112"/>
                    </a:lnTo>
                    <a:lnTo>
                      <a:pt x="42" y="114"/>
                    </a:lnTo>
                    <a:lnTo>
                      <a:pt x="41" y="114"/>
                    </a:lnTo>
                    <a:lnTo>
                      <a:pt x="39" y="114"/>
                    </a:lnTo>
                    <a:lnTo>
                      <a:pt x="36" y="115"/>
                    </a:lnTo>
                    <a:lnTo>
                      <a:pt x="34" y="116"/>
                    </a:lnTo>
                    <a:lnTo>
                      <a:pt x="30" y="117"/>
                    </a:lnTo>
                    <a:lnTo>
                      <a:pt x="27" y="120"/>
                    </a:lnTo>
                    <a:lnTo>
                      <a:pt x="23" y="124"/>
                    </a:lnTo>
                    <a:lnTo>
                      <a:pt x="21" y="130"/>
                    </a:lnTo>
                    <a:lnTo>
                      <a:pt x="11" y="170"/>
                    </a:lnTo>
                    <a:lnTo>
                      <a:pt x="6" y="199"/>
                    </a:lnTo>
                    <a:lnTo>
                      <a:pt x="5" y="220"/>
                    </a:lnTo>
                    <a:lnTo>
                      <a:pt x="8" y="235"/>
                    </a:lnTo>
                    <a:lnTo>
                      <a:pt x="11" y="248"/>
                    </a:lnTo>
                    <a:lnTo>
                      <a:pt x="13" y="257"/>
                    </a:lnTo>
                    <a:lnTo>
                      <a:pt x="12" y="268"/>
                    </a:lnTo>
                    <a:lnTo>
                      <a:pt x="7" y="280"/>
                    </a:lnTo>
                    <a:lnTo>
                      <a:pt x="3" y="288"/>
                    </a:lnTo>
                    <a:lnTo>
                      <a:pt x="0" y="294"/>
                    </a:lnTo>
                    <a:lnTo>
                      <a:pt x="0" y="301"/>
                    </a:lnTo>
                    <a:lnTo>
                      <a:pt x="0" y="307"/>
                    </a:lnTo>
                    <a:lnTo>
                      <a:pt x="1" y="311"/>
                    </a:lnTo>
                    <a:lnTo>
                      <a:pt x="3" y="315"/>
                    </a:lnTo>
                    <a:lnTo>
                      <a:pt x="5" y="320"/>
                    </a:lnTo>
                    <a:lnTo>
                      <a:pt x="7" y="323"/>
                    </a:lnTo>
                    <a:lnTo>
                      <a:pt x="8" y="330"/>
                    </a:lnTo>
                    <a:lnTo>
                      <a:pt x="9" y="344"/>
                    </a:lnTo>
                    <a:lnTo>
                      <a:pt x="9" y="362"/>
                    </a:lnTo>
                    <a:lnTo>
                      <a:pt x="9" y="382"/>
                    </a:lnTo>
                    <a:lnTo>
                      <a:pt x="8" y="401"/>
                    </a:lnTo>
                    <a:lnTo>
                      <a:pt x="7" y="418"/>
                    </a:lnTo>
                    <a:lnTo>
                      <a:pt x="7" y="429"/>
                    </a:lnTo>
                    <a:lnTo>
                      <a:pt x="7" y="433"/>
                    </a:lnTo>
                    <a:lnTo>
                      <a:pt x="8" y="445"/>
                    </a:lnTo>
                    <a:lnTo>
                      <a:pt x="10" y="452"/>
                    </a:lnTo>
                    <a:lnTo>
                      <a:pt x="12" y="459"/>
                    </a:lnTo>
                    <a:lnTo>
                      <a:pt x="14" y="463"/>
                    </a:lnTo>
                    <a:lnTo>
                      <a:pt x="16" y="465"/>
                    </a:lnTo>
                    <a:lnTo>
                      <a:pt x="18" y="467"/>
                    </a:lnTo>
                    <a:lnTo>
                      <a:pt x="19" y="467"/>
                    </a:lnTo>
                    <a:lnTo>
                      <a:pt x="19" y="472"/>
                    </a:lnTo>
                    <a:lnTo>
                      <a:pt x="21" y="485"/>
                    </a:lnTo>
                    <a:lnTo>
                      <a:pt x="23" y="502"/>
                    </a:lnTo>
                    <a:lnTo>
                      <a:pt x="25" y="523"/>
                    </a:lnTo>
                    <a:lnTo>
                      <a:pt x="27" y="544"/>
                    </a:lnTo>
                    <a:lnTo>
                      <a:pt x="29" y="565"/>
                    </a:lnTo>
                    <a:lnTo>
                      <a:pt x="30" y="583"/>
                    </a:lnTo>
                    <a:lnTo>
                      <a:pt x="30" y="596"/>
                    </a:lnTo>
                    <a:lnTo>
                      <a:pt x="30" y="606"/>
                    </a:lnTo>
                    <a:lnTo>
                      <a:pt x="27" y="618"/>
                    </a:lnTo>
                    <a:lnTo>
                      <a:pt x="24" y="628"/>
                    </a:lnTo>
                    <a:lnTo>
                      <a:pt x="21" y="639"/>
                    </a:lnTo>
                    <a:lnTo>
                      <a:pt x="18" y="648"/>
                    </a:lnTo>
                    <a:lnTo>
                      <a:pt x="15" y="656"/>
                    </a:lnTo>
                    <a:lnTo>
                      <a:pt x="12" y="661"/>
                    </a:lnTo>
                    <a:lnTo>
                      <a:pt x="12" y="662"/>
                    </a:lnTo>
                    <a:lnTo>
                      <a:pt x="10" y="676"/>
                    </a:lnTo>
                    <a:lnTo>
                      <a:pt x="11" y="676"/>
                    </a:lnTo>
                    <a:lnTo>
                      <a:pt x="13" y="677"/>
                    </a:lnTo>
                    <a:lnTo>
                      <a:pt x="17" y="678"/>
                    </a:lnTo>
                    <a:lnTo>
                      <a:pt x="20" y="679"/>
                    </a:lnTo>
                    <a:lnTo>
                      <a:pt x="25" y="679"/>
                    </a:lnTo>
                    <a:lnTo>
                      <a:pt x="31" y="679"/>
                    </a:lnTo>
                    <a:lnTo>
                      <a:pt x="36" y="678"/>
                    </a:lnTo>
                    <a:lnTo>
                      <a:pt x="42" y="676"/>
                    </a:lnTo>
                    <a:lnTo>
                      <a:pt x="47" y="670"/>
                    </a:lnTo>
                    <a:lnTo>
                      <a:pt x="50" y="661"/>
                    </a:lnTo>
                    <a:lnTo>
                      <a:pt x="52" y="650"/>
                    </a:lnTo>
                    <a:lnTo>
                      <a:pt x="53" y="638"/>
                    </a:lnTo>
                    <a:lnTo>
                      <a:pt x="53" y="625"/>
                    </a:lnTo>
                    <a:lnTo>
                      <a:pt x="53" y="615"/>
                    </a:lnTo>
                    <a:lnTo>
                      <a:pt x="52" y="608"/>
                    </a:lnTo>
                    <a:lnTo>
                      <a:pt x="52" y="605"/>
                    </a:lnTo>
                    <a:lnTo>
                      <a:pt x="53" y="603"/>
                    </a:lnTo>
                    <a:lnTo>
                      <a:pt x="54" y="599"/>
                    </a:lnTo>
                    <a:lnTo>
                      <a:pt x="55" y="591"/>
                    </a:lnTo>
                    <a:lnTo>
                      <a:pt x="57" y="582"/>
                    </a:lnTo>
                    <a:lnTo>
                      <a:pt x="60" y="570"/>
                    </a:lnTo>
                    <a:lnTo>
                      <a:pt x="62" y="559"/>
                    </a:lnTo>
                    <a:lnTo>
                      <a:pt x="65" y="547"/>
                    </a:lnTo>
                    <a:lnTo>
                      <a:pt x="67" y="536"/>
                    </a:lnTo>
                    <a:lnTo>
                      <a:pt x="68" y="528"/>
                    </a:lnTo>
                    <a:lnTo>
                      <a:pt x="69" y="520"/>
                    </a:lnTo>
                    <a:lnTo>
                      <a:pt x="70" y="511"/>
                    </a:lnTo>
                    <a:lnTo>
                      <a:pt x="70" y="504"/>
                    </a:lnTo>
                    <a:lnTo>
                      <a:pt x="70" y="498"/>
                    </a:lnTo>
                    <a:lnTo>
                      <a:pt x="70" y="493"/>
                    </a:lnTo>
                    <a:lnTo>
                      <a:pt x="70" y="490"/>
                    </a:lnTo>
                    <a:lnTo>
                      <a:pt x="71" y="489"/>
                    </a:lnTo>
                    <a:lnTo>
                      <a:pt x="85" y="489"/>
                    </a:lnTo>
                    <a:lnTo>
                      <a:pt x="85" y="507"/>
                    </a:lnTo>
                    <a:lnTo>
                      <a:pt x="91" y="507"/>
                    </a:lnTo>
                    <a:lnTo>
                      <a:pt x="106" y="601"/>
                    </a:lnTo>
                    <a:lnTo>
                      <a:pt x="97" y="649"/>
                    </a:lnTo>
                    <a:lnTo>
                      <a:pt x="97" y="652"/>
                    </a:lnTo>
                    <a:lnTo>
                      <a:pt x="98" y="656"/>
                    </a:lnTo>
                    <a:lnTo>
                      <a:pt x="99" y="659"/>
                    </a:lnTo>
                    <a:lnTo>
                      <a:pt x="100" y="664"/>
                    </a:lnTo>
                    <a:lnTo>
                      <a:pt x="102" y="668"/>
                    </a:lnTo>
                    <a:lnTo>
                      <a:pt x="105" y="673"/>
                    </a:lnTo>
                    <a:lnTo>
                      <a:pt x="108" y="676"/>
                    </a:lnTo>
                    <a:lnTo>
                      <a:pt x="111" y="678"/>
                    </a:lnTo>
                    <a:lnTo>
                      <a:pt x="115" y="678"/>
                    </a:lnTo>
                    <a:lnTo>
                      <a:pt x="119" y="676"/>
                    </a:lnTo>
                    <a:lnTo>
                      <a:pt x="123" y="674"/>
                    </a:lnTo>
                    <a:lnTo>
                      <a:pt x="126" y="672"/>
                    </a:lnTo>
                    <a:lnTo>
                      <a:pt x="128" y="669"/>
                    </a:lnTo>
                    <a:lnTo>
                      <a:pt x="130" y="667"/>
                    </a:lnTo>
                    <a:lnTo>
                      <a:pt x="131" y="666"/>
                    </a:lnTo>
                    <a:lnTo>
                      <a:pt x="135" y="630"/>
                    </a:lnTo>
                    <a:lnTo>
                      <a:pt x="124" y="607"/>
                    </a:lnTo>
                    <a:lnTo>
                      <a:pt x="125" y="604"/>
                    </a:lnTo>
                    <a:lnTo>
                      <a:pt x="127" y="599"/>
                    </a:lnTo>
                    <a:lnTo>
                      <a:pt x="128" y="589"/>
                    </a:lnTo>
                    <a:lnTo>
                      <a:pt x="132" y="579"/>
                    </a:lnTo>
                    <a:lnTo>
                      <a:pt x="134" y="566"/>
                    </a:lnTo>
                    <a:lnTo>
                      <a:pt x="137" y="555"/>
                    </a:lnTo>
                    <a:lnTo>
                      <a:pt x="138" y="544"/>
                    </a:lnTo>
                    <a:lnTo>
                      <a:pt x="139" y="536"/>
                    </a:lnTo>
                    <a:lnTo>
                      <a:pt x="138" y="533"/>
                    </a:lnTo>
                    <a:lnTo>
                      <a:pt x="138" y="529"/>
                    </a:lnTo>
                    <a:lnTo>
                      <a:pt x="137" y="525"/>
                    </a:lnTo>
                    <a:lnTo>
                      <a:pt x="137" y="522"/>
                    </a:lnTo>
                    <a:lnTo>
                      <a:pt x="136" y="518"/>
                    </a:lnTo>
                    <a:lnTo>
                      <a:pt x="136" y="514"/>
                    </a:lnTo>
                    <a:lnTo>
                      <a:pt x="136" y="510"/>
                    </a:lnTo>
                    <a:lnTo>
                      <a:pt x="135" y="507"/>
                    </a:lnTo>
                    <a:lnTo>
                      <a:pt x="219" y="505"/>
                    </a:lnTo>
                    <a:lnTo>
                      <a:pt x="219" y="35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8" name="Freeform 69"/>
              <p:cNvSpPr>
                <a:spLocks/>
              </p:cNvSpPr>
              <p:nvPr/>
            </p:nvSpPr>
            <p:spPr bwMode="auto">
              <a:xfrm>
                <a:off x="2287" y="2631"/>
                <a:ext cx="219" cy="680"/>
              </a:xfrm>
              <a:custGeom>
                <a:avLst/>
                <a:gdLst>
                  <a:gd name="T0" fmla="*/ 180 w 219"/>
                  <a:gd name="T1" fmla="*/ 348 h 680"/>
                  <a:gd name="T2" fmla="*/ 176 w 219"/>
                  <a:gd name="T3" fmla="*/ 337 h 680"/>
                  <a:gd name="T4" fmla="*/ 167 w 219"/>
                  <a:gd name="T5" fmla="*/ 296 h 680"/>
                  <a:gd name="T6" fmla="*/ 181 w 219"/>
                  <a:gd name="T7" fmla="*/ 254 h 680"/>
                  <a:gd name="T8" fmla="*/ 184 w 219"/>
                  <a:gd name="T9" fmla="*/ 227 h 680"/>
                  <a:gd name="T10" fmla="*/ 173 w 219"/>
                  <a:gd name="T11" fmla="*/ 160 h 680"/>
                  <a:gd name="T12" fmla="*/ 149 w 219"/>
                  <a:gd name="T13" fmla="*/ 117 h 680"/>
                  <a:gd name="T14" fmla="*/ 133 w 219"/>
                  <a:gd name="T15" fmla="*/ 103 h 680"/>
                  <a:gd name="T16" fmla="*/ 145 w 219"/>
                  <a:gd name="T17" fmla="*/ 85 h 680"/>
                  <a:gd name="T18" fmla="*/ 140 w 219"/>
                  <a:gd name="T19" fmla="*/ 83 h 680"/>
                  <a:gd name="T20" fmla="*/ 129 w 219"/>
                  <a:gd name="T21" fmla="*/ 67 h 680"/>
                  <a:gd name="T22" fmla="*/ 136 w 219"/>
                  <a:gd name="T23" fmla="*/ 37 h 680"/>
                  <a:gd name="T24" fmla="*/ 110 w 219"/>
                  <a:gd name="T25" fmla="*/ 1 h 680"/>
                  <a:gd name="T26" fmla="*/ 77 w 219"/>
                  <a:gd name="T27" fmla="*/ 1 h 680"/>
                  <a:gd name="T28" fmla="*/ 52 w 219"/>
                  <a:gd name="T29" fmla="*/ 11 h 680"/>
                  <a:gd name="T30" fmla="*/ 52 w 219"/>
                  <a:gd name="T31" fmla="*/ 20 h 680"/>
                  <a:gd name="T32" fmla="*/ 51 w 219"/>
                  <a:gd name="T33" fmla="*/ 26 h 680"/>
                  <a:gd name="T34" fmla="*/ 49 w 219"/>
                  <a:gd name="T35" fmla="*/ 41 h 680"/>
                  <a:gd name="T36" fmla="*/ 54 w 219"/>
                  <a:gd name="T37" fmla="*/ 71 h 680"/>
                  <a:gd name="T38" fmla="*/ 48 w 219"/>
                  <a:gd name="T39" fmla="*/ 75 h 680"/>
                  <a:gd name="T40" fmla="*/ 46 w 219"/>
                  <a:gd name="T41" fmla="*/ 84 h 680"/>
                  <a:gd name="T42" fmla="*/ 54 w 219"/>
                  <a:gd name="T43" fmla="*/ 94 h 680"/>
                  <a:gd name="T44" fmla="*/ 59 w 219"/>
                  <a:gd name="T45" fmla="*/ 101 h 680"/>
                  <a:gd name="T46" fmla="*/ 48 w 219"/>
                  <a:gd name="T47" fmla="*/ 111 h 680"/>
                  <a:gd name="T48" fmla="*/ 40 w 219"/>
                  <a:gd name="T49" fmla="*/ 113 h 680"/>
                  <a:gd name="T50" fmla="*/ 30 w 219"/>
                  <a:gd name="T51" fmla="*/ 117 h 680"/>
                  <a:gd name="T52" fmla="*/ 10 w 219"/>
                  <a:gd name="T53" fmla="*/ 169 h 680"/>
                  <a:gd name="T54" fmla="*/ 10 w 219"/>
                  <a:gd name="T55" fmla="*/ 247 h 680"/>
                  <a:gd name="T56" fmla="*/ 2 w 219"/>
                  <a:gd name="T57" fmla="*/ 287 h 680"/>
                  <a:gd name="T58" fmla="*/ 0 w 219"/>
                  <a:gd name="T59" fmla="*/ 311 h 680"/>
                  <a:gd name="T60" fmla="*/ 7 w 219"/>
                  <a:gd name="T61" fmla="*/ 331 h 680"/>
                  <a:gd name="T62" fmla="*/ 7 w 219"/>
                  <a:gd name="T63" fmla="*/ 401 h 680"/>
                  <a:gd name="T64" fmla="*/ 7 w 219"/>
                  <a:gd name="T65" fmla="*/ 444 h 680"/>
                  <a:gd name="T66" fmla="*/ 16 w 219"/>
                  <a:gd name="T67" fmla="*/ 465 h 680"/>
                  <a:gd name="T68" fmla="*/ 19 w 219"/>
                  <a:gd name="T69" fmla="*/ 471 h 680"/>
                  <a:gd name="T70" fmla="*/ 26 w 219"/>
                  <a:gd name="T71" fmla="*/ 544 h 680"/>
                  <a:gd name="T72" fmla="*/ 29 w 219"/>
                  <a:gd name="T73" fmla="*/ 605 h 680"/>
                  <a:gd name="T74" fmla="*/ 17 w 219"/>
                  <a:gd name="T75" fmla="*/ 648 h 680"/>
                  <a:gd name="T76" fmla="*/ 9 w 219"/>
                  <a:gd name="T77" fmla="*/ 675 h 680"/>
                  <a:gd name="T78" fmla="*/ 20 w 219"/>
                  <a:gd name="T79" fmla="*/ 678 h 680"/>
                  <a:gd name="T80" fmla="*/ 41 w 219"/>
                  <a:gd name="T81" fmla="*/ 675 h 680"/>
                  <a:gd name="T82" fmla="*/ 52 w 219"/>
                  <a:gd name="T83" fmla="*/ 637 h 680"/>
                  <a:gd name="T84" fmla="*/ 52 w 219"/>
                  <a:gd name="T85" fmla="*/ 604 h 680"/>
                  <a:gd name="T86" fmla="*/ 56 w 219"/>
                  <a:gd name="T87" fmla="*/ 581 h 680"/>
                  <a:gd name="T88" fmla="*/ 66 w 219"/>
                  <a:gd name="T89" fmla="*/ 536 h 680"/>
                  <a:gd name="T90" fmla="*/ 69 w 219"/>
                  <a:gd name="T91" fmla="*/ 504 h 680"/>
                  <a:gd name="T92" fmla="*/ 69 w 219"/>
                  <a:gd name="T93" fmla="*/ 490 h 680"/>
                  <a:gd name="T94" fmla="*/ 90 w 219"/>
                  <a:gd name="T95" fmla="*/ 508 h 680"/>
                  <a:gd name="T96" fmla="*/ 96 w 219"/>
                  <a:gd name="T97" fmla="*/ 651 h 680"/>
                  <a:gd name="T98" fmla="*/ 102 w 219"/>
                  <a:gd name="T99" fmla="*/ 668 h 680"/>
                  <a:gd name="T100" fmla="*/ 114 w 219"/>
                  <a:gd name="T101" fmla="*/ 677 h 680"/>
                  <a:gd name="T102" fmla="*/ 128 w 219"/>
                  <a:gd name="T103" fmla="*/ 668 h 680"/>
                  <a:gd name="T104" fmla="*/ 124 w 219"/>
                  <a:gd name="T105" fmla="*/ 606 h 680"/>
                  <a:gd name="T106" fmla="*/ 131 w 219"/>
                  <a:gd name="T107" fmla="*/ 578 h 680"/>
                  <a:gd name="T108" fmla="*/ 138 w 219"/>
                  <a:gd name="T109" fmla="*/ 536 h 680"/>
                  <a:gd name="T110" fmla="*/ 136 w 219"/>
                  <a:gd name="T111" fmla="*/ 521 h 680"/>
                  <a:gd name="T112" fmla="*/ 134 w 219"/>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
                  <a:gd name="T172" fmla="*/ 0 h 680"/>
                  <a:gd name="T173" fmla="*/ 219 w 219"/>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 h="680">
                    <a:moveTo>
                      <a:pt x="218" y="354"/>
                    </a:moveTo>
                    <a:lnTo>
                      <a:pt x="180" y="352"/>
                    </a:lnTo>
                    <a:lnTo>
                      <a:pt x="180" y="350"/>
                    </a:lnTo>
                    <a:lnTo>
                      <a:pt x="180" y="348"/>
                    </a:lnTo>
                    <a:lnTo>
                      <a:pt x="180" y="345"/>
                    </a:lnTo>
                    <a:lnTo>
                      <a:pt x="179" y="342"/>
                    </a:lnTo>
                    <a:lnTo>
                      <a:pt x="177" y="339"/>
                    </a:lnTo>
                    <a:lnTo>
                      <a:pt x="176" y="337"/>
                    </a:lnTo>
                    <a:lnTo>
                      <a:pt x="174" y="335"/>
                    </a:lnTo>
                    <a:lnTo>
                      <a:pt x="171" y="333"/>
                    </a:lnTo>
                    <a:lnTo>
                      <a:pt x="165" y="301"/>
                    </a:lnTo>
                    <a:lnTo>
                      <a:pt x="167" y="296"/>
                    </a:lnTo>
                    <a:lnTo>
                      <a:pt x="171" y="287"/>
                    </a:lnTo>
                    <a:lnTo>
                      <a:pt x="174" y="277"/>
                    </a:lnTo>
                    <a:lnTo>
                      <a:pt x="177" y="265"/>
                    </a:lnTo>
                    <a:lnTo>
                      <a:pt x="181" y="254"/>
                    </a:lnTo>
                    <a:lnTo>
                      <a:pt x="182" y="244"/>
                    </a:lnTo>
                    <a:lnTo>
                      <a:pt x="184" y="237"/>
                    </a:lnTo>
                    <a:lnTo>
                      <a:pt x="185" y="233"/>
                    </a:lnTo>
                    <a:lnTo>
                      <a:pt x="184" y="227"/>
                    </a:lnTo>
                    <a:lnTo>
                      <a:pt x="182" y="215"/>
                    </a:lnTo>
                    <a:lnTo>
                      <a:pt x="181" y="198"/>
                    </a:lnTo>
                    <a:lnTo>
                      <a:pt x="177" y="179"/>
                    </a:lnTo>
                    <a:lnTo>
                      <a:pt x="173" y="160"/>
                    </a:lnTo>
                    <a:lnTo>
                      <a:pt x="169" y="143"/>
                    </a:lnTo>
                    <a:lnTo>
                      <a:pt x="165" y="131"/>
                    </a:lnTo>
                    <a:lnTo>
                      <a:pt x="162" y="124"/>
                    </a:lnTo>
                    <a:lnTo>
                      <a:pt x="149" y="117"/>
                    </a:lnTo>
                    <a:lnTo>
                      <a:pt x="141" y="112"/>
                    </a:lnTo>
                    <a:lnTo>
                      <a:pt x="136" y="108"/>
                    </a:lnTo>
                    <a:lnTo>
                      <a:pt x="133" y="105"/>
                    </a:lnTo>
                    <a:lnTo>
                      <a:pt x="133" y="103"/>
                    </a:lnTo>
                    <a:lnTo>
                      <a:pt x="133" y="101"/>
                    </a:lnTo>
                    <a:lnTo>
                      <a:pt x="134" y="101"/>
                    </a:lnTo>
                    <a:lnTo>
                      <a:pt x="135" y="101"/>
                    </a:lnTo>
                    <a:lnTo>
                      <a:pt x="145" y="85"/>
                    </a:lnTo>
                    <a:lnTo>
                      <a:pt x="144" y="85"/>
                    </a:lnTo>
                    <a:lnTo>
                      <a:pt x="142" y="84"/>
                    </a:lnTo>
                    <a:lnTo>
                      <a:pt x="140" y="83"/>
                    </a:lnTo>
                    <a:lnTo>
                      <a:pt x="137" y="81"/>
                    </a:lnTo>
                    <a:lnTo>
                      <a:pt x="134" y="78"/>
                    </a:lnTo>
                    <a:lnTo>
                      <a:pt x="131" y="74"/>
                    </a:lnTo>
                    <a:lnTo>
                      <a:pt x="129" y="67"/>
                    </a:lnTo>
                    <a:lnTo>
                      <a:pt x="129" y="59"/>
                    </a:lnTo>
                    <a:lnTo>
                      <a:pt x="131" y="53"/>
                    </a:lnTo>
                    <a:lnTo>
                      <a:pt x="133" y="45"/>
                    </a:lnTo>
                    <a:lnTo>
                      <a:pt x="136" y="37"/>
                    </a:lnTo>
                    <a:lnTo>
                      <a:pt x="136" y="30"/>
                    </a:lnTo>
                    <a:lnTo>
                      <a:pt x="133" y="21"/>
                    </a:lnTo>
                    <a:lnTo>
                      <a:pt x="125" y="12"/>
                    </a:lnTo>
                    <a:lnTo>
                      <a:pt x="110" y="1"/>
                    </a:lnTo>
                    <a:lnTo>
                      <a:pt x="106" y="0"/>
                    </a:lnTo>
                    <a:lnTo>
                      <a:pt x="97" y="0"/>
                    </a:lnTo>
                    <a:lnTo>
                      <a:pt x="88" y="0"/>
                    </a:lnTo>
                    <a:lnTo>
                      <a:pt x="77" y="1"/>
                    </a:lnTo>
                    <a:lnTo>
                      <a:pt x="68" y="3"/>
                    </a:lnTo>
                    <a:lnTo>
                      <a:pt x="59" y="5"/>
                    </a:lnTo>
                    <a:lnTo>
                      <a:pt x="54" y="8"/>
                    </a:lnTo>
                    <a:lnTo>
                      <a:pt x="52" y="11"/>
                    </a:lnTo>
                    <a:lnTo>
                      <a:pt x="52" y="14"/>
                    </a:lnTo>
                    <a:lnTo>
                      <a:pt x="52" y="16"/>
                    </a:lnTo>
                    <a:lnTo>
                      <a:pt x="52" y="18"/>
                    </a:lnTo>
                    <a:lnTo>
                      <a:pt x="52" y="20"/>
                    </a:lnTo>
                    <a:lnTo>
                      <a:pt x="52" y="23"/>
                    </a:lnTo>
                    <a:lnTo>
                      <a:pt x="52" y="24"/>
                    </a:lnTo>
                    <a:lnTo>
                      <a:pt x="52" y="25"/>
                    </a:lnTo>
                    <a:lnTo>
                      <a:pt x="51" y="26"/>
                    </a:lnTo>
                    <a:lnTo>
                      <a:pt x="51" y="28"/>
                    </a:lnTo>
                    <a:lnTo>
                      <a:pt x="50" y="31"/>
                    </a:lnTo>
                    <a:lnTo>
                      <a:pt x="49" y="36"/>
                    </a:lnTo>
                    <a:lnTo>
                      <a:pt x="49" y="41"/>
                    </a:lnTo>
                    <a:lnTo>
                      <a:pt x="50" y="48"/>
                    </a:lnTo>
                    <a:lnTo>
                      <a:pt x="52" y="56"/>
                    </a:lnTo>
                    <a:lnTo>
                      <a:pt x="54" y="67"/>
                    </a:lnTo>
                    <a:lnTo>
                      <a:pt x="54" y="71"/>
                    </a:lnTo>
                    <a:lnTo>
                      <a:pt x="54" y="74"/>
                    </a:lnTo>
                    <a:lnTo>
                      <a:pt x="53" y="75"/>
                    </a:lnTo>
                    <a:lnTo>
                      <a:pt x="50" y="75"/>
                    </a:lnTo>
                    <a:lnTo>
                      <a:pt x="48" y="75"/>
                    </a:lnTo>
                    <a:lnTo>
                      <a:pt x="46" y="75"/>
                    </a:lnTo>
                    <a:lnTo>
                      <a:pt x="45" y="77"/>
                    </a:lnTo>
                    <a:lnTo>
                      <a:pt x="45" y="81"/>
                    </a:lnTo>
                    <a:lnTo>
                      <a:pt x="46" y="84"/>
                    </a:lnTo>
                    <a:lnTo>
                      <a:pt x="47" y="86"/>
                    </a:lnTo>
                    <a:lnTo>
                      <a:pt x="49" y="89"/>
                    </a:lnTo>
                    <a:lnTo>
                      <a:pt x="52" y="91"/>
                    </a:lnTo>
                    <a:lnTo>
                      <a:pt x="54" y="94"/>
                    </a:lnTo>
                    <a:lnTo>
                      <a:pt x="56" y="95"/>
                    </a:lnTo>
                    <a:lnTo>
                      <a:pt x="58" y="97"/>
                    </a:lnTo>
                    <a:lnTo>
                      <a:pt x="59" y="99"/>
                    </a:lnTo>
                    <a:lnTo>
                      <a:pt x="59" y="101"/>
                    </a:lnTo>
                    <a:lnTo>
                      <a:pt x="57" y="104"/>
                    </a:lnTo>
                    <a:lnTo>
                      <a:pt x="54" y="106"/>
                    </a:lnTo>
                    <a:lnTo>
                      <a:pt x="52" y="109"/>
                    </a:lnTo>
                    <a:lnTo>
                      <a:pt x="48" y="111"/>
                    </a:lnTo>
                    <a:lnTo>
                      <a:pt x="44" y="113"/>
                    </a:lnTo>
                    <a:lnTo>
                      <a:pt x="42" y="113"/>
                    </a:lnTo>
                    <a:lnTo>
                      <a:pt x="41" y="113"/>
                    </a:lnTo>
                    <a:lnTo>
                      <a:pt x="40" y="113"/>
                    </a:lnTo>
                    <a:lnTo>
                      <a:pt x="38" y="114"/>
                    </a:lnTo>
                    <a:lnTo>
                      <a:pt x="36" y="114"/>
                    </a:lnTo>
                    <a:lnTo>
                      <a:pt x="33" y="115"/>
                    </a:lnTo>
                    <a:lnTo>
                      <a:pt x="30" y="117"/>
                    </a:lnTo>
                    <a:lnTo>
                      <a:pt x="26" y="120"/>
                    </a:lnTo>
                    <a:lnTo>
                      <a:pt x="23" y="124"/>
                    </a:lnTo>
                    <a:lnTo>
                      <a:pt x="20" y="130"/>
                    </a:lnTo>
                    <a:lnTo>
                      <a:pt x="10" y="169"/>
                    </a:lnTo>
                    <a:lnTo>
                      <a:pt x="5" y="199"/>
                    </a:lnTo>
                    <a:lnTo>
                      <a:pt x="5" y="221"/>
                    </a:lnTo>
                    <a:lnTo>
                      <a:pt x="7" y="236"/>
                    </a:lnTo>
                    <a:lnTo>
                      <a:pt x="10" y="247"/>
                    </a:lnTo>
                    <a:lnTo>
                      <a:pt x="12" y="258"/>
                    </a:lnTo>
                    <a:lnTo>
                      <a:pt x="11" y="267"/>
                    </a:lnTo>
                    <a:lnTo>
                      <a:pt x="6" y="280"/>
                    </a:lnTo>
                    <a:lnTo>
                      <a:pt x="2" y="287"/>
                    </a:lnTo>
                    <a:lnTo>
                      <a:pt x="0" y="295"/>
                    </a:lnTo>
                    <a:lnTo>
                      <a:pt x="0" y="301"/>
                    </a:lnTo>
                    <a:lnTo>
                      <a:pt x="0" y="306"/>
                    </a:lnTo>
                    <a:lnTo>
                      <a:pt x="0" y="311"/>
                    </a:lnTo>
                    <a:lnTo>
                      <a:pt x="2" y="316"/>
                    </a:lnTo>
                    <a:lnTo>
                      <a:pt x="4" y="320"/>
                    </a:lnTo>
                    <a:lnTo>
                      <a:pt x="6" y="323"/>
                    </a:lnTo>
                    <a:lnTo>
                      <a:pt x="7" y="331"/>
                    </a:lnTo>
                    <a:lnTo>
                      <a:pt x="8" y="344"/>
                    </a:lnTo>
                    <a:lnTo>
                      <a:pt x="8" y="362"/>
                    </a:lnTo>
                    <a:lnTo>
                      <a:pt x="8" y="381"/>
                    </a:lnTo>
                    <a:lnTo>
                      <a:pt x="7" y="401"/>
                    </a:lnTo>
                    <a:lnTo>
                      <a:pt x="7" y="417"/>
                    </a:lnTo>
                    <a:lnTo>
                      <a:pt x="6" y="429"/>
                    </a:lnTo>
                    <a:lnTo>
                      <a:pt x="6" y="433"/>
                    </a:lnTo>
                    <a:lnTo>
                      <a:pt x="7" y="444"/>
                    </a:lnTo>
                    <a:lnTo>
                      <a:pt x="9" y="452"/>
                    </a:lnTo>
                    <a:lnTo>
                      <a:pt x="11" y="458"/>
                    </a:lnTo>
                    <a:lnTo>
                      <a:pt x="13" y="463"/>
                    </a:lnTo>
                    <a:lnTo>
                      <a:pt x="16" y="465"/>
                    </a:lnTo>
                    <a:lnTo>
                      <a:pt x="17" y="467"/>
                    </a:lnTo>
                    <a:lnTo>
                      <a:pt x="18" y="468"/>
                    </a:lnTo>
                    <a:lnTo>
                      <a:pt x="19" y="471"/>
                    </a:lnTo>
                    <a:lnTo>
                      <a:pt x="20" y="484"/>
                    </a:lnTo>
                    <a:lnTo>
                      <a:pt x="22" y="502"/>
                    </a:lnTo>
                    <a:lnTo>
                      <a:pt x="24" y="522"/>
                    </a:lnTo>
                    <a:lnTo>
                      <a:pt x="26" y="544"/>
                    </a:lnTo>
                    <a:lnTo>
                      <a:pt x="28" y="565"/>
                    </a:lnTo>
                    <a:lnTo>
                      <a:pt x="29" y="583"/>
                    </a:lnTo>
                    <a:lnTo>
                      <a:pt x="30" y="596"/>
                    </a:lnTo>
                    <a:lnTo>
                      <a:pt x="29" y="605"/>
                    </a:lnTo>
                    <a:lnTo>
                      <a:pt x="27" y="617"/>
                    </a:lnTo>
                    <a:lnTo>
                      <a:pt x="23" y="628"/>
                    </a:lnTo>
                    <a:lnTo>
                      <a:pt x="20" y="639"/>
                    </a:lnTo>
                    <a:lnTo>
                      <a:pt x="17" y="648"/>
                    </a:lnTo>
                    <a:lnTo>
                      <a:pt x="14" y="656"/>
                    </a:lnTo>
                    <a:lnTo>
                      <a:pt x="12" y="660"/>
                    </a:lnTo>
                    <a:lnTo>
                      <a:pt x="11" y="662"/>
                    </a:lnTo>
                    <a:lnTo>
                      <a:pt x="9" y="675"/>
                    </a:lnTo>
                    <a:lnTo>
                      <a:pt x="10" y="676"/>
                    </a:lnTo>
                    <a:lnTo>
                      <a:pt x="12" y="676"/>
                    </a:lnTo>
                    <a:lnTo>
                      <a:pt x="16" y="677"/>
                    </a:lnTo>
                    <a:lnTo>
                      <a:pt x="20" y="678"/>
                    </a:lnTo>
                    <a:lnTo>
                      <a:pt x="25" y="679"/>
                    </a:lnTo>
                    <a:lnTo>
                      <a:pt x="31" y="679"/>
                    </a:lnTo>
                    <a:lnTo>
                      <a:pt x="36" y="678"/>
                    </a:lnTo>
                    <a:lnTo>
                      <a:pt x="41" y="675"/>
                    </a:lnTo>
                    <a:lnTo>
                      <a:pt x="46" y="670"/>
                    </a:lnTo>
                    <a:lnTo>
                      <a:pt x="49" y="660"/>
                    </a:lnTo>
                    <a:lnTo>
                      <a:pt x="51" y="649"/>
                    </a:lnTo>
                    <a:lnTo>
                      <a:pt x="52" y="637"/>
                    </a:lnTo>
                    <a:lnTo>
                      <a:pt x="52" y="625"/>
                    </a:lnTo>
                    <a:lnTo>
                      <a:pt x="52" y="615"/>
                    </a:lnTo>
                    <a:lnTo>
                      <a:pt x="52" y="607"/>
                    </a:lnTo>
                    <a:lnTo>
                      <a:pt x="52" y="604"/>
                    </a:lnTo>
                    <a:lnTo>
                      <a:pt x="52" y="603"/>
                    </a:lnTo>
                    <a:lnTo>
                      <a:pt x="53" y="598"/>
                    </a:lnTo>
                    <a:lnTo>
                      <a:pt x="54" y="590"/>
                    </a:lnTo>
                    <a:lnTo>
                      <a:pt x="56" y="581"/>
                    </a:lnTo>
                    <a:lnTo>
                      <a:pt x="59" y="570"/>
                    </a:lnTo>
                    <a:lnTo>
                      <a:pt x="61" y="559"/>
                    </a:lnTo>
                    <a:lnTo>
                      <a:pt x="64" y="547"/>
                    </a:lnTo>
                    <a:lnTo>
                      <a:pt x="66" y="536"/>
                    </a:lnTo>
                    <a:lnTo>
                      <a:pt x="67" y="528"/>
                    </a:lnTo>
                    <a:lnTo>
                      <a:pt x="68" y="519"/>
                    </a:lnTo>
                    <a:lnTo>
                      <a:pt x="69" y="511"/>
                    </a:lnTo>
                    <a:lnTo>
                      <a:pt x="69" y="504"/>
                    </a:lnTo>
                    <a:lnTo>
                      <a:pt x="69" y="498"/>
                    </a:lnTo>
                    <a:lnTo>
                      <a:pt x="69" y="493"/>
                    </a:lnTo>
                    <a:lnTo>
                      <a:pt x="69" y="490"/>
                    </a:lnTo>
                    <a:lnTo>
                      <a:pt x="84" y="490"/>
                    </a:lnTo>
                    <a:lnTo>
                      <a:pt x="84" y="507"/>
                    </a:lnTo>
                    <a:lnTo>
                      <a:pt x="90" y="507"/>
                    </a:lnTo>
                    <a:lnTo>
                      <a:pt x="90" y="508"/>
                    </a:lnTo>
                    <a:lnTo>
                      <a:pt x="105" y="601"/>
                    </a:lnTo>
                    <a:lnTo>
                      <a:pt x="96" y="648"/>
                    </a:lnTo>
                    <a:lnTo>
                      <a:pt x="96" y="649"/>
                    </a:lnTo>
                    <a:lnTo>
                      <a:pt x="96" y="651"/>
                    </a:lnTo>
                    <a:lnTo>
                      <a:pt x="97" y="655"/>
                    </a:lnTo>
                    <a:lnTo>
                      <a:pt x="98" y="659"/>
                    </a:lnTo>
                    <a:lnTo>
                      <a:pt x="99" y="663"/>
                    </a:lnTo>
                    <a:lnTo>
                      <a:pt x="102" y="668"/>
                    </a:lnTo>
                    <a:lnTo>
                      <a:pt x="104" y="672"/>
                    </a:lnTo>
                    <a:lnTo>
                      <a:pt x="108" y="676"/>
                    </a:lnTo>
                    <a:lnTo>
                      <a:pt x="110" y="677"/>
                    </a:lnTo>
                    <a:lnTo>
                      <a:pt x="114" y="677"/>
                    </a:lnTo>
                    <a:lnTo>
                      <a:pt x="119" y="676"/>
                    </a:lnTo>
                    <a:lnTo>
                      <a:pt x="122" y="673"/>
                    </a:lnTo>
                    <a:lnTo>
                      <a:pt x="126" y="671"/>
                    </a:lnTo>
                    <a:lnTo>
                      <a:pt x="128" y="668"/>
                    </a:lnTo>
                    <a:lnTo>
                      <a:pt x="129" y="667"/>
                    </a:lnTo>
                    <a:lnTo>
                      <a:pt x="130" y="666"/>
                    </a:lnTo>
                    <a:lnTo>
                      <a:pt x="134" y="630"/>
                    </a:lnTo>
                    <a:lnTo>
                      <a:pt x="124" y="606"/>
                    </a:lnTo>
                    <a:lnTo>
                      <a:pt x="125" y="604"/>
                    </a:lnTo>
                    <a:lnTo>
                      <a:pt x="126" y="598"/>
                    </a:lnTo>
                    <a:lnTo>
                      <a:pt x="128" y="589"/>
                    </a:lnTo>
                    <a:lnTo>
                      <a:pt x="131" y="578"/>
                    </a:lnTo>
                    <a:lnTo>
                      <a:pt x="134" y="566"/>
                    </a:lnTo>
                    <a:lnTo>
                      <a:pt x="136" y="555"/>
                    </a:lnTo>
                    <a:lnTo>
                      <a:pt x="138" y="545"/>
                    </a:lnTo>
                    <a:lnTo>
                      <a:pt x="138" y="536"/>
                    </a:lnTo>
                    <a:lnTo>
                      <a:pt x="137" y="532"/>
                    </a:lnTo>
                    <a:lnTo>
                      <a:pt x="137" y="529"/>
                    </a:lnTo>
                    <a:lnTo>
                      <a:pt x="137" y="525"/>
                    </a:lnTo>
                    <a:lnTo>
                      <a:pt x="136" y="521"/>
                    </a:lnTo>
                    <a:lnTo>
                      <a:pt x="136" y="517"/>
                    </a:lnTo>
                    <a:lnTo>
                      <a:pt x="135" y="513"/>
                    </a:lnTo>
                    <a:lnTo>
                      <a:pt x="135" y="509"/>
                    </a:lnTo>
                    <a:lnTo>
                      <a:pt x="134" y="507"/>
                    </a:lnTo>
                    <a:lnTo>
                      <a:pt x="218" y="506"/>
                    </a:lnTo>
                    <a:lnTo>
                      <a:pt x="218" y="354"/>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sp>
        <p:nvSpPr>
          <p:cNvPr id="41" name="Text Box 39"/>
          <p:cNvSpPr txBox="1">
            <a:spLocks noChangeArrowheads="1"/>
          </p:cNvSpPr>
          <p:nvPr/>
        </p:nvSpPr>
        <p:spPr bwMode="gray">
          <a:xfrm>
            <a:off x="612775" y="333375"/>
            <a:ext cx="2951163" cy="519113"/>
          </a:xfrm>
          <a:prstGeom prst="rect">
            <a:avLst/>
          </a:prstGeom>
          <a:noFill/>
          <a:ln>
            <a:noFill/>
          </a:ln>
          <a:effectLst/>
          <a:extLst>
            <a:ext uri="{909E8E84-426E-40DD-AFC4-6F175D3DCCD1}">
              <a14:hiddenFill xmlns:a14="http://schemas.microsoft.com/office/drawing/2010/main">
                <a:gradFill rotWithShape="1">
                  <a:gsLst>
                    <a:gs pos="0">
                      <a:srgbClr val="47ABE3">
                        <a:gamma/>
                        <a:tint val="45490"/>
                        <a:invGamma/>
                      </a:srgbClr>
                    </a:gs>
                    <a:gs pos="100000">
                      <a:srgbClr val="47ABE3"/>
                    </a:gs>
                  </a:gsLst>
                  <a:lin ang="2700000" scaled="1"/>
                </a:gra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Times New Roman" pitchFamily="18" charset="0"/>
                <a:ea typeface="宋体" pitchFamily="2" charset="-122"/>
              </a:defRPr>
            </a:lvl1pPr>
            <a:lvl2pPr eaLnBrk="0" hangingPunct="0">
              <a:defRPr sz="2800">
                <a:solidFill>
                  <a:schemeClr val="tx1"/>
                </a:solidFill>
                <a:latin typeface="Times New Roman" pitchFamily="18" charset="0"/>
                <a:ea typeface="宋体" pitchFamily="2" charset="-122"/>
              </a:defRPr>
            </a:lvl2pPr>
            <a:lvl3pPr eaLnBrk="0" hangingPunct="0">
              <a:defRPr sz="2800">
                <a:solidFill>
                  <a:schemeClr val="tx1"/>
                </a:solidFill>
                <a:latin typeface="Times New Roman" pitchFamily="18" charset="0"/>
                <a:ea typeface="宋体" pitchFamily="2" charset="-122"/>
              </a:defRPr>
            </a:lvl3pPr>
            <a:lvl4pPr eaLnBrk="0" hangingPunct="0">
              <a:defRPr sz="2800">
                <a:solidFill>
                  <a:schemeClr val="tx1"/>
                </a:solidFill>
                <a:latin typeface="Times New Roman" pitchFamily="18" charset="0"/>
                <a:ea typeface="宋体" pitchFamily="2" charset="-122"/>
              </a:defRPr>
            </a:lvl4pPr>
            <a:lvl5pPr eaLnBrk="0" hangingPunct="0">
              <a:defRPr sz="2800">
                <a:solidFill>
                  <a:schemeClr val="tx1"/>
                </a:solidFill>
                <a:latin typeface="Times New Roman" pitchFamily="18" charset="0"/>
                <a:ea typeface="宋体" pitchFamily="2" charset="-122"/>
              </a:defRPr>
            </a:lvl5pPr>
            <a:lvl6pPr algn="ctr" eaLnBrk="0" fontAlgn="base" hangingPunct="0">
              <a:spcBef>
                <a:spcPct val="20000"/>
              </a:spcBef>
              <a:spcAft>
                <a:spcPct val="0"/>
              </a:spcAft>
              <a:defRPr sz="2800">
                <a:solidFill>
                  <a:schemeClr val="tx1"/>
                </a:solidFill>
                <a:latin typeface="Times New Roman" pitchFamily="18" charset="0"/>
                <a:ea typeface="宋体" pitchFamily="2" charset="-122"/>
              </a:defRPr>
            </a:lvl6pPr>
            <a:lvl7pPr algn="ctr" eaLnBrk="0" fontAlgn="base" hangingPunct="0">
              <a:spcBef>
                <a:spcPct val="20000"/>
              </a:spcBef>
              <a:spcAft>
                <a:spcPct val="0"/>
              </a:spcAft>
              <a:defRPr sz="2800">
                <a:solidFill>
                  <a:schemeClr val="tx1"/>
                </a:solidFill>
                <a:latin typeface="Times New Roman" pitchFamily="18" charset="0"/>
                <a:ea typeface="宋体" pitchFamily="2" charset="-122"/>
              </a:defRPr>
            </a:lvl7pPr>
            <a:lvl8pPr algn="ctr" eaLnBrk="0" fontAlgn="base" hangingPunct="0">
              <a:spcBef>
                <a:spcPct val="20000"/>
              </a:spcBef>
              <a:spcAft>
                <a:spcPct val="0"/>
              </a:spcAft>
              <a:defRPr sz="2800">
                <a:solidFill>
                  <a:schemeClr val="tx1"/>
                </a:solidFill>
                <a:latin typeface="Times New Roman" pitchFamily="18" charset="0"/>
                <a:ea typeface="宋体" pitchFamily="2" charset="-122"/>
              </a:defRPr>
            </a:lvl8pPr>
            <a:lvl9pPr algn="ctr" eaLnBrk="0" fontAlgn="base" hangingPunct="0">
              <a:spcBef>
                <a:spcPct val="20000"/>
              </a:spcBef>
              <a:spcAft>
                <a:spcPct val="0"/>
              </a:spcAft>
              <a:defRPr sz="2800">
                <a:solidFill>
                  <a:schemeClr val="tx1"/>
                </a:solidFill>
                <a:latin typeface="Times New Roman" pitchFamily="18" charset="0"/>
                <a:ea typeface="宋体" pitchFamily="2" charset="-122"/>
              </a:defRPr>
            </a:lvl9pPr>
          </a:lstStyle>
          <a:p>
            <a:pPr algn="l" eaLnBrk="1" hangingPunct="1">
              <a:spcBef>
                <a:spcPct val="50000"/>
              </a:spcBef>
            </a:pPr>
            <a:r>
              <a:rPr lang="zh-CN" altLang="en-US" b="1">
                <a:solidFill>
                  <a:schemeClr val="accent2"/>
                </a:solidFill>
              </a:rPr>
              <a:t>目  录</a:t>
            </a:r>
          </a:p>
        </p:txBody>
      </p:sp>
    </p:spTree>
    <p:extLst>
      <p:ext uri="{BB962C8B-B14F-4D97-AF65-F5344CB8AC3E}">
        <p14:creationId xmlns:p14="http://schemas.microsoft.com/office/powerpoint/2010/main" val="3648945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应用程序</a:t>
            </a:r>
            <a:r>
              <a:rPr lang="en-US" altLang="zh-CN" dirty="0" smtClean="0"/>
              <a:t>-</a:t>
            </a:r>
            <a:r>
              <a:rPr lang="zh-CN" altLang="en-US" dirty="0" smtClean="0"/>
              <a:t>线程状态分析</a:t>
            </a:r>
            <a:endParaRPr lang="en-US" altLang="zh-CN" dirty="0"/>
          </a:p>
        </p:txBody>
      </p:sp>
      <p:sp>
        <p:nvSpPr>
          <p:cNvPr id="8" name="Rectangle 79"/>
          <p:cNvSpPr>
            <a:spLocks noChangeArrowheads="1"/>
          </p:cNvSpPr>
          <p:nvPr/>
        </p:nvSpPr>
        <p:spPr bwMode="auto">
          <a:xfrm>
            <a:off x="0" y="1268760"/>
            <a:ext cx="882015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线程状态分析的目的是分辨应用程序线程的时间用在了什么地方，通常将应用程序的时间分成几个状态</a:t>
            </a:r>
            <a:endParaRPr lang="en-US" altLang="zh-CN" sz="2800" dirty="0" smtClean="0"/>
          </a:p>
          <a:p>
            <a:pPr marL="609600" indent="-609600" eaLnBrk="0" hangingPunct="0">
              <a:buFontTx/>
              <a:buChar char="•"/>
            </a:pPr>
            <a:r>
              <a:rPr lang="zh-CN" altLang="en-US" sz="2800" dirty="0" smtClean="0"/>
              <a:t>线程至少分为六个状态：</a:t>
            </a:r>
            <a:endParaRPr lang="en-US" altLang="zh-CN" sz="2800" dirty="0"/>
          </a:p>
          <a:p>
            <a:pPr eaLnBrk="0" hangingPunct="0"/>
            <a:r>
              <a:rPr lang="en-US" altLang="zh-CN" sz="2800" dirty="0" smtClean="0"/>
              <a:t>1</a:t>
            </a:r>
            <a:r>
              <a:rPr lang="zh-CN" altLang="en-US" sz="2800" dirty="0" smtClean="0"/>
              <a:t>、执行：在</a:t>
            </a:r>
            <a:r>
              <a:rPr lang="en-US" altLang="zh-CN" sz="2800" dirty="0" smtClean="0"/>
              <a:t>CPU</a:t>
            </a:r>
            <a:r>
              <a:rPr lang="zh-CN" altLang="en-US" sz="2800" dirty="0" smtClean="0"/>
              <a:t>上。</a:t>
            </a:r>
            <a:endParaRPr lang="en-US" altLang="zh-CN" sz="2800" dirty="0" smtClean="0"/>
          </a:p>
          <a:p>
            <a:pPr eaLnBrk="0" hangingPunct="0"/>
            <a:r>
              <a:rPr lang="en-US" altLang="zh-CN" sz="2800" dirty="0" smtClean="0"/>
              <a:t>2</a:t>
            </a:r>
            <a:r>
              <a:rPr lang="zh-CN" altLang="en-US" sz="2800" dirty="0" smtClean="0"/>
              <a:t>、可运行：队列中等待上</a:t>
            </a:r>
            <a:r>
              <a:rPr lang="en-US" altLang="zh-CN" sz="2800" dirty="0" smtClean="0"/>
              <a:t>CPU</a:t>
            </a:r>
          </a:p>
          <a:p>
            <a:pPr eaLnBrk="0" hangingPunct="0"/>
            <a:r>
              <a:rPr lang="en-US" altLang="zh-CN" sz="2800" dirty="0" smtClean="0"/>
              <a:t>3</a:t>
            </a:r>
            <a:r>
              <a:rPr lang="zh-CN" altLang="en-US" sz="2800" dirty="0" smtClean="0"/>
              <a:t>、匿名换页：可运行，但是因等待匿名换页而受阻</a:t>
            </a:r>
            <a:endParaRPr lang="en-US" altLang="zh-CN" sz="2800" dirty="0" smtClean="0"/>
          </a:p>
          <a:p>
            <a:pPr eaLnBrk="0" hangingPunct="0"/>
            <a:r>
              <a:rPr lang="en-US" altLang="zh-CN" sz="2800" dirty="0" smtClean="0"/>
              <a:t>4</a:t>
            </a:r>
            <a:r>
              <a:rPr lang="zh-CN" altLang="en-US" sz="2800" dirty="0" smtClean="0"/>
              <a:t>、睡眠：等待包括网络、块设备和数据</a:t>
            </a:r>
            <a:r>
              <a:rPr lang="en-US" altLang="zh-CN" sz="2800" dirty="0" smtClean="0"/>
              <a:t>/</a:t>
            </a:r>
            <a:r>
              <a:rPr lang="zh-CN" altLang="en-US" sz="2800" dirty="0" smtClean="0"/>
              <a:t>文本页换入在内的</a:t>
            </a:r>
            <a:r>
              <a:rPr lang="en-US" altLang="zh-CN" sz="2800" dirty="0" smtClean="0"/>
              <a:t>I/O</a:t>
            </a:r>
            <a:r>
              <a:rPr lang="zh-CN" altLang="en-US" sz="2800" dirty="0" smtClean="0"/>
              <a:t>。</a:t>
            </a:r>
            <a:endParaRPr lang="en-US" altLang="zh-CN" sz="2800" dirty="0" smtClean="0"/>
          </a:p>
          <a:p>
            <a:pPr eaLnBrk="0" hangingPunct="0"/>
            <a:r>
              <a:rPr lang="en-US" altLang="zh-CN" sz="2800" dirty="0" smtClean="0"/>
              <a:t>5</a:t>
            </a:r>
            <a:r>
              <a:rPr lang="zh-CN" altLang="en-US" sz="2800" dirty="0" smtClean="0"/>
              <a:t>、锁：等待获取同步锁（等待其他线程）。</a:t>
            </a:r>
            <a:endParaRPr lang="en-US" altLang="zh-CN" sz="2800" dirty="0" smtClean="0"/>
          </a:p>
          <a:p>
            <a:pPr eaLnBrk="0" hangingPunct="0"/>
            <a:r>
              <a:rPr lang="en-US" altLang="zh-CN" sz="2800" dirty="0" smtClean="0"/>
              <a:t>6</a:t>
            </a:r>
            <a:r>
              <a:rPr lang="zh-CN" altLang="en-US" sz="2800" dirty="0" smtClean="0"/>
              <a:t>、空闲：等待工作。</a:t>
            </a:r>
            <a:endParaRPr lang="en-US" altLang="zh-CN" sz="2800" dirty="0" smtClean="0"/>
          </a:p>
        </p:txBody>
      </p:sp>
    </p:spTree>
    <p:extLst>
      <p:ext uri="{BB962C8B-B14F-4D97-AF65-F5344CB8AC3E}">
        <p14:creationId xmlns:p14="http://schemas.microsoft.com/office/powerpoint/2010/main" val="4063440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48263" y="4292600"/>
            <a:ext cx="3995737" cy="2232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Picture 4" descr="inter_sy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9144000" cy="3190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403350" y="3486835"/>
            <a:ext cx="6480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a:solidFill>
                  <a:schemeClr val="bg1"/>
                </a:solidFill>
                <a:effectLst>
                  <a:outerShdw blurRad="38100" dist="38100" dir="2700000" algn="tl">
                    <a:srgbClr val="C0C0C0"/>
                  </a:outerShdw>
                </a:effectLst>
                <a:latin typeface="Arial" charset="0"/>
                <a:ea typeface="黑体" pitchFamily="2" charset="-122"/>
              </a:rPr>
              <a:t>第一部分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系统</a:t>
            </a:r>
            <a:r>
              <a:rPr lang="zh-CN" altLang="en-US" sz="3600" b="1" dirty="0">
                <a:solidFill>
                  <a:schemeClr val="bg1"/>
                </a:solidFill>
                <a:effectLst>
                  <a:outerShdw blurRad="38100" dist="38100" dir="2700000" algn="tl">
                    <a:srgbClr val="C0C0C0"/>
                  </a:outerShdw>
                </a:effectLst>
                <a:latin typeface="Arial" charset="0"/>
                <a:ea typeface="黑体" pitchFamily="2" charset="-122"/>
              </a:rPr>
              <a:t>性能</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概论</a:t>
            </a:r>
            <a:endParaRPr lang="en-US" altLang="zh-CN" sz="3600" b="1" dirty="0" smtClean="0">
              <a:solidFill>
                <a:schemeClr val="bg1"/>
              </a:solidFill>
              <a:effectLst>
                <a:outerShdw blurRad="38100" dist="38100" dir="2700000" algn="tl">
                  <a:srgbClr val="C0C0C0"/>
                </a:outerShdw>
              </a:effectLst>
              <a:ea typeface="黑体" pitchFamily="2" charset="-122"/>
            </a:endParaRPr>
          </a:p>
        </p:txBody>
      </p:sp>
      <p:grpSp>
        <p:nvGrpSpPr>
          <p:cNvPr id="7" name="Group 36"/>
          <p:cNvGrpSpPr>
            <a:grpSpLocks/>
          </p:cNvGrpSpPr>
          <p:nvPr/>
        </p:nvGrpSpPr>
        <p:grpSpPr bwMode="auto">
          <a:xfrm>
            <a:off x="7308850" y="4724400"/>
            <a:ext cx="1568450" cy="1598613"/>
            <a:chOff x="1964" y="2535"/>
            <a:chExt cx="988" cy="1007"/>
          </a:xfrm>
        </p:grpSpPr>
        <p:grpSp>
          <p:nvGrpSpPr>
            <p:cNvPr id="8" name="Group 37"/>
            <p:cNvGrpSpPr>
              <a:grpSpLocks/>
            </p:cNvGrpSpPr>
            <p:nvPr/>
          </p:nvGrpSpPr>
          <p:grpSpPr bwMode="auto">
            <a:xfrm>
              <a:off x="2304" y="3123"/>
              <a:ext cx="514" cy="419"/>
              <a:chOff x="2304" y="3123"/>
              <a:chExt cx="514" cy="419"/>
            </a:xfrm>
          </p:grpSpPr>
          <p:sp>
            <p:nvSpPr>
              <p:cNvPr id="31" name="Freeform 38"/>
              <p:cNvSpPr>
                <a:spLocks/>
              </p:cNvSpPr>
              <p:nvPr/>
            </p:nvSpPr>
            <p:spPr bwMode="auto">
              <a:xfrm>
                <a:off x="2307" y="3132"/>
                <a:ext cx="511" cy="410"/>
              </a:xfrm>
              <a:custGeom>
                <a:avLst/>
                <a:gdLst>
                  <a:gd name="T0" fmla="*/ 102 w 511"/>
                  <a:gd name="T1" fmla="*/ 409 h 410"/>
                  <a:gd name="T2" fmla="*/ 146 w 511"/>
                  <a:gd name="T3" fmla="*/ 405 h 410"/>
                  <a:gd name="T4" fmla="*/ 194 w 511"/>
                  <a:gd name="T5" fmla="*/ 393 h 410"/>
                  <a:gd name="T6" fmla="*/ 242 w 511"/>
                  <a:gd name="T7" fmla="*/ 374 h 410"/>
                  <a:gd name="T8" fmla="*/ 291 w 511"/>
                  <a:gd name="T9" fmla="*/ 349 h 410"/>
                  <a:gd name="T10" fmla="*/ 339 w 511"/>
                  <a:gd name="T11" fmla="*/ 320 h 410"/>
                  <a:gd name="T12" fmla="*/ 383 w 511"/>
                  <a:gd name="T13" fmla="*/ 284 h 410"/>
                  <a:gd name="T14" fmla="*/ 424 w 511"/>
                  <a:gd name="T15" fmla="*/ 247 h 410"/>
                  <a:gd name="T16" fmla="*/ 458 w 511"/>
                  <a:gd name="T17" fmla="*/ 204 h 410"/>
                  <a:gd name="T18" fmla="*/ 486 w 511"/>
                  <a:gd name="T19" fmla="*/ 163 h 410"/>
                  <a:gd name="T20" fmla="*/ 503 w 511"/>
                  <a:gd name="T21" fmla="*/ 126 h 410"/>
                  <a:gd name="T22" fmla="*/ 510 w 511"/>
                  <a:gd name="T23" fmla="*/ 90 h 410"/>
                  <a:gd name="T24" fmla="*/ 506 w 511"/>
                  <a:gd name="T25" fmla="*/ 61 h 410"/>
                  <a:gd name="T26" fmla="*/ 496 w 511"/>
                  <a:gd name="T27" fmla="*/ 35 h 410"/>
                  <a:gd name="T28" fmla="*/ 474 w 511"/>
                  <a:gd name="T29" fmla="*/ 17 h 410"/>
                  <a:gd name="T30" fmla="*/ 445 w 511"/>
                  <a:gd name="T31" fmla="*/ 5 h 410"/>
                  <a:gd name="T32" fmla="*/ 407 w 511"/>
                  <a:gd name="T33" fmla="*/ 0 h 410"/>
                  <a:gd name="T34" fmla="*/ 363 w 511"/>
                  <a:gd name="T35" fmla="*/ 5 h 410"/>
                  <a:gd name="T36" fmla="*/ 315 w 511"/>
                  <a:gd name="T37" fmla="*/ 17 h 410"/>
                  <a:gd name="T38" fmla="*/ 266 w 511"/>
                  <a:gd name="T39" fmla="*/ 35 h 410"/>
                  <a:gd name="T40" fmla="*/ 218 w 511"/>
                  <a:gd name="T41" fmla="*/ 61 h 410"/>
                  <a:gd name="T42" fmla="*/ 170 w 511"/>
                  <a:gd name="T43" fmla="*/ 90 h 410"/>
                  <a:gd name="T44" fmla="*/ 126 w 511"/>
                  <a:gd name="T45" fmla="*/ 126 h 410"/>
                  <a:gd name="T46" fmla="*/ 85 w 511"/>
                  <a:gd name="T47" fmla="*/ 163 h 410"/>
                  <a:gd name="T48" fmla="*/ 49 w 511"/>
                  <a:gd name="T49" fmla="*/ 204 h 410"/>
                  <a:gd name="T50" fmla="*/ 23 w 511"/>
                  <a:gd name="T51" fmla="*/ 247 h 410"/>
                  <a:gd name="T52" fmla="*/ 6 w 511"/>
                  <a:gd name="T53" fmla="*/ 284 h 410"/>
                  <a:gd name="T54" fmla="*/ 0 w 511"/>
                  <a:gd name="T55" fmla="*/ 320 h 410"/>
                  <a:gd name="T56" fmla="*/ 1 w 511"/>
                  <a:gd name="T57" fmla="*/ 349 h 410"/>
                  <a:gd name="T58" fmla="*/ 13 w 511"/>
                  <a:gd name="T59" fmla="*/ 374 h 410"/>
                  <a:gd name="T60" fmla="*/ 34 w 511"/>
                  <a:gd name="T61" fmla="*/ 393 h 410"/>
                  <a:gd name="T62" fmla="*/ 64 w 511"/>
                  <a:gd name="T63" fmla="*/ 405 h 410"/>
                  <a:gd name="T64" fmla="*/ 102 w 511"/>
                  <a:gd name="T65" fmla="*/ 409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410"/>
                  <a:gd name="T101" fmla="*/ 511 w 511"/>
                  <a:gd name="T102" fmla="*/ 410 h 4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410">
                    <a:moveTo>
                      <a:pt x="102" y="409"/>
                    </a:moveTo>
                    <a:lnTo>
                      <a:pt x="146" y="405"/>
                    </a:lnTo>
                    <a:lnTo>
                      <a:pt x="194" y="393"/>
                    </a:lnTo>
                    <a:lnTo>
                      <a:pt x="242" y="374"/>
                    </a:lnTo>
                    <a:lnTo>
                      <a:pt x="291" y="349"/>
                    </a:lnTo>
                    <a:lnTo>
                      <a:pt x="339" y="320"/>
                    </a:lnTo>
                    <a:lnTo>
                      <a:pt x="383" y="284"/>
                    </a:lnTo>
                    <a:lnTo>
                      <a:pt x="424" y="247"/>
                    </a:lnTo>
                    <a:lnTo>
                      <a:pt x="458" y="204"/>
                    </a:lnTo>
                    <a:lnTo>
                      <a:pt x="486" y="163"/>
                    </a:lnTo>
                    <a:lnTo>
                      <a:pt x="503" y="126"/>
                    </a:lnTo>
                    <a:lnTo>
                      <a:pt x="510" y="90"/>
                    </a:lnTo>
                    <a:lnTo>
                      <a:pt x="506" y="61"/>
                    </a:lnTo>
                    <a:lnTo>
                      <a:pt x="496" y="35"/>
                    </a:lnTo>
                    <a:lnTo>
                      <a:pt x="474" y="17"/>
                    </a:lnTo>
                    <a:lnTo>
                      <a:pt x="445" y="5"/>
                    </a:lnTo>
                    <a:lnTo>
                      <a:pt x="407" y="0"/>
                    </a:lnTo>
                    <a:lnTo>
                      <a:pt x="363" y="5"/>
                    </a:lnTo>
                    <a:lnTo>
                      <a:pt x="315" y="17"/>
                    </a:lnTo>
                    <a:lnTo>
                      <a:pt x="266" y="35"/>
                    </a:lnTo>
                    <a:lnTo>
                      <a:pt x="218" y="61"/>
                    </a:lnTo>
                    <a:lnTo>
                      <a:pt x="170" y="90"/>
                    </a:lnTo>
                    <a:lnTo>
                      <a:pt x="126" y="126"/>
                    </a:lnTo>
                    <a:lnTo>
                      <a:pt x="85" y="163"/>
                    </a:lnTo>
                    <a:lnTo>
                      <a:pt x="49" y="204"/>
                    </a:lnTo>
                    <a:lnTo>
                      <a:pt x="23" y="247"/>
                    </a:lnTo>
                    <a:lnTo>
                      <a:pt x="6" y="284"/>
                    </a:lnTo>
                    <a:lnTo>
                      <a:pt x="0" y="320"/>
                    </a:lnTo>
                    <a:lnTo>
                      <a:pt x="1" y="349"/>
                    </a:lnTo>
                    <a:lnTo>
                      <a:pt x="13" y="374"/>
                    </a:lnTo>
                    <a:lnTo>
                      <a:pt x="34" y="393"/>
                    </a:lnTo>
                    <a:lnTo>
                      <a:pt x="64" y="405"/>
                    </a:lnTo>
                    <a:lnTo>
                      <a:pt x="102" y="40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2" name="Freeform 39"/>
              <p:cNvSpPr>
                <a:spLocks/>
              </p:cNvSpPr>
              <p:nvPr/>
            </p:nvSpPr>
            <p:spPr bwMode="auto">
              <a:xfrm>
                <a:off x="2304" y="3123"/>
                <a:ext cx="502" cy="402"/>
              </a:xfrm>
              <a:custGeom>
                <a:avLst/>
                <a:gdLst>
                  <a:gd name="T0" fmla="*/ 100 w 502"/>
                  <a:gd name="T1" fmla="*/ 401 h 402"/>
                  <a:gd name="T2" fmla="*/ 144 w 502"/>
                  <a:gd name="T3" fmla="*/ 397 h 402"/>
                  <a:gd name="T4" fmla="*/ 190 w 502"/>
                  <a:gd name="T5" fmla="*/ 385 h 402"/>
                  <a:gd name="T6" fmla="*/ 238 w 502"/>
                  <a:gd name="T7" fmla="*/ 367 h 402"/>
                  <a:gd name="T8" fmla="*/ 286 w 502"/>
                  <a:gd name="T9" fmla="*/ 341 h 402"/>
                  <a:gd name="T10" fmla="*/ 334 w 502"/>
                  <a:gd name="T11" fmla="*/ 312 h 402"/>
                  <a:gd name="T12" fmla="*/ 378 w 502"/>
                  <a:gd name="T13" fmla="*/ 278 h 402"/>
                  <a:gd name="T14" fmla="*/ 417 w 502"/>
                  <a:gd name="T15" fmla="*/ 241 h 402"/>
                  <a:gd name="T16" fmla="*/ 451 w 502"/>
                  <a:gd name="T17" fmla="*/ 200 h 402"/>
                  <a:gd name="T18" fmla="*/ 477 w 502"/>
                  <a:gd name="T19" fmla="*/ 159 h 402"/>
                  <a:gd name="T20" fmla="*/ 494 w 502"/>
                  <a:gd name="T21" fmla="*/ 122 h 402"/>
                  <a:gd name="T22" fmla="*/ 501 w 502"/>
                  <a:gd name="T23" fmla="*/ 88 h 402"/>
                  <a:gd name="T24" fmla="*/ 499 w 502"/>
                  <a:gd name="T25" fmla="*/ 59 h 402"/>
                  <a:gd name="T26" fmla="*/ 487 w 502"/>
                  <a:gd name="T27" fmla="*/ 33 h 402"/>
                  <a:gd name="T28" fmla="*/ 466 w 502"/>
                  <a:gd name="T29" fmla="*/ 15 h 402"/>
                  <a:gd name="T30" fmla="*/ 437 w 502"/>
                  <a:gd name="T31" fmla="*/ 5 h 402"/>
                  <a:gd name="T32" fmla="*/ 400 w 502"/>
                  <a:gd name="T33" fmla="*/ 0 h 402"/>
                  <a:gd name="T34" fmla="*/ 356 w 502"/>
                  <a:gd name="T35" fmla="*/ 5 h 402"/>
                  <a:gd name="T36" fmla="*/ 310 w 502"/>
                  <a:gd name="T37" fmla="*/ 15 h 402"/>
                  <a:gd name="T38" fmla="*/ 262 w 502"/>
                  <a:gd name="T39" fmla="*/ 33 h 402"/>
                  <a:gd name="T40" fmla="*/ 214 w 502"/>
                  <a:gd name="T41" fmla="*/ 59 h 402"/>
                  <a:gd name="T42" fmla="*/ 168 w 502"/>
                  <a:gd name="T43" fmla="*/ 88 h 402"/>
                  <a:gd name="T44" fmla="*/ 124 w 502"/>
                  <a:gd name="T45" fmla="*/ 122 h 402"/>
                  <a:gd name="T46" fmla="*/ 83 w 502"/>
                  <a:gd name="T47" fmla="*/ 159 h 402"/>
                  <a:gd name="T48" fmla="*/ 49 w 502"/>
                  <a:gd name="T49" fmla="*/ 200 h 402"/>
                  <a:gd name="T50" fmla="*/ 23 w 502"/>
                  <a:gd name="T51" fmla="*/ 241 h 402"/>
                  <a:gd name="T52" fmla="*/ 6 w 502"/>
                  <a:gd name="T53" fmla="*/ 278 h 402"/>
                  <a:gd name="T54" fmla="*/ 0 w 502"/>
                  <a:gd name="T55" fmla="*/ 312 h 402"/>
                  <a:gd name="T56" fmla="*/ 3 w 502"/>
                  <a:gd name="T57" fmla="*/ 341 h 402"/>
                  <a:gd name="T58" fmla="*/ 15 w 502"/>
                  <a:gd name="T59" fmla="*/ 367 h 402"/>
                  <a:gd name="T60" fmla="*/ 34 w 502"/>
                  <a:gd name="T61" fmla="*/ 385 h 402"/>
                  <a:gd name="T62" fmla="*/ 63 w 502"/>
                  <a:gd name="T63" fmla="*/ 397 h 402"/>
                  <a:gd name="T64" fmla="*/ 100 w 502"/>
                  <a:gd name="T65" fmla="*/ 401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402"/>
                  <a:gd name="T101" fmla="*/ 502 w 502"/>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402">
                    <a:moveTo>
                      <a:pt x="100" y="401"/>
                    </a:moveTo>
                    <a:lnTo>
                      <a:pt x="144" y="397"/>
                    </a:lnTo>
                    <a:lnTo>
                      <a:pt x="190" y="385"/>
                    </a:lnTo>
                    <a:lnTo>
                      <a:pt x="238" y="367"/>
                    </a:lnTo>
                    <a:lnTo>
                      <a:pt x="286" y="341"/>
                    </a:lnTo>
                    <a:lnTo>
                      <a:pt x="334" y="312"/>
                    </a:lnTo>
                    <a:lnTo>
                      <a:pt x="378" y="278"/>
                    </a:lnTo>
                    <a:lnTo>
                      <a:pt x="417" y="241"/>
                    </a:lnTo>
                    <a:lnTo>
                      <a:pt x="451" y="200"/>
                    </a:lnTo>
                    <a:lnTo>
                      <a:pt x="477" y="159"/>
                    </a:lnTo>
                    <a:lnTo>
                      <a:pt x="494" y="122"/>
                    </a:lnTo>
                    <a:lnTo>
                      <a:pt x="501" y="88"/>
                    </a:lnTo>
                    <a:lnTo>
                      <a:pt x="499" y="59"/>
                    </a:lnTo>
                    <a:lnTo>
                      <a:pt x="487" y="33"/>
                    </a:lnTo>
                    <a:lnTo>
                      <a:pt x="466" y="15"/>
                    </a:lnTo>
                    <a:lnTo>
                      <a:pt x="437" y="5"/>
                    </a:lnTo>
                    <a:lnTo>
                      <a:pt x="400" y="0"/>
                    </a:lnTo>
                    <a:lnTo>
                      <a:pt x="356" y="5"/>
                    </a:lnTo>
                    <a:lnTo>
                      <a:pt x="310" y="15"/>
                    </a:lnTo>
                    <a:lnTo>
                      <a:pt x="262" y="33"/>
                    </a:lnTo>
                    <a:lnTo>
                      <a:pt x="214" y="59"/>
                    </a:lnTo>
                    <a:lnTo>
                      <a:pt x="168" y="88"/>
                    </a:lnTo>
                    <a:lnTo>
                      <a:pt x="124" y="122"/>
                    </a:lnTo>
                    <a:lnTo>
                      <a:pt x="83" y="159"/>
                    </a:lnTo>
                    <a:lnTo>
                      <a:pt x="49" y="200"/>
                    </a:lnTo>
                    <a:lnTo>
                      <a:pt x="23" y="241"/>
                    </a:lnTo>
                    <a:lnTo>
                      <a:pt x="6" y="278"/>
                    </a:lnTo>
                    <a:lnTo>
                      <a:pt x="0" y="312"/>
                    </a:lnTo>
                    <a:lnTo>
                      <a:pt x="3" y="341"/>
                    </a:lnTo>
                    <a:lnTo>
                      <a:pt x="15" y="367"/>
                    </a:lnTo>
                    <a:lnTo>
                      <a:pt x="34" y="385"/>
                    </a:lnTo>
                    <a:lnTo>
                      <a:pt x="63" y="397"/>
                    </a:lnTo>
                    <a:lnTo>
                      <a:pt x="100" y="40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3" name="Freeform 40"/>
              <p:cNvSpPr>
                <a:spLocks/>
              </p:cNvSpPr>
              <p:nvPr/>
            </p:nvSpPr>
            <p:spPr bwMode="auto">
              <a:xfrm>
                <a:off x="2307" y="3324"/>
                <a:ext cx="248" cy="153"/>
              </a:xfrm>
              <a:custGeom>
                <a:avLst/>
                <a:gdLst>
                  <a:gd name="T0" fmla="*/ 5 w 248"/>
                  <a:gd name="T1" fmla="*/ 152 h 153"/>
                  <a:gd name="T2" fmla="*/ 247 w 248"/>
                  <a:gd name="T3" fmla="*/ 0 h 153"/>
                  <a:gd name="T4" fmla="*/ 0 w 248"/>
                  <a:gd name="T5" fmla="*/ 138 h 153"/>
                  <a:gd name="T6" fmla="*/ 1 w 248"/>
                  <a:gd name="T7" fmla="*/ 140 h 153"/>
                  <a:gd name="T8" fmla="*/ 1 w 248"/>
                  <a:gd name="T9" fmla="*/ 141 h 153"/>
                  <a:gd name="T10" fmla="*/ 1 w 248"/>
                  <a:gd name="T11" fmla="*/ 143 h 153"/>
                  <a:gd name="T12" fmla="*/ 1 w 248"/>
                  <a:gd name="T13" fmla="*/ 145 h 153"/>
                  <a:gd name="T14" fmla="*/ 3 w 248"/>
                  <a:gd name="T15" fmla="*/ 146 h 153"/>
                  <a:gd name="T16" fmla="*/ 3 w 248"/>
                  <a:gd name="T17" fmla="*/ 148 h 153"/>
                  <a:gd name="T18" fmla="*/ 5 w 248"/>
                  <a:gd name="T19" fmla="*/ 150 h 153"/>
                  <a:gd name="T20" fmla="*/ 5 w 248"/>
                  <a:gd name="T21" fmla="*/ 152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
                  <a:gd name="T34" fmla="*/ 0 h 153"/>
                  <a:gd name="T35" fmla="*/ 248 w 248"/>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 h="153">
                    <a:moveTo>
                      <a:pt x="5" y="152"/>
                    </a:moveTo>
                    <a:lnTo>
                      <a:pt x="247" y="0"/>
                    </a:lnTo>
                    <a:lnTo>
                      <a:pt x="0" y="138"/>
                    </a:lnTo>
                    <a:lnTo>
                      <a:pt x="1" y="140"/>
                    </a:lnTo>
                    <a:lnTo>
                      <a:pt x="1" y="141"/>
                    </a:lnTo>
                    <a:lnTo>
                      <a:pt x="1" y="143"/>
                    </a:lnTo>
                    <a:lnTo>
                      <a:pt x="1" y="145"/>
                    </a:lnTo>
                    <a:lnTo>
                      <a:pt x="3" y="146"/>
                    </a:lnTo>
                    <a:lnTo>
                      <a:pt x="3" y="148"/>
                    </a:lnTo>
                    <a:lnTo>
                      <a:pt x="5" y="150"/>
                    </a:lnTo>
                    <a:lnTo>
                      <a:pt x="5" y="152"/>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4" name="Freeform 41"/>
              <p:cNvSpPr>
                <a:spLocks/>
              </p:cNvSpPr>
              <p:nvPr/>
            </p:nvSpPr>
            <p:spPr bwMode="auto">
              <a:xfrm>
                <a:off x="2396" y="3129"/>
                <a:ext cx="247" cy="196"/>
              </a:xfrm>
              <a:custGeom>
                <a:avLst/>
                <a:gdLst>
                  <a:gd name="T0" fmla="*/ 0 w 247"/>
                  <a:gd name="T1" fmla="*/ 143 h 196"/>
                  <a:gd name="T2" fmla="*/ 158 w 247"/>
                  <a:gd name="T3" fmla="*/ 195 h 196"/>
                  <a:gd name="T4" fmla="*/ 246 w 247"/>
                  <a:gd name="T5" fmla="*/ 0 h 196"/>
                  <a:gd name="T6" fmla="*/ 215 w 247"/>
                  <a:gd name="T7" fmla="*/ 10 h 196"/>
                  <a:gd name="T8" fmla="*/ 182 w 247"/>
                  <a:gd name="T9" fmla="*/ 22 h 196"/>
                  <a:gd name="T10" fmla="*/ 149 w 247"/>
                  <a:gd name="T11" fmla="*/ 35 h 196"/>
                  <a:gd name="T12" fmla="*/ 116 w 247"/>
                  <a:gd name="T13" fmla="*/ 54 h 196"/>
                  <a:gd name="T14" fmla="*/ 86 w 247"/>
                  <a:gd name="T15" fmla="*/ 73 h 196"/>
                  <a:gd name="T16" fmla="*/ 55 w 247"/>
                  <a:gd name="T17" fmla="*/ 95 h 196"/>
                  <a:gd name="T18" fmla="*/ 25 w 247"/>
                  <a:gd name="T19" fmla="*/ 119 h 196"/>
                  <a:gd name="T20" fmla="*/ 0 w 247"/>
                  <a:gd name="T21" fmla="*/ 143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196"/>
                  <a:gd name="T35" fmla="*/ 247 w 247"/>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196">
                    <a:moveTo>
                      <a:pt x="0" y="143"/>
                    </a:moveTo>
                    <a:lnTo>
                      <a:pt x="158" y="195"/>
                    </a:lnTo>
                    <a:lnTo>
                      <a:pt x="246" y="0"/>
                    </a:lnTo>
                    <a:lnTo>
                      <a:pt x="215" y="10"/>
                    </a:lnTo>
                    <a:lnTo>
                      <a:pt x="182" y="22"/>
                    </a:lnTo>
                    <a:lnTo>
                      <a:pt x="149" y="35"/>
                    </a:lnTo>
                    <a:lnTo>
                      <a:pt x="116" y="54"/>
                    </a:lnTo>
                    <a:lnTo>
                      <a:pt x="86" y="73"/>
                    </a:lnTo>
                    <a:lnTo>
                      <a:pt x="55" y="95"/>
                    </a:lnTo>
                    <a:lnTo>
                      <a:pt x="25" y="119"/>
                    </a:lnTo>
                    <a:lnTo>
                      <a:pt x="0" y="143"/>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5" name="Freeform 42"/>
              <p:cNvSpPr>
                <a:spLocks/>
              </p:cNvSpPr>
              <p:nvPr/>
            </p:nvSpPr>
            <p:spPr bwMode="auto">
              <a:xfrm>
                <a:off x="2554" y="3172"/>
                <a:ext cx="252" cy="153"/>
              </a:xfrm>
              <a:custGeom>
                <a:avLst/>
                <a:gdLst>
                  <a:gd name="T0" fmla="*/ 245 w 252"/>
                  <a:gd name="T1" fmla="*/ 0 h 153"/>
                  <a:gd name="T2" fmla="*/ 0 w 252"/>
                  <a:gd name="T3" fmla="*/ 152 h 153"/>
                  <a:gd name="T4" fmla="*/ 251 w 252"/>
                  <a:gd name="T5" fmla="*/ 42 h 153"/>
                  <a:gd name="T6" fmla="*/ 251 w 252"/>
                  <a:gd name="T7" fmla="*/ 37 h 153"/>
                  <a:gd name="T8" fmla="*/ 251 w 252"/>
                  <a:gd name="T9" fmla="*/ 30 h 153"/>
                  <a:gd name="T10" fmla="*/ 251 w 252"/>
                  <a:gd name="T11" fmla="*/ 25 h 153"/>
                  <a:gd name="T12" fmla="*/ 251 w 252"/>
                  <a:gd name="T13" fmla="*/ 20 h 153"/>
                  <a:gd name="T14" fmla="*/ 249 w 252"/>
                  <a:gd name="T15" fmla="*/ 15 h 153"/>
                  <a:gd name="T16" fmla="*/ 249 w 252"/>
                  <a:gd name="T17" fmla="*/ 10 h 153"/>
                  <a:gd name="T18" fmla="*/ 247 w 252"/>
                  <a:gd name="T19" fmla="*/ 5 h 153"/>
                  <a:gd name="T20" fmla="*/ 245 w 252"/>
                  <a:gd name="T21" fmla="*/ 0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
                  <a:gd name="T34" fmla="*/ 0 h 153"/>
                  <a:gd name="T35" fmla="*/ 252 w 252"/>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 h="153">
                    <a:moveTo>
                      <a:pt x="245" y="0"/>
                    </a:moveTo>
                    <a:lnTo>
                      <a:pt x="0" y="152"/>
                    </a:lnTo>
                    <a:lnTo>
                      <a:pt x="251" y="42"/>
                    </a:lnTo>
                    <a:lnTo>
                      <a:pt x="251" y="37"/>
                    </a:lnTo>
                    <a:lnTo>
                      <a:pt x="251" y="30"/>
                    </a:lnTo>
                    <a:lnTo>
                      <a:pt x="251" y="25"/>
                    </a:lnTo>
                    <a:lnTo>
                      <a:pt x="251" y="20"/>
                    </a:lnTo>
                    <a:lnTo>
                      <a:pt x="249" y="15"/>
                    </a:lnTo>
                    <a:lnTo>
                      <a:pt x="249" y="10"/>
                    </a:lnTo>
                    <a:lnTo>
                      <a:pt x="247" y="5"/>
                    </a:lnTo>
                    <a:lnTo>
                      <a:pt x="245"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6" name="Freeform 43"/>
              <p:cNvSpPr>
                <a:spLocks/>
              </p:cNvSpPr>
              <p:nvPr/>
            </p:nvSpPr>
            <p:spPr bwMode="auto">
              <a:xfrm>
                <a:off x="2510" y="3171"/>
                <a:ext cx="45" cy="154"/>
              </a:xfrm>
              <a:custGeom>
                <a:avLst/>
                <a:gdLst>
                  <a:gd name="T0" fmla="*/ 0 w 45"/>
                  <a:gd name="T1" fmla="*/ 15 h 154"/>
                  <a:gd name="T2" fmla="*/ 44 w 45"/>
                  <a:gd name="T3" fmla="*/ 153 h 154"/>
                  <a:gd name="T4" fmla="*/ 28 w 45"/>
                  <a:gd name="T5" fmla="*/ 0 h 154"/>
                  <a:gd name="T6" fmla="*/ 24 w 45"/>
                  <a:gd name="T7" fmla="*/ 1 h 154"/>
                  <a:gd name="T8" fmla="*/ 21 w 45"/>
                  <a:gd name="T9" fmla="*/ 3 h 154"/>
                  <a:gd name="T10" fmla="*/ 17 w 45"/>
                  <a:gd name="T11" fmla="*/ 5 h 154"/>
                  <a:gd name="T12" fmla="*/ 14 w 45"/>
                  <a:gd name="T13" fmla="*/ 6 h 154"/>
                  <a:gd name="T14" fmla="*/ 10 w 45"/>
                  <a:gd name="T15" fmla="*/ 8 h 154"/>
                  <a:gd name="T16" fmla="*/ 7 w 45"/>
                  <a:gd name="T17" fmla="*/ 10 h 154"/>
                  <a:gd name="T18" fmla="*/ 3 w 45"/>
                  <a:gd name="T19" fmla="*/ 11 h 154"/>
                  <a:gd name="T20" fmla="*/ 0 w 45"/>
                  <a:gd name="T21" fmla="*/ 15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54"/>
                  <a:gd name="T35" fmla="*/ 45 w 45"/>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54">
                    <a:moveTo>
                      <a:pt x="0" y="15"/>
                    </a:moveTo>
                    <a:lnTo>
                      <a:pt x="44" y="153"/>
                    </a:lnTo>
                    <a:lnTo>
                      <a:pt x="28" y="0"/>
                    </a:lnTo>
                    <a:lnTo>
                      <a:pt x="24" y="1"/>
                    </a:lnTo>
                    <a:lnTo>
                      <a:pt x="21" y="3"/>
                    </a:lnTo>
                    <a:lnTo>
                      <a:pt x="17" y="5"/>
                    </a:lnTo>
                    <a:lnTo>
                      <a:pt x="14" y="6"/>
                    </a:lnTo>
                    <a:lnTo>
                      <a:pt x="10" y="8"/>
                    </a:lnTo>
                    <a:lnTo>
                      <a:pt x="7" y="10"/>
                    </a:lnTo>
                    <a:lnTo>
                      <a:pt x="3" y="11"/>
                    </a:lnTo>
                    <a:lnTo>
                      <a:pt x="0" y="15"/>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7" name="Freeform 44"/>
              <p:cNvSpPr>
                <a:spLocks/>
              </p:cNvSpPr>
              <p:nvPr/>
            </p:nvSpPr>
            <p:spPr bwMode="auto">
              <a:xfrm>
                <a:off x="2306" y="3324"/>
                <a:ext cx="249" cy="108"/>
              </a:xfrm>
              <a:custGeom>
                <a:avLst/>
                <a:gdLst>
                  <a:gd name="T0" fmla="*/ 248 w 249"/>
                  <a:gd name="T1" fmla="*/ 0 h 108"/>
                  <a:gd name="T2" fmla="*/ 11 w 249"/>
                  <a:gd name="T3" fmla="*/ 64 h 108"/>
                  <a:gd name="T4" fmla="*/ 8 w 249"/>
                  <a:gd name="T5" fmla="*/ 69 h 108"/>
                  <a:gd name="T6" fmla="*/ 6 w 249"/>
                  <a:gd name="T7" fmla="*/ 76 h 108"/>
                  <a:gd name="T8" fmla="*/ 5 w 249"/>
                  <a:gd name="T9" fmla="*/ 81 h 108"/>
                  <a:gd name="T10" fmla="*/ 5 w 249"/>
                  <a:gd name="T11" fmla="*/ 86 h 108"/>
                  <a:gd name="T12" fmla="*/ 3 w 249"/>
                  <a:gd name="T13" fmla="*/ 91 h 108"/>
                  <a:gd name="T14" fmla="*/ 1 w 249"/>
                  <a:gd name="T15" fmla="*/ 96 h 108"/>
                  <a:gd name="T16" fmla="*/ 1 w 249"/>
                  <a:gd name="T17" fmla="*/ 101 h 108"/>
                  <a:gd name="T18" fmla="*/ 0 w 249"/>
                  <a:gd name="T19" fmla="*/ 107 h 108"/>
                  <a:gd name="T20" fmla="*/ 248 w 249"/>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108"/>
                  <a:gd name="T35" fmla="*/ 249 w 249"/>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108">
                    <a:moveTo>
                      <a:pt x="248" y="0"/>
                    </a:moveTo>
                    <a:lnTo>
                      <a:pt x="11" y="64"/>
                    </a:lnTo>
                    <a:lnTo>
                      <a:pt x="8" y="69"/>
                    </a:lnTo>
                    <a:lnTo>
                      <a:pt x="6" y="76"/>
                    </a:lnTo>
                    <a:lnTo>
                      <a:pt x="5" y="81"/>
                    </a:lnTo>
                    <a:lnTo>
                      <a:pt x="5" y="86"/>
                    </a:lnTo>
                    <a:lnTo>
                      <a:pt x="3" y="91"/>
                    </a:lnTo>
                    <a:lnTo>
                      <a:pt x="1" y="96"/>
                    </a:lnTo>
                    <a:lnTo>
                      <a:pt x="1" y="101"/>
                    </a:lnTo>
                    <a:lnTo>
                      <a:pt x="0" y="107"/>
                    </a:lnTo>
                    <a:lnTo>
                      <a:pt x="248"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8" name="Freeform 45"/>
              <p:cNvSpPr>
                <a:spLocks/>
              </p:cNvSpPr>
              <p:nvPr/>
            </p:nvSpPr>
            <p:spPr bwMode="auto">
              <a:xfrm>
                <a:off x="2543" y="3324"/>
                <a:ext cx="129" cy="167"/>
              </a:xfrm>
              <a:custGeom>
                <a:avLst/>
                <a:gdLst>
                  <a:gd name="T0" fmla="*/ 128 w 129"/>
                  <a:gd name="T1" fmla="*/ 87 h 167"/>
                  <a:gd name="T2" fmla="*/ 11 w 129"/>
                  <a:gd name="T3" fmla="*/ 0 h 167"/>
                  <a:gd name="T4" fmla="*/ 0 w 129"/>
                  <a:gd name="T5" fmla="*/ 166 h 167"/>
                  <a:gd name="T6" fmla="*/ 17 w 129"/>
                  <a:gd name="T7" fmla="*/ 159 h 167"/>
                  <a:gd name="T8" fmla="*/ 32 w 129"/>
                  <a:gd name="T9" fmla="*/ 150 h 167"/>
                  <a:gd name="T10" fmla="*/ 49 w 129"/>
                  <a:gd name="T11" fmla="*/ 142 h 167"/>
                  <a:gd name="T12" fmla="*/ 64 w 129"/>
                  <a:gd name="T13" fmla="*/ 131 h 167"/>
                  <a:gd name="T14" fmla="*/ 81 w 129"/>
                  <a:gd name="T15" fmla="*/ 121 h 167"/>
                  <a:gd name="T16" fmla="*/ 97 w 129"/>
                  <a:gd name="T17" fmla="*/ 111 h 167"/>
                  <a:gd name="T18" fmla="*/ 112 w 129"/>
                  <a:gd name="T19" fmla="*/ 99 h 167"/>
                  <a:gd name="T20" fmla="*/ 128 w 129"/>
                  <a:gd name="T21" fmla="*/ 8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67"/>
                  <a:gd name="T35" fmla="*/ 129 w 12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67">
                    <a:moveTo>
                      <a:pt x="128" y="87"/>
                    </a:moveTo>
                    <a:lnTo>
                      <a:pt x="11" y="0"/>
                    </a:lnTo>
                    <a:lnTo>
                      <a:pt x="0" y="166"/>
                    </a:lnTo>
                    <a:lnTo>
                      <a:pt x="17" y="159"/>
                    </a:lnTo>
                    <a:lnTo>
                      <a:pt x="32" y="150"/>
                    </a:lnTo>
                    <a:lnTo>
                      <a:pt x="49" y="142"/>
                    </a:lnTo>
                    <a:lnTo>
                      <a:pt x="64" y="131"/>
                    </a:lnTo>
                    <a:lnTo>
                      <a:pt x="81" y="121"/>
                    </a:lnTo>
                    <a:lnTo>
                      <a:pt x="97" y="111"/>
                    </a:lnTo>
                    <a:lnTo>
                      <a:pt x="112" y="99"/>
                    </a:lnTo>
                    <a:lnTo>
                      <a:pt x="128" y="87"/>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9" name="Freeform 46"/>
              <p:cNvSpPr>
                <a:spLocks/>
              </p:cNvSpPr>
              <p:nvPr/>
            </p:nvSpPr>
            <p:spPr bwMode="auto">
              <a:xfrm>
                <a:off x="2513" y="3292"/>
                <a:ext cx="86" cy="67"/>
              </a:xfrm>
              <a:custGeom>
                <a:avLst/>
                <a:gdLst>
                  <a:gd name="T0" fmla="*/ 15 w 86"/>
                  <a:gd name="T1" fmla="*/ 66 h 67"/>
                  <a:gd name="T2" fmla="*/ 24 w 86"/>
                  <a:gd name="T3" fmla="*/ 66 h 67"/>
                  <a:gd name="T4" fmla="*/ 31 w 86"/>
                  <a:gd name="T5" fmla="*/ 64 h 67"/>
                  <a:gd name="T6" fmla="*/ 39 w 86"/>
                  <a:gd name="T7" fmla="*/ 60 h 67"/>
                  <a:gd name="T8" fmla="*/ 48 w 86"/>
                  <a:gd name="T9" fmla="*/ 57 h 67"/>
                  <a:gd name="T10" fmla="*/ 55 w 86"/>
                  <a:gd name="T11" fmla="*/ 52 h 67"/>
                  <a:gd name="T12" fmla="*/ 64 w 86"/>
                  <a:gd name="T13" fmla="*/ 45 h 67"/>
                  <a:gd name="T14" fmla="*/ 69 w 86"/>
                  <a:gd name="T15" fmla="*/ 40 h 67"/>
                  <a:gd name="T16" fmla="*/ 76 w 86"/>
                  <a:gd name="T17" fmla="*/ 33 h 67"/>
                  <a:gd name="T18" fmla="*/ 79 w 86"/>
                  <a:gd name="T19" fmla="*/ 27 h 67"/>
                  <a:gd name="T20" fmla="*/ 83 w 86"/>
                  <a:gd name="T21" fmla="*/ 20 h 67"/>
                  <a:gd name="T22" fmla="*/ 85 w 86"/>
                  <a:gd name="T23" fmla="*/ 15 h 67"/>
                  <a:gd name="T24" fmla="*/ 83 w 86"/>
                  <a:gd name="T25" fmla="*/ 10 h 67"/>
                  <a:gd name="T26" fmla="*/ 81 w 86"/>
                  <a:gd name="T27" fmla="*/ 5 h 67"/>
                  <a:gd name="T28" fmla="*/ 78 w 86"/>
                  <a:gd name="T29" fmla="*/ 3 h 67"/>
                  <a:gd name="T30" fmla="*/ 72 w 86"/>
                  <a:gd name="T31" fmla="*/ 0 h 67"/>
                  <a:gd name="T32" fmla="*/ 67 w 86"/>
                  <a:gd name="T33" fmla="*/ 0 h 67"/>
                  <a:gd name="T34" fmla="*/ 60 w 86"/>
                  <a:gd name="T35" fmla="*/ 0 h 67"/>
                  <a:gd name="T36" fmla="*/ 52 w 86"/>
                  <a:gd name="T37" fmla="*/ 3 h 67"/>
                  <a:gd name="T38" fmla="*/ 43 w 86"/>
                  <a:gd name="T39" fmla="*/ 5 h 67"/>
                  <a:gd name="T40" fmla="*/ 36 w 86"/>
                  <a:gd name="T41" fmla="*/ 10 h 67"/>
                  <a:gd name="T42" fmla="*/ 27 w 86"/>
                  <a:gd name="T43" fmla="*/ 15 h 67"/>
                  <a:gd name="T44" fmla="*/ 20 w 86"/>
                  <a:gd name="T45" fmla="*/ 20 h 67"/>
                  <a:gd name="T46" fmla="*/ 13 w 86"/>
                  <a:gd name="T47" fmla="*/ 27 h 67"/>
                  <a:gd name="T48" fmla="*/ 6 w 86"/>
                  <a:gd name="T49" fmla="*/ 33 h 67"/>
                  <a:gd name="T50" fmla="*/ 3 w 86"/>
                  <a:gd name="T51" fmla="*/ 40 h 67"/>
                  <a:gd name="T52" fmla="*/ 0 w 86"/>
                  <a:gd name="T53" fmla="*/ 45 h 67"/>
                  <a:gd name="T54" fmla="*/ 0 w 86"/>
                  <a:gd name="T55" fmla="*/ 52 h 67"/>
                  <a:gd name="T56" fmla="*/ 0 w 86"/>
                  <a:gd name="T57" fmla="*/ 57 h 67"/>
                  <a:gd name="T58" fmla="*/ 1 w 86"/>
                  <a:gd name="T59" fmla="*/ 60 h 67"/>
                  <a:gd name="T60" fmla="*/ 5 w 86"/>
                  <a:gd name="T61" fmla="*/ 64 h 67"/>
                  <a:gd name="T62" fmla="*/ 10 w 86"/>
                  <a:gd name="T63" fmla="*/ 66 h 67"/>
                  <a:gd name="T64" fmla="*/ 15 w 8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67"/>
                  <a:gd name="T101" fmla="*/ 86 w 8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67">
                    <a:moveTo>
                      <a:pt x="15" y="66"/>
                    </a:moveTo>
                    <a:lnTo>
                      <a:pt x="24" y="66"/>
                    </a:lnTo>
                    <a:lnTo>
                      <a:pt x="31" y="64"/>
                    </a:lnTo>
                    <a:lnTo>
                      <a:pt x="39" y="60"/>
                    </a:lnTo>
                    <a:lnTo>
                      <a:pt x="48" y="57"/>
                    </a:lnTo>
                    <a:lnTo>
                      <a:pt x="55" y="52"/>
                    </a:lnTo>
                    <a:lnTo>
                      <a:pt x="64" y="45"/>
                    </a:lnTo>
                    <a:lnTo>
                      <a:pt x="69" y="40"/>
                    </a:lnTo>
                    <a:lnTo>
                      <a:pt x="76" y="33"/>
                    </a:lnTo>
                    <a:lnTo>
                      <a:pt x="79" y="27"/>
                    </a:lnTo>
                    <a:lnTo>
                      <a:pt x="83" y="20"/>
                    </a:lnTo>
                    <a:lnTo>
                      <a:pt x="85" y="15"/>
                    </a:lnTo>
                    <a:lnTo>
                      <a:pt x="83" y="10"/>
                    </a:lnTo>
                    <a:lnTo>
                      <a:pt x="81" y="5"/>
                    </a:lnTo>
                    <a:lnTo>
                      <a:pt x="78" y="3"/>
                    </a:lnTo>
                    <a:lnTo>
                      <a:pt x="72" y="0"/>
                    </a:lnTo>
                    <a:lnTo>
                      <a:pt x="67" y="0"/>
                    </a:lnTo>
                    <a:lnTo>
                      <a:pt x="60" y="0"/>
                    </a:lnTo>
                    <a:lnTo>
                      <a:pt x="52" y="3"/>
                    </a:lnTo>
                    <a:lnTo>
                      <a:pt x="43" y="5"/>
                    </a:lnTo>
                    <a:lnTo>
                      <a:pt x="36" y="10"/>
                    </a:lnTo>
                    <a:lnTo>
                      <a:pt x="27" y="15"/>
                    </a:lnTo>
                    <a:lnTo>
                      <a:pt x="20" y="20"/>
                    </a:lnTo>
                    <a:lnTo>
                      <a:pt x="13" y="27"/>
                    </a:lnTo>
                    <a:lnTo>
                      <a:pt x="6" y="33"/>
                    </a:lnTo>
                    <a:lnTo>
                      <a:pt x="3" y="40"/>
                    </a:lnTo>
                    <a:lnTo>
                      <a:pt x="0" y="45"/>
                    </a:lnTo>
                    <a:lnTo>
                      <a:pt x="0" y="52"/>
                    </a:lnTo>
                    <a:lnTo>
                      <a:pt x="0" y="57"/>
                    </a:lnTo>
                    <a:lnTo>
                      <a:pt x="1" y="60"/>
                    </a:lnTo>
                    <a:lnTo>
                      <a:pt x="5" y="64"/>
                    </a:lnTo>
                    <a:lnTo>
                      <a:pt x="10" y="66"/>
                    </a:lnTo>
                    <a:lnTo>
                      <a:pt x="15" y="6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useBgFill="1">
            <p:nvSpPr>
              <p:cNvPr id="40" name="Freeform 47"/>
              <p:cNvSpPr>
                <a:spLocks/>
              </p:cNvSpPr>
              <p:nvPr/>
            </p:nvSpPr>
            <p:spPr bwMode="auto">
              <a:xfrm>
                <a:off x="2519" y="3298"/>
                <a:ext cx="69" cy="55"/>
              </a:xfrm>
              <a:custGeom>
                <a:avLst/>
                <a:gdLst>
                  <a:gd name="T0" fmla="*/ 13 w 69"/>
                  <a:gd name="T1" fmla="*/ 54 h 55"/>
                  <a:gd name="T2" fmla="*/ 20 w 69"/>
                  <a:gd name="T3" fmla="*/ 52 h 55"/>
                  <a:gd name="T4" fmla="*/ 25 w 69"/>
                  <a:gd name="T5" fmla="*/ 52 h 55"/>
                  <a:gd name="T6" fmla="*/ 32 w 69"/>
                  <a:gd name="T7" fmla="*/ 48 h 55"/>
                  <a:gd name="T8" fmla="*/ 39 w 69"/>
                  <a:gd name="T9" fmla="*/ 45 h 55"/>
                  <a:gd name="T10" fmla="*/ 45 w 69"/>
                  <a:gd name="T11" fmla="*/ 42 h 55"/>
                  <a:gd name="T12" fmla="*/ 51 w 69"/>
                  <a:gd name="T13" fmla="*/ 37 h 55"/>
                  <a:gd name="T14" fmla="*/ 56 w 69"/>
                  <a:gd name="T15" fmla="*/ 32 h 55"/>
                  <a:gd name="T16" fmla="*/ 61 w 69"/>
                  <a:gd name="T17" fmla="*/ 27 h 55"/>
                  <a:gd name="T18" fmla="*/ 64 w 69"/>
                  <a:gd name="T19" fmla="*/ 20 h 55"/>
                  <a:gd name="T20" fmla="*/ 68 w 69"/>
                  <a:gd name="T21" fmla="*/ 15 h 55"/>
                  <a:gd name="T22" fmla="*/ 68 w 69"/>
                  <a:gd name="T23" fmla="*/ 11 h 55"/>
                  <a:gd name="T24" fmla="*/ 68 w 69"/>
                  <a:gd name="T25" fmla="*/ 6 h 55"/>
                  <a:gd name="T26" fmla="*/ 66 w 69"/>
                  <a:gd name="T27" fmla="*/ 3 h 55"/>
                  <a:gd name="T28" fmla="*/ 62 w 69"/>
                  <a:gd name="T29" fmla="*/ 1 h 55"/>
                  <a:gd name="T30" fmla="*/ 59 w 69"/>
                  <a:gd name="T31" fmla="*/ 0 h 55"/>
                  <a:gd name="T32" fmla="*/ 54 w 69"/>
                  <a:gd name="T33" fmla="*/ 0 h 55"/>
                  <a:gd name="T34" fmla="*/ 49 w 69"/>
                  <a:gd name="T35" fmla="*/ 0 h 55"/>
                  <a:gd name="T36" fmla="*/ 42 w 69"/>
                  <a:gd name="T37" fmla="*/ 1 h 55"/>
                  <a:gd name="T38" fmla="*/ 35 w 69"/>
                  <a:gd name="T39" fmla="*/ 3 h 55"/>
                  <a:gd name="T40" fmla="*/ 28 w 69"/>
                  <a:gd name="T41" fmla="*/ 6 h 55"/>
                  <a:gd name="T42" fmla="*/ 23 w 69"/>
                  <a:gd name="T43" fmla="*/ 11 h 55"/>
                  <a:gd name="T44" fmla="*/ 17 w 69"/>
                  <a:gd name="T45" fmla="*/ 15 h 55"/>
                  <a:gd name="T46" fmla="*/ 11 w 69"/>
                  <a:gd name="T47" fmla="*/ 20 h 55"/>
                  <a:gd name="T48" fmla="*/ 6 w 69"/>
                  <a:gd name="T49" fmla="*/ 27 h 55"/>
                  <a:gd name="T50" fmla="*/ 3 w 69"/>
                  <a:gd name="T51" fmla="*/ 32 h 55"/>
                  <a:gd name="T52" fmla="*/ 1 w 69"/>
                  <a:gd name="T53" fmla="*/ 37 h 55"/>
                  <a:gd name="T54" fmla="*/ 0 w 69"/>
                  <a:gd name="T55" fmla="*/ 42 h 55"/>
                  <a:gd name="T56" fmla="*/ 0 w 69"/>
                  <a:gd name="T57" fmla="*/ 45 h 55"/>
                  <a:gd name="T58" fmla="*/ 1 w 69"/>
                  <a:gd name="T59" fmla="*/ 48 h 55"/>
                  <a:gd name="T60" fmla="*/ 5 w 69"/>
                  <a:gd name="T61" fmla="*/ 52 h 55"/>
                  <a:gd name="T62" fmla="*/ 8 w 69"/>
                  <a:gd name="T63" fmla="*/ 52 h 55"/>
                  <a:gd name="T64" fmla="*/ 13 w 69"/>
                  <a:gd name="T65" fmla="*/ 54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55"/>
                  <a:gd name="T101" fmla="*/ 69 w 69"/>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55">
                    <a:moveTo>
                      <a:pt x="13" y="54"/>
                    </a:moveTo>
                    <a:lnTo>
                      <a:pt x="20" y="52"/>
                    </a:lnTo>
                    <a:lnTo>
                      <a:pt x="25" y="52"/>
                    </a:lnTo>
                    <a:lnTo>
                      <a:pt x="32" y="48"/>
                    </a:lnTo>
                    <a:lnTo>
                      <a:pt x="39" y="45"/>
                    </a:lnTo>
                    <a:lnTo>
                      <a:pt x="45" y="42"/>
                    </a:lnTo>
                    <a:lnTo>
                      <a:pt x="51" y="37"/>
                    </a:lnTo>
                    <a:lnTo>
                      <a:pt x="56" y="32"/>
                    </a:lnTo>
                    <a:lnTo>
                      <a:pt x="61" y="27"/>
                    </a:lnTo>
                    <a:lnTo>
                      <a:pt x="64" y="20"/>
                    </a:lnTo>
                    <a:lnTo>
                      <a:pt x="68" y="15"/>
                    </a:lnTo>
                    <a:lnTo>
                      <a:pt x="68" y="11"/>
                    </a:lnTo>
                    <a:lnTo>
                      <a:pt x="68" y="6"/>
                    </a:lnTo>
                    <a:lnTo>
                      <a:pt x="66" y="3"/>
                    </a:lnTo>
                    <a:lnTo>
                      <a:pt x="62" y="1"/>
                    </a:lnTo>
                    <a:lnTo>
                      <a:pt x="59" y="0"/>
                    </a:lnTo>
                    <a:lnTo>
                      <a:pt x="54" y="0"/>
                    </a:lnTo>
                    <a:lnTo>
                      <a:pt x="49" y="0"/>
                    </a:lnTo>
                    <a:lnTo>
                      <a:pt x="42" y="1"/>
                    </a:lnTo>
                    <a:lnTo>
                      <a:pt x="35" y="3"/>
                    </a:lnTo>
                    <a:lnTo>
                      <a:pt x="28" y="6"/>
                    </a:lnTo>
                    <a:lnTo>
                      <a:pt x="23" y="11"/>
                    </a:lnTo>
                    <a:lnTo>
                      <a:pt x="17" y="15"/>
                    </a:lnTo>
                    <a:lnTo>
                      <a:pt x="11" y="20"/>
                    </a:lnTo>
                    <a:lnTo>
                      <a:pt x="6" y="27"/>
                    </a:lnTo>
                    <a:lnTo>
                      <a:pt x="3" y="32"/>
                    </a:lnTo>
                    <a:lnTo>
                      <a:pt x="1" y="37"/>
                    </a:lnTo>
                    <a:lnTo>
                      <a:pt x="0" y="42"/>
                    </a:lnTo>
                    <a:lnTo>
                      <a:pt x="0" y="45"/>
                    </a:lnTo>
                    <a:lnTo>
                      <a:pt x="1" y="48"/>
                    </a:lnTo>
                    <a:lnTo>
                      <a:pt x="5" y="52"/>
                    </a:lnTo>
                    <a:lnTo>
                      <a:pt x="8" y="52"/>
                    </a:lnTo>
                    <a:lnTo>
                      <a:pt x="13" y="54"/>
                    </a:lnTo>
                  </a:path>
                </a:pathLst>
              </a:custGeom>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9" name="Group 48"/>
            <p:cNvGrpSpPr>
              <a:grpSpLocks/>
            </p:cNvGrpSpPr>
            <p:nvPr/>
          </p:nvGrpSpPr>
          <p:grpSpPr bwMode="auto">
            <a:xfrm>
              <a:off x="2509" y="2716"/>
              <a:ext cx="443" cy="473"/>
              <a:chOff x="2509" y="2716"/>
              <a:chExt cx="443" cy="473"/>
            </a:xfrm>
          </p:grpSpPr>
          <p:sp>
            <p:nvSpPr>
              <p:cNvPr id="19" name="Freeform 49"/>
              <p:cNvSpPr>
                <a:spLocks/>
              </p:cNvSpPr>
              <p:nvPr/>
            </p:nvSpPr>
            <p:spPr bwMode="auto">
              <a:xfrm>
                <a:off x="2526" y="2726"/>
                <a:ext cx="426" cy="463"/>
              </a:xfrm>
              <a:custGeom>
                <a:avLst/>
                <a:gdLst>
                  <a:gd name="T0" fmla="*/ 419 w 426"/>
                  <a:gd name="T1" fmla="*/ 340 h 463"/>
                  <a:gd name="T2" fmla="*/ 425 w 426"/>
                  <a:gd name="T3" fmla="*/ 325 h 463"/>
                  <a:gd name="T4" fmla="*/ 329 w 426"/>
                  <a:gd name="T5" fmla="*/ 5 h 463"/>
                  <a:gd name="T6" fmla="*/ 314 w 426"/>
                  <a:gd name="T7" fmla="*/ 0 h 463"/>
                  <a:gd name="T8" fmla="*/ 5 w 426"/>
                  <a:gd name="T9" fmla="*/ 111 h 463"/>
                  <a:gd name="T10" fmla="*/ 0 w 426"/>
                  <a:gd name="T11" fmla="*/ 123 h 463"/>
                  <a:gd name="T12" fmla="*/ 69 w 426"/>
                  <a:gd name="T13" fmla="*/ 453 h 463"/>
                  <a:gd name="T14" fmla="*/ 83 w 426"/>
                  <a:gd name="T15" fmla="*/ 462 h 463"/>
                  <a:gd name="T16" fmla="*/ 419 w 426"/>
                  <a:gd name="T17" fmla="*/ 340 h 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463"/>
                  <a:gd name="T29" fmla="*/ 426 w 426"/>
                  <a:gd name="T30" fmla="*/ 463 h 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463">
                    <a:moveTo>
                      <a:pt x="419" y="340"/>
                    </a:moveTo>
                    <a:lnTo>
                      <a:pt x="425" y="325"/>
                    </a:lnTo>
                    <a:lnTo>
                      <a:pt x="329" y="5"/>
                    </a:lnTo>
                    <a:lnTo>
                      <a:pt x="314" y="0"/>
                    </a:lnTo>
                    <a:lnTo>
                      <a:pt x="5" y="111"/>
                    </a:lnTo>
                    <a:lnTo>
                      <a:pt x="0" y="123"/>
                    </a:lnTo>
                    <a:lnTo>
                      <a:pt x="69" y="453"/>
                    </a:lnTo>
                    <a:lnTo>
                      <a:pt x="83" y="462"/>
                    </a:lnTo>
                    <a:lnTo>
                      <a:pt x="419" y="34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0" name="Freeform 50"/>
              <p:cNvSpPr>
                <a:spLocks/>
              </p:cNvSpPr>
              <p:nvPr/>
            </p:nvSpPr>
            <p:spPr bwMode="auto">
              <a:xfrm>
                <a:off x="2509" y="2716"/>
                <a:ext cx="425" cy="460"/>
              </a:xfrm>
              <a:custGeom>
                <a:avLst/>
                <a:gdLst>
                  <a:gd name="T0" fmla="*/ 418 w 425"/>
                  <a:gd name="T1" fmla="*/ 340 h 460"/>
                  <a:gd name="T2" fmla="*/ 424 w 425"/>
                  <a:gd name="T3" fmla="*/ 323 h 460"/>
                  <a:gd name="T4" fmla="*/ 328 w 425"/>
                  <a:gd name="T5" fmla="*/ 6 h 460"/>
                  <a:gd name="T6" fmla="*/ 313 w 425"/>
                  <a:gd name="T7" fmla="*/ 0 h 460"/>
                  <a:gd name="T8" fmla="*/ 5 w 425"/>
                  <a:gd name="T9" fmla="*/ 110 h 460"/>
                  <a:gd name="T10" fmla="*/ 0 w 425"/>
                  <a:gd name="T11" fmla="*/ 122 h 460"/>
                  <a:gd name="T12" fmla="*/ 69 w 425"/>
                  <a:gd name="T13" fmla="*/ 450 h 460"/>
                  <a:gd name="T14" fmla="*/ 81 w 425"/>
                  <a:gd name="T15" fmla="*/ 459 h 460"/>
                  <a:gd name="T16" fmla="*/ 418 w 425"/>
                  <a:gd name="T17" fmla="*/ 34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5"/>
                  <a:gd name="T28" fmla="*/ 0 h 460"/>
                  <a:gd name="T29" fmla="*/ 425 w 425"/>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5" h="460">
                    <a:moveTo>
                      <a:pt x="418" y="340"/>
                    </a:moveTo>
                    <a:lnTo>
                      <a:pt x="424" y="323"/>
                    </a:lnTo>
                    <a:lnTo>
                      <a:pt x="328" y="6"/>
                    </a:lnTo>
                    <a:lnTo>
                      <a:pt x="313" y="0"/>
                    </a:lnTo>
                    <a:lnTo>
                      <a:pt x="5" y="110"/>
                    </a:lnTo>
                    <a:lnTo>
                      <a:pt x="0" y="122"/>
                    </a:lnTo>
                    <a:lnTo>
                      <a:pt x="69" y="450"/>
                    </a:lnTo>
                    <a:lnTo>
                      <a:pt x="81" y="459"/>
                    </a:lnTo>
                    <a:lnTo>
                      <a:pt x="418" y="340"/>
                    </a:lnTo>
                  </a:path>
                </a:pathLst>
              </a:custGeom>
              <a:solidFill>
                <a:srgbClr val="00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1" name="Freeform 51"/>
              <p:cNvSpPr>
                <a:spLocks/>
              </p:cNvSpPr>
              <p:nvPr/>
            </p:nvSpPr>
            <p:spPr bwMode="auto">
              <a:xfrm>
                <a:off x="2610" y="2953"/>
                <a:ext cx="287" cy="208"/>
              </a:xfrm>
              <a:custGeom>
                <a:avLst/>
                <a:gdLst>
                  <a:gd name="T0" fmla="*/ 286 w 287"/>
                  <a:gd name="T1" fmla="*/ 112 h 208"/>
                  <a:gd name="T2" fmla="*/ 251 w 287"/>
                  <a:gd name="T3" fmla="*/ 0 h 208"/>
                  <a:gd name="T4" fmla="*/ 0 w 287"/>
                  <a:gd name="T5" fmla="*/ 91 h 208"/>
                  <a:gd name="T6" fmla="*/ 25 w 287"/>
                  <a:gd name="T7" fmla="*/ 207 h 208"/>
                  <a:gd name="T8" fmla="*/ 286 w 287"/>
                  <a:gd name="T9" fmla="*/ 112 h 208"/>
                  <a:gd name="T10" fmla="*/ 0 60000 65536"/>
                  <a:gd name="T11" fmla="*/ 0 60000 65536"/>
                  <a:gd name="T12" fmla="*/ 0 60000 65536"/>
                  <a:gd name="T13" fmla="*/ 0 60000 65536"/>
                  <a:gd name="T14" fmla="*/ 0 60000 65536"/>
                  <a:gd name="T15" fmla="*/ 0 w 287"/>
                  <a:gd name="T16" fmla="*/ 0 h 208"/>
                  <a:gd name="T17" fmla="*/ 287 w 287"/>
                  <a:gd name="T18" fmla="*/ 208 h 208"/>
                </a:gdLst>
                <a:ahLst/>
                <a:cxnLst>
                  <a:cxn ang="T10">
                    <a:pos x="T0" y="T1"/>
                  </a:cxn>
                  <a:cxn ang="T11">
                    <a:pos x="T2" y="T3"/>
                  </a:cxn>
                  <a:cxn ang="T12">
                    <a:pos x="T4" y="T5"/>
                  </a:cxn>
                  <a:cxn ang="T13">
                    <a:pos x="T6" y="T7"/>
                  </a:cxn>
                  <a:cxn ang="T14">
                    <a:pos x="T8" y="T9"/>
                  </a:cxn>
                </a:cxnLst>
                <a:rect l="T15" t="T16" r="T17" b="T18"/>
                <a:pathLst>
                  <a:path w="287" h="208">
                    <a:moveTo>
                      <a:pt x="286" y="112"/>
                    </a:moveTo>
                    <a:lnTo>
                      <a:pt x="251" y="0"/>
                    </a:lnTo>
                    <a:lnTo>
                      <a:pt x="0" y="91"/>
                    </a:lnTo>
                    <a:lnTo>
                      <a:pt x="25" y="207"/>
                    </a:lnTo>
                    <a:lnTo>
                      <a:pt x="286" y="1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2" name="Freeform 52"/>
              <p:cNvSpPr>
                <a:spLocks/>
              </p:cNvSpPr>
              <p:nvPr/>
            </p:nvSpPr>
            <p:spPr bwMode="auto">
              <a:xfrm>
                <a:off x="2616" y="2962"/>
                <a:ext cx="281" cy="195"/>
              </a:xfrm>
              <a:custGeom>
                <a:avLst/>
                <a:gdLst>
                  <a:gd name="T0" fmla="*/ 280 w 281"/>
                  <a:gd name="T1" fmla="*/ 102 h 195"/>
                  <a:gd name="T2" fmla="*/ 247 w 281"/>
                  <a:gd name="T3" fmla="*/ 0 h 195"/>
                  <a:gd name="T4" fmla="*/ 0 w 281"/>
                  <a:gd name="T5" fmla="*/ 87 h 195"/>
                  <a:gd name="T6" fmla="*/ 22 w 281"/>
                  <a:gd name="T7" fmla="*/ 194 h 195"/>
                  <a:gd name="T8" fmla="*/ 280 w 281"/>
                  <a:gd name="T9" fmla="*/ 102 h 195"/>
                  <a:gd name="T10" fmla="*/ 0 60000 65536"/>
                  <a:gd name="T11" fmla="*/ 0 60000 65536"/>
                  <a:gd name="T12" fmla="*/ 0 60000 65536"/>
                  <a:gd name="T13" fmla="*/ 0 60000 65536"/>
                  <a:gd name="T14" fmla="*/ 0 60000 65536"/>
                  <a:gd name="T15" fmla="*/ 0 w 281"/>
                  <a:gd name="T16" fmla="*/ 0 h 195"/>
                  <a:gd name="T17" fmla="*/ 281 w 281"/>
                  <a:gd name="T18" fmla="*/ 195 h 195"/>
                </a:gdLst>
                <a:ahLst/>
                <a:cxnLst>
                  <a:cxn ang="T10">
                    <a:pos x="T0" y="T1"/>
                  </a:cxn>
                  <a:cxn ang="T11">
                    <a:pos x="T2" y="T3"/>
                  </a:cxn>
                  <a:cxn ang="T12">
                    <a:pos x="T4" y="T5"/>
                  </a:cxn>
                  <a:cxn ang="T13">
                    <a:pos x="T6" y="T7"/>
                  </a:cxn>
                  <a:cxn ang="T14">
                    <a:pos x="T8" y="T9"/>
                  </a:cxn>
                </a:cxnLst>
                <a:rect l="T15" t="T16" r="T17" b="T18"/>
                <a:pathLst>
                  <a:path w="281" h="195">
                    <a:moveTo>
                      <a:pt x="280" y="102"/>
                    </a:moveTo>
                    <a:lnTo>
                      <a:pt x="247" y="0"/>
                    </a:lnTo>
                    <a:lnTo>
                      <a:pt x="0" y="87"/>
                    </a:lnTo>
                    <a:lnTo>
                      <a:pt x="22" y="194"/>
                    </a:lnTo>
                    <a:lnTo>
                      <a:pt x="280" y="102"/>
                    </a:lnTo>
                  </a:path>
                </a:pathLst>
              </a:custGeom>
              <a:solidFill>
                <a:srgbClr val="EAEAE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3" name="Freeform 53"/>
              <p:cNvSpPr>
                <a:spLocks/>
              </p:cNvSpPr>
              <p:nvPr/>
            </p:nvSpPr>
            <p:spPr bwMode="auto">
              <a:xfrm>
                <a:off x="2635" y="3001"/>
                <a:ext cx="180" cy="156"/>
              </a:xfrm>
              <a:custGeom>
                <a:avLst/>
                <a:gdLst>
                  <a:gd name="T0" fmla="*/ 179 w 180"/>
                  <a:gd name="T1" fmla="*/ 99 h 156"/>
                  <a:gd name="T2" fmla="*/ 150 w 180"/>
                  <a:gd name="T3" fmla="*/ 0 h 156"/>
                  <a:gd name="T4" fmla="*/ 0 w 180"/>
                  <a:gd name="T5" fmla="*/ 52 h 156"/>
                  <a:gd name="T6" fmla="*/ 21 w 180"/>
                  <a:gd name="T7" fmla="*/ 155 h 156"/>
                  <a:gd name="T8" fmla="*/ 179 w 180"/>
                  <a:gd name="T9" fmla="*/ 99 h 156"/>
                  <a:gd name="T10" fmla="*/ 0 60000 65536"/>
                  <a:gd name="T11" fmla="*/ 0 60000 65536"/>
                  <a:gd name="T12" fmla="*/ 0 60000 65536"/>
                  <a:gd name="T13" fmla="*/ 0 60000 65536"/>
                  <a:gd name="T14" fmla="*/ 0 60000 65536"/>
                  <a:gd name="T15" fmla="*/ 0 w 180"/>
                  <a:gd name="T16" fmla="*/ 0 h 156"/>
                  <a:gd name="T17" fmla="*/ 180 w 180"/>
                  <a:gd name="T18" fmla="*/ 156 h 156"/>
                </a:gdLst>
                <a:ahLst/>
                <a:cxnLst>
                  <a:cxn ang="T10">
                    <a:pos x="T0" y="T1"/>
                  </a:cxn>
                  <a:cxn ang="T11">
                    <a:pos x="T2" y="T3"/>
                  </a:cxn>
                  <a:cxn ang="T12">
                    <a:pos x="T4" y="T5"/>
                  </a:cxn>
                  <a:cxn ang="T13">
                    <a:pos x="T6" y="T7"/>
                  </a:cxn>
                  <a:cxn ang="T14">
                    <a:pos x="T8" y="T9"/>
                  </a:cxn>
                </a:cxnLst>
                <a:rect l="T15" t="T16" r="T17" b="T18"/>
                <a:pathLst>
                  <a:path w="180" h="156">
                    <a:moveTo>
                      <a:pt x="179" y="99"/>
                    </a:moveTo>
                    <a:lnTo>
                      <a:pt x="150" y="0"/>
                    </a:lnTo>
                    <a:lnTo>
                      <a:pt x="0" y="52"/>
                    </a:lnTo>
                    <a:lnTo>
                      <a:pt x="21" y="155"/>
                    </a:lnTo>
                    <a:lnTo>
                      <a:pt x="179" y="9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4" name="Freeform 54"/>
              <p:cNvSpPr>
                <a:spLocks/>
              </p:cNvSpPr>
              <p:nvPr/>
            </p:nvSpPr>
            <p:spPr bwMode="auto">
              <a:xfrm>
                <a:off x="2626" y="2999"/>
                <a:ext cx="183" cy="158"/>
              </a:xfrm>
              <a:custGeom>
                <a:avLst/>
                <a:gdLst>
                  <a:gd name="T0" fmla="*/ 182 w 183"/>
                  <a:gd name="T1" fmla="*/ 101 h 158"/>
                  <a:gd name="T2" fmla="*/ 154 w 183"/>
                  <a:gd name="T3" fmla="*/ 0 h 158"/>
                  <a:gd name="T4" fmla="*/ 0 w 183"/>
                  <a:gd name="T5" fmla="*/ 54 h 158"/>
                  <a:gd name="T6" fmla="*/ 22 w 183"/>
                  <a:gd name="T7" fmla="*/ 157 h 158"/>
                  <a:gd name="T8" fmla="*/ 182 w 183"/>
                  <a:gd name="T9" fmla="*/ 101 h 158"/>
                  <a:gd name="T10" fmla="*/ 0 60000 65536"/>
                  <a:gd name="T11" fmla="*/ 0 60000 65536"/>
                  <a:gd name="T12" fmla="*/ 0 60000 65536"/>
                  <a:gd name="T13" fmla="*/ 0 60000 65536"/>
                  <a:gd name="T14" fmla="*/ 0 60000 65536"/>
                  <a:gd name="T15" fmla="*/ 0 w 183"/>
                  <a:gd name="T16" fmla="*/ 0 h 158"/>
                  <a:gd name="T17" fmla="*/ 183 w 183"/>
                  <a:gd name="T18" fmla="*/ 158 h 158"/>
                </a:gdLst>
                <a:ahLst/>
                <a:cxnLst>
                  <a:cxn ang="T10">
                    <a:pos x="T0" y="T1"/>
                  </a:cxn>
                  <a:cxn ang="T11">
                    <a:pos x="T2" y="T3"/>
                  </a:cxn>
                  <a:cxn ang="T12">
                    <a:pos x="T4" y="T5"/>
                  </a:cxn>
                  <a:cxn ang="T13">
                    <a:pos x="T6" y="T7"/>
                  </a:cxn>
                  <a:cxn ang="T14">
                    <a:pos x="T8" y="T9"/>
                  </a:cxn>
                </a:cxnLst>
                <a:rect l="T15" t="T16" r="T17" b="T18"/>
                <a:pathLst>
                  <a:path w="183" h="158">
                    <a:moveTo>
                      <a:pt x="182" y="101"/>
                    </a:moveTo>
                    <a:lnTo>
                      <a:pt x="154" y="0"/>
                    </a:lnTo>
                    <a:lnTo>
                      <a:pt x="0" y="54"/>
                    </a:lnTo>
                    <a:lnTo>
                      <a:pt x="22" y="157"/>
                    </a:lnTo>
                    <a:lnTo>
                      <a:pt x="182" y="10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5" name="Freeform 55"/>
              <p:cNvSpPr>
                <a:spLocks/>
              </p:cNvSpPr>
              <p:nvPr/>
            </p:nvSpPr>
            <p:spPr bwMode="auto">
              <a:xfrm>
                <a:off x="2522" y="2829"/>
                <a:ext cx="28" cy="29"/>
              </a:xfrm>
              <a:custGeom>
                <a:avLst/>
                <a:gdLst>
                  <a:gd name="T0" fmla="*/ 27 w 28"/>
                  <a:gd name="T1" fmla="*/ 21 h 29"/>
                  <a:gd name="T2" fmla="*/ 23 w 28"/>
                  <a:gd name="T3" fmla="*/ 0 h 29"/>
                  <a:gd name="T4" fmla="*/ 0 w 28"/>
                  <a:gd name="T5" fmla="*/ 8 h 29"/>
                  <a:gd name="T6" fmla="*/ 3 w 28"/>
                  <a:gd name="T7" fmla="*/ 28 h 29"/>
                  <a:gd name="T8" fmla="*/ 27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7" y="21"/>
                    </a:moveTo>
                    <a:lnTo>
                      <a:pt x="23" y="0"/>
                    </a:lnTo>
                    <a:lnTo>
                      <a:pt x="0" y="8"/>
                    </a:lnTo>
                    <a:lnTo>
                      <a:pt x="3" y="28"/>
                    </a:lnTo>
                    <a:lnTo>
                      <a:pt x="27" y="21"/>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6" name="Freeform 56"/>
              <p:cNvSpPr>
                <a:spLocks/>
              </p:cNvSpPr>
              <p:nvPr/>
            </p:nvSpPr>
            <p:spPr bwMode="auto">
              <a:xfrm>
                <a:off x="2525" y="2835"/>
                <a:ext cx="29" cy="27"/>
              </a:xfrm>
              <a:custGeom>
                <a:avLst/>
                <a:gdLst>
                  <a:gd name="T0" fmla="*/ 28 w 29"/>
                  <a:gd name="T1" fmla="*/ 18 h 27"/>
                  <a:gd name="T2" fmla="*/ 23 w 29"/>
                  <a:gd name="T3" fmla="*/ 0 h 27"/>
                  <a:gd name="T4" fmla="*/ 0 w 29"/>
                  <a:gd name="T5" fmla="*/ 6 h 27"/>
                  <a:gd name="T6" fmla="*/ 4 w 29"/>
                  <a:gd name="T7" fmla="*/ 26 h 27"/>
                  <a:gd name="T8" fmla="*/ 28 w 29"/>
                  <a:gd name="T9" fmla="*/ 18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28" y="18"/>
                    </a:moveTo>
                    <a:lnTo>
                      <a:pt x="23" y="0"/>
                    </a:lnTo>
                    <a:lnTo>
                      <a:pt x="0" y="6"/>
                    </a:lnTo>
                    <a:lnTo>
                      <a:pt x="4" y="26"/>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7" name="Freeform 57"/>
              <p:cNvSpPr>
                <a:spLocks/>
              </p:cNvSpPr>
              <p:nvPr/>
            </p:nvSpPr>
            <p:spPr bwMode="auto">
              <a:xfrm>
                <a:off x="2805" y="2731"/>
                <a:ext cx="26" cy="28"/>
              </a:xfrm>
              <a:custGeom>
                <a:avLst/>
                <a:gdLst>
                  <a:gd name="T0" fmla="*/ 25 w 26"/>
                  <a:gd name="T1" fmla="*/ 19 h 28"/>
                  <a:gd name="T2" fmla="*/ 18 w 26"/>
                  <a:gd name="T3" fmla="*/ 0 h 28"/>
                  <a:gd name="T4" fmla="*/ 0 w 26"/>
                  <a:gd name="T5" fmla="*/ 7 h 28"/>
                  <a:gd name="T6" fmla="*/ 5 w 26"/>
                  <a:gd name="T7" fmla="*/ 27 h 28"/>
                  <a:gd name="T8" fmla="*/ 25 w 26"/>
                  <a:gd name="T9" fmla="*/ 19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25" y="19"/>
                    </a:moveTo>
                    <a:lnTo>
                      <a:pt x="18" y="0"/>
                    </a:lnTo>
                    <a:lnTo>
                      <a:pt x="0" y="7"/>
                    </a:lnTo>
                    <a:lnTo>
                      <a:pt x="5" y="27"/>
                    </a:lnTo>
                    <a:lnTo>
                      <a:pt x="25"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8" name="Freeform 58"/>
              <p:cNvSpPr>
                <a:spLocks/>
              </p:cNvSpPr>
              <p:nvPr/>
            </p:nvSpPr>
            <p:spPr bwMode="auto">
              <a:xfrm>
                <a:off x="2809" y="2732"/>
                <a:ext cx="29" cy="28"/>
              </a:xfrm>
              <a:custGeom>
                <a:avLst/>
                <a:gdLst>
                  <a:gd name="T0" fmla="*/ 28 w 29"/>
                  <a:gd name="T1" fmla="*/ 18 h 28"/>
                  <a:gd name="T2" fmla="*/ 21 w 29"/>
                  <a:gd name="T3" fmla="*/ 0 h 28"/>
                  <a:gd name="T4" fmla="*/ 0 w 29"/>
                  <a:gd name="T5" fmla="*/ 6 h 28"/>
                  <a:gd name="T6" fmla="*/ 4 w 29"/>
                  <a:gd name="T7" fmla="*/ 27 h 28"/>
                  <a:gd name="T8" fmla="*/ 28 w 29"/>
                  <a:gd name="T9" fmla="*/ 1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28" y="18"/>
                    </a:moveTo>
                    <a:lnTo>
                      <a:pt x="21" y="0"/>
                    </a:lnTo>
                    <a:lnTo>
                      <a:pt x="0" y="6"/>
                    </a:lnTo>
                    <a:lnTo>
                      <a:pt x="4" y="27"/>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9" name="Freeform 59"/>
              <p:cNvSpPr>
                <a:spLocks/>
              </p:cNvSpPr>
              <p:nvPr/>
            </p:nvSpPr>
            <p:spPr bwMode="auto">
              <a:xfrm>
                <a:off x="2653" y="3041"/>
                <a:ext cx="59" cy="92"/>
              </a:xfrm>
              <a:custGeom>
                <a:avLst/>
                <a:gdLst>
                  <a:gd name="T0" fmla="*/ 58 w 59"/>
                  <a:gd name="T1" fmla="*/ 78 h 92"/>
                  <a:gd name="T2" fmla="*/ 38 w 59"/>
                  <a:gd name="T3" fmla="*/ 0 h 92"/>
                  <a:gd name="T4" fmla="*/ 0 w 59"/>
                  <a:gd name="T5" fmla="*/ 13 h 92"/>
                  <a:gd name="T6" fmla="*/ 18 w 59"/>
                  <a:gd name="T7" fmla="*/ 91 h 92"/>
                  <a:gd name="T8" fmla="*/ 58 w 59"/>
                  <a:gd name="T9" fmla="*/ 78 h 92"/>
                  <a:gd name="T10" fmla="*/ 0 60000 65536"/>
                  <a:gd name="T11" fmla="*/ 0 60000 65536"/>
                  <a:gd name="T12" fmla="*/ 0 60000 65536"/>
                  <a:gd name="T13" fmla="*/ 0 60000 65536"/>
                  <a:gd name="T14" fmla="*/ 0 60000 65536"/>
                  <a:gd name="T15" fmla="*/ 0 w 59"/>
                  <a:gd name="T16" fmla="*/ 0 h 92"/>
                  <a:gd name="T17" fmla="*/ 59 w 59"/>
                  <a:gd name="T18" fmla="*/ 92 h 92"/>
                </a:gdLst>
                <a:ahLst/>
                <a:cxnLst>
                  <a:cxn ang="T10">
                    <a:pos x="T0" y="T1"/>
                  </a:cxn>
                  <a:cxn ang="T11">
                    <a:pos x="T2" y="T3"/>
                  </a:cxn>
                  <a:cxn ang="T12">
                    <a:pos x="T4" y="T5"/>
                  </a:cxn>
                  <a:cxn ang="T13">
                    <a:pos x="T6" y="T7"/>
                  </a:cxn>
                  <a:cxn ang="T14">
                    <a:pos x="T8" y="T9"/>
                  </a:cxn>
                </a:cxnLst>
                <a:rect l="T15" t="T16" r="T17" b="T18"/>
                <a:pathLst>
                  <a:path w="59" h="92">
                    <a:moveTo>
                      <a:pt x="58" y="78"/>
                    </a:moveTo>
                    <a:lnTo>
                      <a:pt x="38" y="0"/>
                    </a:lnTo>
                    <a:lnTo>
                      <a:pt x="0" y="13"/>
                    </a:lnTo>
                    <a:lnTo>
                      <a:pt x="18" y="91"/>
                    </a:lnTo>
                    <a:lnTo>
                      <a:pt x="58" y="7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0" name="Freeform 60"/>
              <p:cNvSpPr>
                <a:spLocks/>
              </p:cNvSpPr>
              <p:nvPr/>
            </p:nvSpPr>
            <p:spPr bwMode="auto">
              <a:xfrm>
                <a:off x="2658" y="3047"/>
                <a:ext cx="51" cy="86"/>
              </a:xfrm>
              <a:custGeom>
                <a:avLst/>
                <a:gdLst>
                  <a:gd name="T0" fmla="*/ 50 w 51"/>
                  <a:gd name="T1" fmla="*/ 73 h 86"/>
                  <a:gd name="T2" fmla="*/ 34 w 51"/>
                  <a:gd name="T3" fmla="*/ 0 h 86"/>
                  <a:gd name="T4" fmla="*/ 0 w 51"/>
                  <a:gd name="T5" fmla="*/ 11 h 86"/>
                  <a:gd name="T6" fmla="*/ 15 w 51"/>
                  <a:gd name="T7" fmla="*/ 85 h 86"/>
                  <a:gd name="T8" fmla="*/ 50 w 51"/>
                  <a:gd name="T9" fmla="*/ 73 h 86"/>
                  <a:gd name="T10" fmla="*/ 0 60000 65536"/>
                  <a:gd name="T11" fmla="*/ 0 60000 65536"/>
                  <a:gd name="T12" fmla="*/ 0 60000 65536"/>
                  <a:gd name="T13" fmla="*/ 0 60000 65536"/>
                  <a:gd name="T14" fmla="*/ 0 60000 65536"/>
                  <a:gd name="T15" fmla="*/ 0 w 51"/>
                  <a:gd name="T16" fmla="*/ 0 h 86"/>
                  <a:gd name="T17" fmla="*/ 51 w 51"/>
                  <a:gd name="T18" fmla="*/ 86 h 86"/>
                </a:gdLst>
                <a:ahLst/>
                <a:cxnLst>
                  <a:cxn ang="T10">
                    <a:pos x="T0" y="T1"/>
                  </a:cxn>
                  <a:cxn ang="T11">
                    <a:pos x="T2" y="T3"/>
                  </a:cxn>
                  <a:cxn ang="T12">
                    <a:pos x="T4" y="T5"/>
                  </a:cxn>
                  <a:cxn ang="T13">
                    <a:pos x="T6" y="T7"/>
                  </a:cxn>
                  <a:cxn ang="T14">
                    <a:pos x="T8" y="T9"/>
                  </a:cxn>
                </a:cxnLst>
                <a:rect l="T15" t="T16" r="T17" b="T18"/>
                <a:pathLst>
                  <a:path w="51" h="86">
                    <a:moveTo>
                      <a:pt x="50" y="73"/>
                    </a:moveTo>
                    <a:lnTo>
                      <a:pt x="34" y="0"/>
                    </a:lnTo>
                    <a:lnTo>
                      <a:pt x="0" y="11"/>
                    </a:lnTo>
                    <a:lnTo>
                      <a:pt x="15" y="85"/>
                    </a:lnTo>
                    <a:lnTo>
                      <a:pt x="50" y="73"/>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10" name="Group 61"/>
            <p:cNvGrpSpPr>
              <a:grpSpLocks/>
            </p:cNvGrpSpPr>
            <p:nvPr/>
          </p:nvGrpSpPr>
          <p:grpSpPr bwMode="auto">
            <a:xfrm>
              <a:off x="1964" y="2535"/>
              <a:ext cx="542" cy="848"/>
              <a:chOff x="1964" y="2535"/>
              <a:chExt cx="542" cy="848"/>
            </a:xfrm>
          </p:grpSpPr>
          <p:sp>
            <p:nvSpPr>
              <p:cNvPr id="11" name="Freeform 62"/>
              <p:cNvSpPr>
                <a:spLocks/>
              </p:cNvSpPr>
              <p:nvPr/>
            </p:nvSpPr>
            <p:spPr bwMode="auto">
              <a:xfrm>
                <a:off x="2012" y="2895"/>
                <a:ext cx="17" cy="17"/>
              </a:xfrm>
              <a:custGeom>
                <a:avLst/>
                <a:gdLst>
                  <a:gd name="T0" fmla="*/ 0 w 17"/>
                  <a:gd name="T1" fmla="*/ 16 h 17"/>
                  <a:gd name="T2" fmla="*/ 5 w 17"/>
                  <a:gd name="T3" fmla="*/ 8 h 17"/>
                  <a:gd name="T4" fmla="*/ 5 w 17"/>
                  <a:gd name="T5" fmla="*/ 8 h 17"/>
                  <a:gd name="T6" fmla="*/ 5 w 17"/>
                  <a:gd name="T7" fmla="*/ 8 h 17"/>
                  <a:gd name="T8" fmla="*/ 0 w 17"/>
                  <a:gd name="T9" fmla="*/ 8 h 17"/>
                  <a:gd name="T10" fmla="*/ 0 w 17"/>
                  <a:gd name="T11" fmla="*/ 16 h 17"/>
                  <a:gd name="T12" fmla="*/ 0 w 17"/>
                  <a:gd name="T13" fmla="*/ 16 h 17"/>
                  <a:gd name="T14" fmla="*/ 10 w 17"/>
                  <a:gd name="T15" fmla="*/ 0 h 17"/>
                  <a:gd name="T16" fmla="*/ 16 w 17"/>
                  <a:gd name="T17" fmla="*/ 0 h 17"/>
                  <a:gd name="T18" fmla="*/ 16 w 17"/>
                  <a:gd name="T19" fmla="*/ 0 h 17"/>
                  <a:gd name="T20" fmla="*/ 16 w 17"/>
                  <a:gd name="T21" fmla="*/ 0 h 17"/>
                  <a:gd name="T22" fmla="*/ 16 w 17"/>
                  <a:gd name="T23" fmla="*/ 0 h 17"/>
                  <a:gd name="T24" fmla="*/ 10 w 17"/>
                  <a:gd name="T25" fmla="*/ 0 h 17"/>
                  <a:gd name="T26" fmla="*/ 10 w 17"/>
                  <a:gd name="T27" fmla="*/ 0 h 17"/>
                  <a:gd name="T28" fmla="*/ 0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6"/>
                    </a:moveTo>
                    <a:lnTo>
                      <a:pt x="5" y="8"/>
                    </a:lnTo>
                    <a:lnTo>
                      <a:pt x="0" y="8"/>
                    </a:lnTo>
                    <a:lnTo>
                      <a:pt x="0" y="16"/>
                    </a:lnTo>
                    <a:lnTo>
                      <a:pt x="10" y="0"/>
                    </a:lnTo>
                    <a:lnTo>
                      <a:pt x="16" y="0"/>
                    </a:lnTo>
                    <a:lnTo>
                      <a:pt x="10" y="0"/>
                    </a:lnTo>
                    <a:lnTo>
                      <a:pt x="0" y="16"/>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2" name="Freeform 63"/>
              <p:cNvSpPr>
                <a:spLocks/>
              </p:cNvSpPr>
              <p:nvPr/>
            </p:nvSpPr>
            <p:spPr bwMode="auto">
              <a:xfrm>
                <a:off x="2098" y="2977"/>
                <a:ext cx="19" cy="22"/>
              </a:xfrm>
              <a:custGeom>
                <a:avLst/>
                <a:gdLst>
                  <a:gd name="T0" fmla="*/ 3 w 19"/>
                  <a:gd name="T1" fmla="*/ 0 h 22"/>
                  <a:gd name="T2" fmla="*/ 0 w 19"/>
                  <a:gd name="T3" fmla="*/ 20 h 22"/>
                  <a:gd name="T4" fmla="*/ 17 w 19"/>
                  <a:gd name="T5" fmla="*/ 21 h 22"/>
                  <a:gd name="T6" fmla="*/ 18 w 19"/>
                  <a:gd name="T7" fmla="*/ 11 h 22"/>
                  <a:gd name="T8" fmla="*/ 9 w 19"/>
                  <a:gd name="T9" fmla="*/ 5 h 22"/>
                  <a:gd name="T10" fmla="*/ 3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3" y="0"/>
                    </a:moveTo>
                    <a:lnTo>
                      <a:pt x="0" y="20"/>
                    </a:lnTo>
                    <a:lnTo>
                      <a:pt x="17" y="21"/>
                    </a:lnTo>
                    <a:lnTo>
                      <a:pt x="18" y="11"/>
                    </a:lnTo>
                    <a:lnTo>
                      <a:pt x="9" y="5"/>
                    </a:lnTo>
                    <a:lnTo>
                      <a:pt x="3" y="0"/>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3" name="Freeform 64"/>
              <p:cNvSpPr>
                <a:spLocks/>
              </p:cNvSpPr>
              <p:nvPr/>
            </p:nvSpPr>
            <p:spPr bwMode="auto">
              <a:xfrm>
                <a:off x="2123" y="2535"/>
                <a:ext cx="218" cy="712"/>
              </a:xfrm>
              <a:custGeom>
                <a:avLst/>
                <a:gdLst>
                  <a:gd name="T0" fmla="*/ 217 w 218"/>
                  <a:gd name="T1" fmla="*/ 596 h 712"/>
                  <a:gd name="T2" fmla="*/ 200 w 218"/>
                  <a:gd name="T3" fmla="*/ 413 h 712"/>
                  <a:gd name="T4" fmla="*/ 206 w 218"/>
                  <a:gd name="T5" fmla="*/ 405 h 712"/>
                  <a:gd name="T6" fmla="*/ 210 w 218"/>
                  <a:gd name="T7" fmla="*/ 399 h 712"/>
                  <a:gd name="T8" fmla="*/ 207 w 218"/>
                  <a:gd name="T9" fmla="*/ 377 h 712"/>
                  <a:gd name="T10" fmla="*/ 208 w 218"/>
                  <a:gd name="T11" fmla="*/ 294 h 712"/>
                  <a:gd name="T12" fmla="*/ 205 w 218"/>
                  <a:gd name="T13" fmla="*/ 234 h 712"/>
                  <a:gd name="T14" fmla="*/ 195 w 218"/>
                  <a:gd name="T15" fmla="*/ 165 h 712"/>
                  <a:gd name="T16" fmla="*/ 172 w 218"/>
                  <a:gd name="T17" fmla="*/ 136 h 712"/>
                  <a:gd name="T18" fmla="*/ 141 w 218"/>
                  <a:gd name="T19" fmla="*/ 114 h 712"/>
                  <a:gd name="T20" fmla="*/ 125 w 218"/>
                  <a:gd name="T21" fmla="*/ 104 h 712"/>
                  <a:gd name="T22" fmla="*/ 137 w 218"/>
                  <a:gd name="T23" fmla="*/ 63 h 712"/>
                  <a:gd name="T24" fmla="*/ 140 w 218"/>
                  <a:gd name="T25" fmla="*/ 49 h 712"/>
                  <a:gd name="T26" fmla="*/ 137 w 218"/>
                  <a:gd name="T27" fmla="*/ 28 h 712"/>
                  <a:gd name="T28" fmla="*/ 126 w 218"/>
                  <a:gd name="T29" fmla="*/ 12 h 712"/>
                  <a:gd name="T30" fmla="*/ 120 w 218"/>
                  <a:gd name="T31" fmla="*/ 2 h 712"/>
                  <a:gd name="T32" fmla="*/ 99 w 218"/>
                  <a:gd name="T33" fmla="*/ 0 h 712"/>
                  <a:gd name="T34" fmla="*/ 76 w 218"/>
                  <a:gd name="T35" fmla="*/ 1 h 712"/>
                  <a:gd name="T36" fmla="*/ 71 w 218"/>
                  <a:gd name="T37" fmla="*/ 8 h 712"/>
                  <a:gd name="T38" fmla="*/ 59 w 218"/>
                  <a:gd name="T39" fmla="*/ 20 h 712"/>
                  <a:gd name="T40" fmla="*/ 56 w 218"/>
                  <a:gd name="T41" fmla="*/ 41 h 712"/>
                  <a:gd name="T42" fmla="*/ 60 w 218"/>
                  <a:gd name="T43" fmla="*/ 58 h 712"/>
                  <a:gd name="T44" fmla="*/ 77 w 218"/>
                  <a:gd name="T45" fmla="*/ 104 h 712"/>
                  <a:gd name="T46" fmla="*/ 58 w 218"/>
                  <a:gd name="T47" fmla="*/ 115 h 712"/>
                  <a:gd name="T48" fmla="*/ 26 w 218"/>
                  <a:gd name="T49" fmla="*/ 138 h 712"/>
                  <a:gd name="T50" fmla="*/ 17 w 218"/>
                  <a:gd name="T51" fmla="*/ 155 h 712"/>
                  <a:gd name="T52" fmla="*/ 10 w 218"/>
                  <a:gd name="T53" fmla="*/ 210 h 712"/>
                  <a:gd name="T54" fmla="*/ 3 w 218"/>
                  <a:gd name="T55" fmla="*/ 267 h 712"/>
                  <a:gd name="T56" fmla="*/ 1 w 218"/>
                  <a:gd name="T57" fmla="*/ 296 h 712"/>
                  <a:gd name="T58" fmla="*/ 0 w 218"/>
                  <a:gd name="T59" fmla="*/ 351 h 712"/>
                  <a:gd name="T60" fmla="*/ 3 w 218"/>
                  <a:gd name="T61" fmla="*/ 399 h 712"/>
                  <a:gd name="T62" fmla="*/ 13 w 218"/>
                  <a:gd name="T63" fmla="*/ 408 h 712"/>
                  <a:gd name="T64" fmla="*/ 24 w 218"/>
                  <a:gd name="T65" fmla="*/ 409 h 712"/>
                  <a:gd name="T66" fmla="*/ 15 w 218"/>
                  <a:gd name="T67" fmla="*/ 391 h 712"/>
                  <a:gd name="T68" fmla="*/ 63 w 218"/>
                  <a:gd name="T69" fmla="*/ 661 h 712"/>
                  <a:gd name="T70" fmla="*/ 71 w 218"/>
                  <a:gd name="T71" fmla="*/ 708 h 712"/>
                  <a:gd name="T72" fmla="*/ 107 w 218"/>
                  <a:gd name="T73" fmla="*/ 689 h 712"/>
                  <a:gd name="T74" fmla="*/ 127 w 218"/>
                  <a:gd name="T75" fmla="*/ 701 h 712"/>
                  <a:gd name="T76" fmla="*/ 146 w 218"/>
                  <a:gd name="T77" fmla="*/ 710 h 712"/>
                  <a:gd name="T78" fmla="*/ 160 w 218"/>
                  <a:gd name="T79" fmla="*/ 710 h 712"/>
                  <a:gd name="T80" fmla="*/ 172 w 218"/>
                  <a:gd name="T81" fmla="*/ 707 h 712"/>
                  <a:gd name="T82" fmla="*/ 167 w 218"/>
                  <a:gd name="T83" fmla="*/ 679 h 712"/>
                  <a:gd name="T84" fmla="*/ 176 w 218"/>
                  <a:gd name="T85" fmla="*/ 389 h 712"/>
                  <a:gd name="T86" fmla="*/ 182 w 218"/>
                  <a:gd name="T87" fmla="*/ 404 h 712"/>
                  <a:gd name="T88" fmla="*/ 184 w 218"/>
                  <a:gd name="T89" fmla="*/ 406 h 712"/>
                  <a:gd name="T90" fmla="*/ 187 w 218"/>
                  <a:gd name="T91" fmla="*/ 410 h 712"/>
                  <a:gd name="T92" fmla="*/ 174 w 218"/>
                  <a:gd name="T93" fmla="*/ 426 h 7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8"/>
                  <a:gd name="T142" fmla="*/ 0 h 712"/>
                  <a:gd name="T143" fmla="*/ 218 w 218"/>
                  <a:gd name="T144" fmla="*/ 712 h 7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8" h="712">
                    <a:moveTo>
                      <a:pt x="174" y="426"/>
                    </a:moveTo>
                    <a:lnTo>
                      <a:pt x="174" y="596"/>
                    </a:lnTo>
                    <a:lnTo>
                      <a:pt x="217" y="596"/>
                    </a:lnTo>
                    <a:lnTo>
                      <a:pt x="217" y="426"/>
                    </a:lnTo>
                    <a:lnTo>
                      <a:pt x="200" y="426"/>
                    </a:lnTo>
                    <a:lnTo>
                      <a:pt x="200" y="413"/>
                    </a:lnTo>
                    <a:lnTo>
                      <a:pt x="202" y="410"/>
                    </a:lnTo>
                    <a:lnTo>
                      <a:pt x="204" y="408"/>
                    </a:lnTo>
                    <a:lnTo>
                      <a:pt x="206" y="405"/>
                    </a:lnTo>
                    <a:lnTo>
                      <a:pt x="208" y="403"/>
                    </a:lnTo>
                    <a:lnTo>
                      <a:pt x="209" y="401"/>
                    </a:lnTo>
                    <a:lnTo>
                      <a:pt x="210" y="399"/>
                    </a:lnTo>
                    <a:lnTo>
                      <a:pt x="211" y="397"/>
                    </a:lnTo>
                    <a:lnTo>
                      <a:pt x="207" y="377"/>
                    </a:lnTo>
                    <a:lnTo>
                      <a:pt x="208" y="300"/>
                    </a:lnTo>
                    <a:lnTo>
                      <a:pt x="208" y="294"/>
                    </a:lnTo>
                    <a:lnTo>
                      <a:pt x="208" y="280"/>
                    </a:lnTo>
                    <a:lnTo>
                      <a:pt x="206" y="259"/>
                    </a:lnTo>
                    <a:lnTo>
                      <a:pt x="205" y="234"/>
                    </a:lnTo>
                    <a:lnTo>
                      <a:pt x="202" y="209"/>
                    </a:lnTo>
                    <a:lnTo>
                      <a:pt x="199" y="185"/>
                    </a:lnTo>
                    <a:lnTo>
                      <a:pt x="195" y="165"/>
                    </a:lnTo>
                    <a:lnTo>
                      <a:pt x="189" y="153"/>
                    </a:lnTo>
                    <a:lnTo>
                      <a:pt x="182" y="145"/>
                    </a:lnTo>
                    <a:lnTo>
                      <a:pt x="172" y="136"/>
                    </a:lnTo>
                    <a:lnTo>
                      <a:pt x="162" y="128"/>
                    </a:lnTo>
                    <a:lnTo>
                      <a:pt x="151" y="120"/>
                    </a:lnTo>
                    <a:lnTo>
                      <a:pt x="141" y="114"/>
                    </a:lnTo>
                    <a:lnTo>
                      <a:pt x="132" y="109"/>
                    </a:lnTo>
                    <a:lnTo>
                      <a:pt x="126" y="105"/>
                    </a:lnTo>
                    <a:lnTo>
                      <a:pt x="125" y="104"/>
                    </a:lnTo>
                    <a:lnTo>
                      <a:pt x="126" y="86"/>
                    </a:lnTo>
                    <a:lnTo>
                      <a:pt x="137" y="64"/>
                    </a:lnTo>
                    <a:lnTo>
                      <a:pt x="137" y="63"/>
                    </a:lnTo>
                    <a:lnTo>
                      <a:pt x="138" y="60"/>
                    </a:lnTo>
                    <a:lnTo>
                      <a:pt x="139" y="55"/>
                    </a:lnTo>
                    <a:lnTo>
                      <a:pt x="140" y="49"/>
                    </a:lnTo>
                    <a:lnTo>
                      <a:pt x="140" y="42"/>
                    </a:lnTo>
                    <a:lnTo>
                      <a:pt x="139" y="35"/>
                    </a:lnTo>
                    <a:lnTo>
                      <a:pt x="137" y="28"/>
                    </a:lnTo>
                    <a:lnTo>
                      <a:pt x="133" y="21"/>
                    </a:lnTo>
                    <a:lnTo>
                      <a:pt x="129" y="17"/>
                    </a:lnTo>
                    <a:lnTo>
                      <a:pt x="126" y="12"/>
                    </a:lnTo>
                    <a:lnTo>
                      <a:pt x="125" y="8"/>
                    </a:lnTo>
                    <a:lnTo>
                      <a:pt x="123" y="5"/>
                    </a:lnTo>
                    <a:lnTo>
                      <a:pt x="120" y="2"/>
                    </a:lnTo>
                    <a:lnTo>
                      <a:pt x="116" y="0"/>
                    </a:lnTo>
                    <a:lnTo>
                      <a:pt x="109" y="0"/>
                    </a:lnTo>
                    <a:lnTo>
                      <a:pt x="99" y="0"/>
                    </a:lnTo>
                    <a:lnTo>
                      <a:pt x="88" y="0"/>
                    </a:lnTo>
                    <a:lnTo>
                      <a:pt x="80" y="0"/>
                    </a:lnTo>
                    <a:lnTo>
                      <a:pt x="76" y="1"/>
                    </a:lnTo>
                    <a:lnTo>
                      <a:pt x="74" y="3"/>
                    </a:lnTo>
                    <a:lnTo>
                      <a:pt x="72" y="5"/>
                    </a:lnTo>
                    <a:lnTo>
                      <a:pt x="71" y="8"/>
                    </a:lnTo>
                    <a:lnTo>
                      <a:pt x="68" y="11"/>
                    </a:lnTo>
                    <a:lnTo>
                      <a:pt x="63" y="16"/>
                    </a:lnTo>
                    <a:lnTo>
                      <a:pt x="59" y="20"/>
                    </a:lnTo>
                    <a:lnTo>
                      <a:pt x="56" y="26"/>
                    </a:lnTo>
                    <a:lnTo>
                      <a:pt x="56" y="34"/>
                    </a:lnTo>
                    <a:lnTo>
                      <a:pt x="56" y="41"/>
                    </a:lnTo>
                    <a:lnTo>
                      <a:pt x="58" y="49"/>
                    </a:lnTo>
                    <a:lnTo>
                      <a:pt x="59" y="55"/>
                    </a:lnTo>
                    <a:lnTo>
                      <a:pt x="60" y="58"/>
                    </a:lnTo>
                    <a:lnTo>
                      <a:pt x="61" y="59"/>
                    </a:lnTo>
                    <a:lnTo>
                      <a:pt x="62" y="90"/>
                    </a:lnTo>
                    <a:lnTo>
                      <a:pt x="77" y="104"/>
                    </a:lnTo>
                    <a:lnTo>
                      <a:pt x="74" y="105"/>
                    </a:lnTo>
                    <a:lnTo>
                      <a:pt x="68" y="110"/>
                    </a:lnTo>
                    <a:lnTo>
                      <a:pt x="58" y="115"/>
                    </a:lnTo>
                    <a:lnTo>
                      <a:pt x="47" y="123"/>
                    </a:lnTo>
                    <a:lnTo>
                      <a:pt x="36" y="131"/>
                    </a:lnTo>
                    <a:lnTo>
                      <a:pt x="26" y="138"/>
                    </a:lnTo>
                    <a:lnTo>
                      <a:pt x="19" y="144"/>
                    </a:lnTo>
                    <a:lnTo>
                      <a:pt x="17" y="148"/>
                    </a:lnTo>
                    <a:lnTo>
                      <a:pt x="17" y="155"/>
                    </a:lnTo>
                    <a:lnTo>
                      <a:pt x="15" y="170"/>
                    </a:lnTo>
                    <a:lnTo>
                      <a:pt x="12" y="188"/>
                    </a:lnTo>
                    <a:lnTo>
                      <a:pt x="10" y="210"/>
                    </a:lnTo>
                    <a:lnTo>
                      <a:pt x="7" y="230"/>
                    </a:lnTo>
                    <a:lnTo>
                      <a:pt x="5" y="250"/>
                    </a:lnTo>
                    <a:lnTo>
                      <a:pt x="3" y="267"/>
                    </a:lnTo>
                    <a:lnTo>
                      <a:pt x="3" y="276"/>
                    </a:lnTo>
                    <a:lnTo>
                      <a:pt x="2" y="284"/>
                    </a:lnTo>
                    <a:lnTo>
                      <a:pt x="1" y="296"/>
                    </a:lnTo>
                    <a:lnTo>
                      <a:pt x="1" y="313"/>
                    </a:lnTo>
                    <a:lnTo>
                      <a:pt x="0" y="332"/>
                    </a:lnTo>
                    <a:lnTo>
                      <a:pt x="0" y="351"/>
                    </a:lnTo>
                    <a:lnTo>
                      <a:pt x="0" y="370"/>
                    </a:lnTo>
                    <a:lnTo>
                      <a:pt x="1" y="386"/>
                    </a:lnTo>
                    <a:lnTo>
                      <a:pt x="3" y="399"/>
                    </a:lnTo>
                    <a:lnTo>
                      <a:pt x="6" y="403"/>
                    </a:lnTo>
                    <a:lnTo>
                      <a:pt x="9" y="406"/>
                    </a:lnTo>
                    <a:lnTo>
                      <a:pt x="13" y="408"/>
                    </a:lnTo>
                    <a:lnTo>
                      <a:pt x="17" y="409"/>
                    </a:lnTo>
                    <a:lnTo>
                      <a:pt x="20" y="409"/>
                    </a:lnTo>
                    <a:lnTo>
                      <a:pt x="24" y="409"/>
                    </a:lnTo>
                    <a:lnTo>
                      <a:pt x="26" y="409"/>
                    </a:lnTo>
                    <a:lnTo>
                      <a:pt x="27" y="409"/>
                    </a:lnTo>
                    <a:lnTo>
                      <a:pt x="15" y="391"/>
                    </a:lnTo>
                    <a:lnTo>
                      <a:pt x="35" y="261"/>
                    </a:lnTo>
                    <a:lnTo>
                      <a:pt x="34" y="401"/>
                    </a:lnTo>
                    <a:lnTo>
                      <a:pt x="63" y="661"/>
                    </a:lnTo>
                    <a:lnTo>
                      <a:pt x="39" y="691"/>
                    </a:lnTo>
                    <a:lnTo>
                      <a:pt x="35" y="710"/>
                    </a:lnTo>
                    <a:lnTo>
                      <a:pt x="71" y="708"/>
                    </a:lnTo>
                    <a:lnTo>
                      <a:pt x="101" y="686"/>
                    </a:lnTo>
                    <a:lnTo>
                      <a:pt x="102" y="687"/>
                    </a:lnTo>
                    <a:lnTo>
                      <a:pt x="107" y="689"/>
                    </a:lnTo>
                    <a:lnTo>
                      <a:pt x="112" y="692"/>
                    </a:lnTo>
                    <a:lnTo>
                      <a:pt x="120" y="696"/>
                    </a:lnTo>
                    <a:lnTo>
                      <a:pt x="127" y="701"/>
                    </a:lnTo>
                    <a:lnTo>
                      <a:pt x="135" y="705"/>
                    </a:lnTo>
                    <a:lnTo>
                      <a:pt x="142" y="708"/>
                    </a:lnTo>
                    <a:lnTo>
                      <a:pt x="146" y="710"/>
                    </a:lnTo>
                    <a:lnTo>
                      <a:pt x="151" y="711"/>
                    </a:lnTo>
                    <a:lnTo>
                      <a:pt x="156" y="711"/>
                    </a:lnTo>
                    <a:lnTo>
                      <a:pt x="160" y="710"/>
                    </a:lnTo>
                    <a:lnTo>
                      <a:pt x="164" y="709"/>
                    </a:lnTo>
                    <a:lnTo>
                      <a:pt x="169" y="708"/>
                    </a:lnTo>
                    <a:lnTo>
                      <a:pt x="172" y="707"/>
                    </a:lnTo>
                    <a:lnTo>
                      <a:pt x="174" y="706"/>
                    </a:lnTo>
                    <a:lnTo>
                      <a:pt x="175" y="706"/>
                    </a:lnTo>
                    <a:lnTo>
                      <a:pt x="167" y="679"/>
                    </a:lnTo>
                    <a:lnTo>
                      <a:pt x="141" y="664"/>
                    </a:lnTo>
                    <a:lnTo>
                      <a:pt x="165" y="417"/>
                    </a:lnTo>
                    <a:lnTo>
                      <a:pt x="176" y="389"/>
                    </a:lnTo>
                    <a:lnTo>
                      <a:pt x="162" y="249"/>
                    </a:lnTo>
                    <a:lnTo>
                      <a:pt x="191" y="393"/>
                    </a:lnTo>
                    <a:lnTo>
                      <a:pt x="182" y="404"/>
                    </a:lnTo>
                    <a:lnTo>
                      <a:pt x="183" y="405"/>
                    </a:lnTo>
                    <a:lnTo>
                      <a:pt x="183" y="406"/>
                    </a:lnTo>
                    <a:lnTo>
                      <a:pt x="184" y="406"/>
                    </a:lnTo>
                    <a:lnTo>
                      <a:pt x="185" y="408"/>
                    </a:lnTo>
                    <a:lnTo>
                      <a:pt x="186" y="409"/>
                    </a:lnTo>
                    <a:lnTo>
                      <a:pt x="187" y="410"/>
                    </a:lnTo>
                    <a:lnTo>
                      <a:pt x="189" y="411"/>
                    </a:lnTo>
                    <a:lnTo>
                      <a:pt x="189" y="426"/>
                    </a:lnTo>
                    <a:lnTo>
                      <a:pt x="174" y="42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4" name="Freeform 65"/>
              <p:cNvSpPr>
                <a:spLocks/>
              </p:cNvSpPr>
              <p:nvPr/>
            </p:nvSpPr>
            <p:spPr bwMode="auto">
              <a:xfrm>
                <a:off x="2134" y="2543"/>
                <a:ext cx="219" cy="711"/>
              </a:xfrm>
              <a:custGeom>
                <a:avLst/>
                <a:gdLst>
                  <a:gd name="T0" fmla="*/ 218 w 219"/>
                  <a:gd name="T1" fmla="*/ 596 h 711"/>
                  <a:gd name="T2" fmla="*/ 201 w 219"/>
                  <a:gd name="T3" fmla="*/ 412 h 711"/>
                  <a:gd name="T4" fmla="*/ 206 w 219"/>
                  <a:gd name="T5" fmla="*/ 406 h 711"/>
                  <a:gd name="T6" fmla="*/ 210 w 219"/>
                  <a:gd name="T7" fmla="*/ 398 h 711"/>
                  <a:gd name="T8" fmla="*/ 207 w 219"/>
                  <a:gd name="T9" fmla="*/ 376 h 711"/>
                  <a:gd name="T10" fmla="*/ 208 w 219"/>
                  <a:gd name="T11" fmla="*/ 295 h 711"/>
                  <a:gd name="T12" fmla="*/ 205 w 219"/>
                  <a:gd name="T13" fmla="*/ 235 h 711"/>
                  <a:gd name="T14" fmla="*/ 195 w 219"/>
                  <a:gd name="T15" fmla="*/ 166 h 711"/>
                  <a:gd name="T16" fmla="*/ 173 w 219"/>
                  <a:gd name="T17" fmla="*/ 136 h 711"/>
                  <a:gd name="T18" fmla="*/ 141 w 219"/>
                  <a:gd name="T19" fmla="*/ 114 h 711"/>
                  <a:gd name="T20" fmla="*/ 124 w 219"/>
                  <a:gd name="T21" fmla="*/ 104 h 711"/>
                  <a:gd name="T22" fmla="*/ 138 w 219"/>
                  <a:gd name="T23" fmla="*/ 64 h 711"/>
                  <a:gd name="T24" fmla="*/ 139 w 219"/>
                  <a:gd name="T25" fmla="*/ 49 h 711"/>
                  <a:gd name="T26" fmla="*/ 137 w 219"/>
                  <a:gd name="T27" fmla="*/ 28 h 711"/>
                  <a:gd name="T28" fmla="*/ 126 w 219"/>
                  <a:gd name="T29" fmla="*/ 12 h 711"/>
                  <a:gd name="T30" fmla="*/ 120 w 219"/>
                  <a:gd name="T31" fmla="*/ 3 h 711"/>
                  <a:gd name="T32" fmla="*/ 99 w 219"/>
                  <a:gd name="T33" fmla="*/ 0 h 711"/>
                  <a:gd name="T34" fmla="*/ 76 w 219"/>
                  <a:gd name="T35" fmla="*/ 2 h 711"/>
                  <a:gd name="T36" fmla="*/ 71 w 219"/>
                  <a:gd name="T37" fmla="*/ 8 h 711"/>
                  <a:gd name="T38" fmla="*/ 59 w 219"/>
                  <a:gd name="T39" fmla="*/ 21 h 711"/>
                  <a:gd name="T40" fmla="*/ 57 w 219"/>
                  <a:gd name="T41" fmla="*/ 41 h 711"/>
                  <a:gd name="T42" fmla="*/ 59 w 219"/>
                  <a:gd name="T43" fmla="*/ 58 h 711"/>
                  <a:gd name="T44" fmla="*/ 77 w 219"/>
                  <a:gd name="T45" fmla="*/ 104 h 711"/>
                  <a:gd name="T46" fmla="*/ 58 w 219"/>
                  <a:gd name="T47" fmla="*/ 116 h 711"/>
                  <a:gd name="T48" fmla="*/ 25 w 219"/>
                  <a:gd name="T49" fmla="*/ 138 h 711"/>
                  <a:gd name="T50" fmla="*/ 16 w 219"/>
                  <a:gd name="T51" fmla="*/ 155 h 711"/>
                  <a:gd name="T52" fmla="*/ 9 w 219"/>
                  <a:gd name="T53" fmla="*/ 209 h 711"/>
                  <a:gd name="T54" fmla="*/ 2 w 219"/>
                  <a:gd name="T55" fmla="*/ 266 h 711"/>
                  <a:gd name="T56" fmla="*/ 0 w 219"/>
                  <a:gd name="T57" fmla="*/ 297 h 711"/>
                  <a:gd name="T58" fmla="*/ 0 w 219"/>
                  <a:gd name="T59" fmla="*/ 352 h 711"/>
                  <a:gd name="T60" fmla="*/ 2 w 219"/>
                  <a:gd name="T61" fmla="*/ 399 h 711"/>
                  <a:gd name="T62" fmla="*/ 12 w 219"/>
                  <a:gd name="T63" fmla="*/ 408 h 711"/>
                  <a:gd name="T64" fmla="*/ 23 w 219"/>
                  <a:gd name="T65" fmla="*/ 409 h 711"/>
                  <a:gd name="T66" fmla="*/ 14 w 219"/>
                  <a:gd name="T67" fmla="*/ 391 h 711"/>
                  <a:gd name="T68" fmla="*/ 62 w 219"/>
                  <a:gd name="T69" fmla="*/ 661 h 711"/>
                  <a:gd name="T70" fmla="*/ 71 w 219"/>
                  <a:gd name="T71" fmla="*/ 707 h 711"/>
                  <a:gd name="T72" fmla="*/ 106 w 219"/>
                  <a:gd name="T73" fmla="*/ 689 h 711"/>
                  <a:gd name="T74" fmla="*/ 127 w 219"/>
                  <a:gd name="T75" fmla="*/ 700 h 711"/>
                  <a:gd name="T76" fmla="*/ 147 w 219"/>
                  <a:gd name="T77" fmla="*/ 710 h 711"/>
                  <a:gd name="T78" fmla="*/ 160 w 219"/>
                  <a:gd name="T79" fmla="*/ 710 h 711"/>
                  <a:gd name="T80" fmla="*/ 172 w 219"/>
                  <a:gd name="T81" fmla="*/ 706 h 711"/>
                  <a:gd name="T82" fmla="*/ 167 w 219"/>
                  <a:gd name="T83" fmla="*/ 679 h 711"/>
                  <a:gd name="T84" fmla="*/ 176 w 219"/>
                  <a:gd name="T85" fmla="*/ 389 h 711"/>
                  <a:gd name="T86" fmla="*/ 183 w 219"/>
                  <a:gd name="T87" fmla="*/ 405 h 711"/>
                  <a:gd name="T88" fmla="*/ 184 w 219"/>
                  <a:gd name="T89" fmla="*/ 406 h 711"/>
                  <a:gd name="T90" fmla="*/ 187 w 219"/>
                  <a:gd name="T91" fmla="*/ 409 h 711"/>
                  <a:gd name="T92" fmla="*/ 189 w 219"/>
                  <a:gd name="T93" fmla="*/ 426 h 7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
                  <a:gd name="T142" fmla="*/ 0 h 711"/>
                  <a:gd name="T143" fmla="*/ 219 w 219"/>
                  <a:gd name="T144" fmla="*/ 711 h 7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 h="711">
                    <a:moveTo>
                      <a:pt x="174" y="426"/>
                    </a:moveTo>
                    <a:lnTo>
                      <a:pt x="174" y="596"/>
                    </a:lnTo>
                    <a:lnTo>
                      <a:pt x="218" y="596"/>
                    </a:lnTo>
                    <a:lnTo>
                      <a:pt x="218" y="426"/>
                    </a:lnTo>
                    <a:lnTo>
                      <a:pt x="201" y="426"/>
                    </a:lnTo>
                    <a:lnTo>
                      <a:pt x="201" y="412"/>
                    </a:lnTo>
                    <a:lnTo>
                      <a:pt x="202" y="411"/>
                    </a:lnTo>
                    <a:lnTo>
                      <a:pt x="205" y="408"/>
                    </a:lnTo>
                    <a:lnTo>
                      <a:pt x="206" y="406"/>
                    </a:lnTo>
                    <a:lnTo>
                      <a:pt x="208" y="403"/>
                    </a:lnTo>
                    <a:lnTo>
                      <a:pt x="209" y="400"/>
                    </a:lnTo>
                    <a:lnTo>
                      <a:pt x="210" y="398"/>
                    </a:lnTo>
                    <a:lnTo>
                      <a:pt x="211" y="397"/>
                    </a:lnTo>
                    <a:lnTo>
                      <a:pt x="211" y="396"/>
                    </a:lnTo>
                    <a:lnTo>
                      <a:pt x="207" y="376"/>
                    </a:lnTo>
                    <a:lnTo>
                      <a:pt x="208" y="299"/>
                    </a:lnTo>
                    <a:lnTo>
                      <a:pt x="208" y="295"/>
                    </a:lnTo>
                    <a:lnTo>
                      <a:pt x="208" y="280"/>
                    </a:lnTo>
                    <a:lnTo>
                      <a:pt x="207" y="259"/>
                    </a:lnTo>
                    <a:lnTo>
                      <a:pt x="205" y="235"/>
                    </a:lnTo>
                    <a:lnTo>
                      <a:pt x="202" y="209"/>
                    </a:lnTo>
                    <a:lnTo>
                      <a:pt x="199" y="185"/>
                    </a:lnTo>
                    <a:lnTo>
                      <a:pt x="195" y="166"/>
                    </a:lnTo>
                    <a:lnTo>
                      <a:pt x="190" y="152"/>
                    </a:lnTo>
                    <a:lnTo>
                      <a:pt x="182" y="145"/>
                    </a:lnTo>
                    <a:lnTo>
                      <a:pt x="173" y="136"/>
                    </a:lnTo>
                    <a:lnTo>
                      <a:pt x="161" y="128"/>
                    </a:lnTo>
                    <a:lnTo>
                      <a:pt x="151" y="120"/>
                    </a:lnTo>
                    <a:lnTo>
                      <a:pt x="141" y="114"/>
                    </a:lnTo>
                    <a:lnTo>
                      <a:pt x="133" y="109"/>
                    </a:lnTo>
                    <a:lnTo>
                      <a:pt x="127" y="106"/>
                    </a:lnTo>
                    <a:lnTo>
                      <a:pt x="124" y="104"/>
                    </a:lnTo>
                    <a:lnTo>
                      <a:pt x="127" y="86"/>
                    </a:lnTo>
                    <a:lnTo>
                      <a:pt x="137" y="65"/>
                    </a:lnTo>
                    <a:lnTo>
                      <a:pt x="138" y="64"/>
                    </a:lnTo>
                    <a:lnTo>
                      <a:pt x="138" y="60"/>
                    </a:lnTo>
                    <a:lnTo>
                      <a:pt x="139" y="56"/>
                    </a:lnTo>
                    <a:lnTo>
                      <a:pt x="139" y="49"/>
                    </a:lnTo>
                    <a:lnTo>
                      <a:pt x="139" y="42"/>
                    </a:lnTo>
                    <a:lnTo>
                      <a:pt x="138" y="36"/>
                    </a:lnTo>
                    <a:lnTo>
                      <a:pt x="137" y="28"/>
                    </a:lnTo>
                    <a:lnTo>
                      <a:pt x="133" y="22"/>
                    </a:lnTo>
                    <a:lnTo>
                      <a:pt x="129" y="17"/>
                    </a:lnTo>
                    <a:lnTo>
                      <a:pt x="126" y="12"/>
                    </a:lnTo>
                    <a:lnTo>
                      <a:pt x="124" y="8"/>
                    </a:lnTo>
                    <a:lnTo>
                      <a:pt x="123" y="5"/>
                    </a:lnTo>
                    <a:lnTo>
                      <a:pt x="120" y="3"/>
                    </a:lnTo>
                    <a:lnTo>
                      <a:pt x="116" y="1"/>
                    </a:lnTo>
                    <a:lnTo>
                      <a:pt x="109" y="0"/>
                    </a:lnTo>
                    <a:lnTo>
                      <a:pt x="99" y="0"/>
                    </a:lnTo>
                    <a:lnTo>
                      <a:pt x="87" y="0"/>
                    </a:lnTo>
                    <a:lnTo>
                      <a:pt x="80" y="0"/>
                    </a:lnTo>
                    <a:lnTo>
                      <a:pt x="76" y="2"/>
                    </a:lnTo>
                    <a:lnTo>
                      <a:pt x="74" y="3"/>
                    </a:lnTo>
                    <a:lnTo>
                      <a:pt x="72" y="5"/>
                    </a:lnTo>
                    <a:lnTo>
                      <a:pt x="71" y="8"/>
                    </a:lnTo>
                    <a:lnTo>
                      <a:pt x="67" y="12"/>
                    </a:lnTo>
                    <a:lnTo>
                      <a:pt x="62" y="16"/>
                    </a:lnTo>
                    <a:lnTo>
                      <a:pt x="59" y="21"/>
                    </a:lnTo>
                    <a:lnTo>
                      <a:pt x="57" y="27"/>
                    </a:lnTo>
                    <a:lnTo>
                      <a:pt x="56" y="35"/>
                    </a:lnTo>
                    <a:lnTo>
                      <a:pt x="57" y="41"/>
                    </a:lnTo>
                    <a:lnTo>
                      <a:pt x="58" y="49"/>
                    </a:lnTo>
                    <a:lnTo>
                      <a:pt x="59" y="55"/>
                    </a:lnTo>
                    <a:lnTo>
                      <a:pt x="59" y="58"/>
                    </a:lnTo>
                    <a:lnTo>
                      <a:pt x="60" y="60"/>
                    </a:lnTo>
                    <a:lnTo>
                      <a:pt x="61" y="90"/>
                    </a:lnTo>
                    <a:lnTo>
                      <a:pt x="77" y="104"/>
                    </a:lnTo>
                    <a:lnTo>
                      <a:pt x="74" y="106"/>
                    </a:lnTo>
                    <a:lnTo>
                      <a:pt x="67" y="110"/>
                    </a:lnTo>
                    <a:lnTo>
                      <a:pt x="58" y="116"/>
                    </a:lnTo>
                    <a:lnTo>
                      <a:pt x="46" y="123"/>
                    </a:lnTo>
                    <a:lnTo>
                      <a:pt x="36" y="130"/>
                    </a:lnTo>
                    <a:lnTo>
                      <a:pt x="25" y="138"/>
                    </a:lnTo>
                    <a:lnTo>
                      <a:pt x="19" y="144"/>
                    </a:lnTo>
                    <a:lnTo>
                      <a:pt x="17" y="149"/>
                    </a:lnTo>
                    <a:lnTo>
                      <a:pt x="16" y="155"/>
                    </a:lnTo>
                    <a:lnTo>
                      <a:pt x="14" y="169"/>
                    </a:lnTo>
                    <a:lnTo>
                      <a:pt x="12" y="188"/>
                    </a:lnTo>
                    <a:lnTo>
                      <a:pt x="9" y="209"/>
                    </a:lnTo>
                    <a:lnTo>
                      <a:pt x="6" y="231"/>
                    </a:lnTo>
                    <a:lnTo>
                      <a:pt x="4" y="251"/>
                    </a:lnTo>
                    <a:lnTo>
                      <a:pt x="2" y="266"/>
                    </a:lnTo>
                    <a:lnTo>
                      <a:pt x="2" y="277"/>
                    </a:lnTo>
                    <a:lnTo>
                      <a:pt x="1" y="283"/>
                    </a:lnTo>
                    <a:lnTo>
                      <a:pt x="0" y="297"/>
                    </a:lnTo>
                    <a:lnTo>
                      <a:pt x="0" y="313"/>
                    </a:lnTo>
                    <a:lnTo>
                      <a:pt x="0" y="332"/>
                    </a:lnTo>
                    <a:lnTo>
                      <a:pt x="0" y="352"/>
                    </a:lnTo>
                    <a:lnTo>
                      <a:pt x="0" y="371"/>
                    </a:lnTo>
                    <a:lnTo>
                      <a:pt x="0" y="387"/>
                    </a:lnTo>
                    <a:lnTo>
                      <a:pt x="2" y="399"/>
                    </a:lnTo>
                    <a:lnTo>
                      <a:pt x="5" y="404"/>
                    </a:lnTo>
                    <a:lnTo>
                      <a:pt x="8" y="406"/>
                    </a:lnTo>
                    <a:lnTo>
                      <a:pt x="12" y="408"/>
                    </a:lnTo>
                    <a:lnTo>
                      <a:pt x="16" y="409"/>
                    </a:lnTo>
                    <a:lnTo>
                      <a:pt x="19" y="409"/>
                    </a:lnTo>
                    <a:lnTo>
                      <a:pt x="23" y="409"/>
                    </a:lnTo>
                    <a:lnTo>
                      <a:pt x="25" y="409"/>
                    </a:lnTo>
                    <a:lnTo>
                      <a:pt x="26" y="409"/>
                    </a:lnTo>
                    <a:lnTo>
                      <a:pt x="14" y="391"/>
                    </a:lnTo>
                    <a:lnTo>
                      <a:pt x="35" y="261"/>
                    </a:lnTo>
                    <a:lnTo>
                      <a:pt x="33" y="400"/>
                    </a:lnTo>
                    <a:lnTo>
                      <a:pt x="62" y="661"/>
                    </a:lnTo>
                    <a:lnTo>
                      <a:pt x="39" y="691"/>
                    </a:lnTo>
                    <a:lnTo>
                      <a:pt x="35" y="710"/>
                    </a:lnTo>
                    <a:lnTo>
                      <a:pt x="71" y="707"/>
                    </a:lnTo>
                    <a:lnTo>
                      <a:pt x="100" y="685"/>
                    </a:lnTo>
                    <a:lnTo>
                      <a:pt x="102" y="686"/>
                    </a:lnTo>
                    <a:lnTo>
                      <a:pt x="106" y="689"/>
                    </a:lnTo>
                    <a:lnTo>
                      <a:pt x="112" y="692"/>
                    </a:lnTo>
                    <a:lnTo>
                      <a:pt x="119" y="696"/>
                    </a:lnTo>
                    <a:lnTo>
                      <a:pt x="127" y="700"/>
                    </a:lnTo>
                    <a:lnTo>
                      <a:pt x="135" y="705"/>
                    </a:lnTo>
                    <a:lnTo>
                      <a:pt x="141" y="708"/>
                    </a:lnTo>
                    <a:lnTo>
                      <a:pt x="147" y="710"/>
                    </a:lnTo>
                    <a:lnTo>
                      <a:pt x="151" y="710"/>
                    </a:lnTo>
                    <a:lnTo>
                      <a:pt x="156" y="710"/>
                    </a:lnTo>
                    <a:lnTo>
                      <a:pt x="160" y="710"/>
                    </a:lnTo>
                    <a:lnTo>
                      <a:pt x="165" y="709"/>
                    </a:lnTo>
                    <a:lnTo>
                      <a:pt x="169" y="707"/>
                    </a:lnTo>
                    <a:lnTo>
                      <a:pt x="172" y="706"/>
                    </a:lnTo>
                    <a:lnTo>
                      <a:pt x="175" y="706"/>
                    </a:lnTo>
                    <a:lnTo>
                      <a:pt x="175" y="705"/>
                    </a:lnTo>
                    <a:lnTo>
                      <a:pt x="167" y="679"/>
                    </a:lnTo>
                    <a:lnTo>
                      <a:pt x="140" y="663"/>
                    </a:lnTo>
                    <a:lnTo>
                      <a:pt x="165" y="417"/>
                    </a:lnTo>
                    <a:lnTo>
                      <a:pt x="176" y="389"/>
                    </a:lnTo>
                    <a:lnTo>
                      <a:pt x="163" y="248"/>
                    </a:lnTo>
                    <a:lnTo>
                      <a:pt x="191" y="392"/>
                    </a:lnTo>
                    <a:lnTo>
                      <a:pt x="183" y="405"/>
                    </a:lnTo>
                    <a:lnTo>
                      <a:pt x="183" y="406"/>
                    </a:lnTo>
                    <a:lnTo>
                      <a:pt x="184" y="406"/>
                    </a:lnTo>
                    <a:lnTo>
                      <a:pt x="184" y="407"/>
                    </a:lnTo>
                    <a:lnTo>
                      <a:pt x="185" y="408"/>
                    </a:lnTo>
                    <a:lnTo>
                      <a:pt x="187" y="409"/>
                    </a:lnTo>
                    <a:lnTo>
                      <a:pt x="188" y="410"/>
                    </a:lnTo>
                    <a:lnTo>
                      <a:pt x="189" y="411"/>
                    </a:lnTo>
                    <a:lnTo>
                      <a:pt x="189" y="426"/>
                    </a:lnTo>
                    <a:lnTo>
                      <a:pt x="174" y="426"/>
                    </a:lnTo>
                  </a:path>
                </a:pathLst>
              </a:custGeom>
              <a:solidFill>
                <a:srgbClr val="FF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5" name="Freeform 66"/>
              <p:cNvSpPr>
                <a:spLocks/>
              </p:cNvSpPr>
              <p:nvPr/>
            </p:nvSpPr>
            <p:spPr bwMode="auto">
              <a:xfrm>
                <a:off x="1964" y="2651"/>
                <a:ext cx="222" cy="725"/>
              </a:xfrm>
              <a:custGeom>
                <a:avLst/>
                <a:gdLst>
                  <a:gd name="T0" fmla="*/ 41 w 222"/>
                  <a:gd name="T1" fmla="*/ 407 h 725"/>
                  <a:gd name="T2" fmla="*/ 19 w 222"/>
                  <a:gd name="T3" fmla="*/ 299 h 725"/>
                  <a:gd name="T4" fmla="*/ 0 w 222"/>
                  <a:gd name="T5" fmla="*/ 245 h 725"/>
                  <a:gd name="T6" fmla="*/ 5 w 222"/>
                  <a:gd name="T7" fmla="*/ 224 h 725"/>
                  <a:gd name="T8" fmla="*/ 14 w 222"/>
                  <a:gd name="T9" fmla="*/ 192 h 725"/>
                  <a:gd name="T10" fmla="*/ 24 w 222"/>
                  <a:gd name="T11" fmla="*/ 163 h 725"/>
                  <a:gd name="T12" fmla="*/ 37 w 222"/>
                  <a:gd name="T13" fmla="*/ 144 h 725"/>
                  <a:gd name="T14" fmla="*/ 58 w 222"/>
                  <a:gd name="T15" fmla="*/ 128 h 725"/>
                  <a:gd name="T16" fmla="*/ 79 w 222"/>
                  <a:gd name="T17" fmla="*/ 114 h 725"/>
                  <a:gd name="T18" fmla="*/ 93 w 222"/>
                  <a:gd name="T19" fmla="*/ 105 h 725"/>
                  <a:gd name="T20" fmla="*/ 93 w 222"/>
                  <a:gd name="T21" fmla="*/ 85 h 725"/>
                  <a:gd name="T22" fmla="*/ 83 w 222"/>
                  <a:gd name="T23" fmla="*/ 63 h 725"/>
                  <a:gd name="T24" fmla="*/ 81 w 222"/>
                  <a:gd name="T25" fmla="*/ 55 h 725"/>
                  <a:gd name="T26" fmla="*/ 80 w 222"/>
                  <a:gd name="T27" fmla="*/ 41 h 725"/>
                  <a:gd name="T28" fmla="*/ 84 w 222"/>
                  <a:gd name="T29" fmla="*/ 28 h 725"/>
                  <a:gd name="T30" fmla="*/ 91 w 222"/>
                  <a:gd name="T31" fmla="*/ 16 h 725"/>
                  <a:gd name="T32" fmla="*/ 95 w 222"/>
                  <a:gd name="T33" fmla="*/ 8 h 725"/>
                  <a:gd name="T34" fmla="*/ 100 w 222"/>
                  <a:gd name="T35" fmla="*/ 2 h 725"/>
                  <a:gd name="T36" fmla="*/ 111 w 222"/>
                  <a:gd name="T37" fmla="*/ 0 h 725"/>
                  <a:gd name="T38" fmla="*/ 132 w 222"/>
                  <a:gd name="T39" fmla="*/ 0 h 725"/>
                  <a:gd name="T40" fmla="*/ 144 w 222"/>
                  <a:gd name="T41" fmla="*/ 1 h 725"/>
                  <a:gd name="T42" fmla="*/ 147 w 222"/>
                  <a:gd name="T43" fmla="*/ 5 h 725"/>
                  <a:gd name="T44" fmla="*/ 152 w 222"/>
                  <a:gd name="T45" fmla="*/ 11 h 725"/>
                  <a:gd name="T46" fmla="*/ 162 w 222"/>
                  <a:gd name="T47" fmla="*/ 20 h 725"/>
                  <a:gd name="T48" fmla="*/ 164 w 222"/>
                  <a:gd name="T49" fmla="*/ 34 h 725"/>
                  <a:gd name="T50" fmla="*/ 162 w 222"/>
                  <a:gd name="T51" fmla="*/ 48 h 725"/>
                  <a:gd name="T52" fmla="*/ 160 w 222"/>
                  <a:gd name="T53" fmla="*/ 58 h 725"/>
                  <a:gd name="T54" fmla="*/ 146 w 222"/>
                  <a:gd name="T55" fmla="*/ 92 h 725"/>
                  <a:gd name="T56" fmla="*/ 146 w 222"/>
                  <a:gd name="T57" fmla="*/ 105 h 725"/>
                  <a:gd name="T58" fmla="*/ 163 w 222"/>
                  <a:gd name="T59" fmla="*/ 115 h 725"/>
                  <a:gd name="T60" fmla="*/ 184 w 222"/>
                  <a:gd name="T61" fmla="*/ 130 h 725"/>
                  <a:gd name="T62" fmla="*/ 201 w 222"/>
                  <a:gd name="T63" fmla="*/ 144 h 725"/>
                  <a:gd name="T64" fmla="*/ 204 w 222"/>
                  <a:gd name="T65" fmla="*/ 154 h 725"/>
                  <a:gd name="T66" fmla="*/ 207 w 222"/>
                  <a:gd name="T67" fmla="*/ 188 h 725"/>
                  <a:gd name="T68" fmla="*/ 213 w 222"/>
                  <a:gd name="T69" fmla="*/ 230 h 725"/>
                  <a:gd name="T70" fmla="*/ 217 w 222"/>
                  <a:gd name="T71" fmla="*/ 266 h 725"/>
                  <a:gd name="T72" fmla="*/ 218 w 222"/>
                  <a:gd name="T73" fmla="*/ 283 h 725"/>
                  <a:gd name="T74" fmla="*/ 220 w 222"/>
                  <a:gd name="T75" fmla="*/ 312 h 725"/>
                  <a:gd name="T76" fmla="*/ 221 w 222"/>
                  <a:gd name="T77" fmla="*/ 351 h 725"/>
                  <a:gd name="T78" fmla="*/ 219 w 222"/>
                  <a:gd name="T79" fmla="*/ 386 h 725"/>
                  <a:gd name="T80" fmla="*/ 215 w 222"/>
                  <a:gd name="T81" fmla="*/ 403 h 725"/>
                  <a:gd name="T82" fmla="*/ 207 w 222"/>
                  <a:gd name="T83" fmla="*/ 408 h 725"/>
                  <a:gd name="T84" fmla="*/ 200 w 222"/>
                  <a:gd name="T85" fmla="*/ 409 h 725"/>
                  <a:gd name="T86" fmla="*/ 194 w 222"/>
                  <a:gd name="T87" fmla="*/ 408 h 725"/>
                  <a:gd name="T88" fmla="*/ 196 w 222"/>
                  <a:gd name="T89" fmla="*/ 398 h 725"/>
                  <a:gd name="T90" fmla="*/ 186 w 222"/>
                  <a:gd name="T91" fmla="*/ 400 h 725"/>
                  <a:gd name="T92" fmla="*/ 189 w 222"/>
                  <a:gd name="T93" fmla="*/ 528 h 725"/>
                  <a:gd name="T94" fmla="*/ 194 w 222"/>
                  <a:gd name="T95" fmla="*/ 666 h 725"/>
                  <a:gd name="T96" fmla="*/ 163 w 222"/>
                  <a:gd name="T97" fmla="*/ 684 h 725"/>
                  <a:gd name="T98" fmla="*/ 118 w 222"/>
                  <a:gd name="T99" fmla="*/ 686 h 725"/>
                  <a:gd name="T100" fmla="*/ 112 w 222"/>
                  <a:gd name="T101" fmla="*/ 696 h 725"/>
                  <a:gd name="T102" fmla="*/ 103 w 222"/>
                  <a:gd name="T103" fmla="*/ 709 h 725"/>
                  <a:gd name="T104" fmla="*/ 92 w 222"/>
                  <a:gd name="T105" fmla="*/ 720 h 725"/>
                  <a:gd name="T106" fmla="*/ 84 w 222"/>
                  <a:gd name="T107" fmla="*/ 724 h 725"/>
                  <a:gd name="T108" fmla="*/ 74 w 222"/>
                  <a:gd name="T109" fmla="*/ 723 h 725"/>
                  <a:gd name="T110" fmla="*/ 66 w 222"/>
                  <a:gd name="T111" fmla="*/ 721 h 725"/>
                  <a:gd name="T112" fmla="*/ 61 w 222"/>
                  <a:gd name="T113" fmla="*/ 719 h 725"/>
                  <a:gd name="T114" fmla="*/ 68 w 222"/>
                  <a:gd name="T115" fmla="*/ 692 h 725"/>
                  <a:gd name="T116" fmla="*/ 54 w 222"/>
                  <a:gd name="T117" fmla="*/ 537 h 725"/>
                  <a:gd name="T118" fmla="*/ 44 w 222"/>
                  <a:gd name="T119" fmla="*/ 374 h 7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2"/>
                  <a:gd name="T181" fmla="*/ 0 h 725"/>
                  <a:gd name="T182" fmla="*/ 222 w 222"/>
                  <a:gd name="T183" fmla="*/ 725 h 7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2" h="725">
                    <a:moveTo>
                      <a:pt x="44" y="374"/>
                    </a:moveTo>
                    <a:lnTo>
                      <a:pt x="41" y="407"/>
                    </a:lnTo>
                    <a:lnTo>
                      <a:pt x="12" y="367"/>
                    </a:lnTo>
                    <a:lnTo>
                      <a:pt x="19" y="299"/>
                    </a:lnTo>
                    <a:lnTo>
                      <a:pt x="0" y="248"/>
                    </a:lnTo>
                    <a:lnTo>
                      <a:pt x="0" y="245"/>
                    </a:lnTo>
                    <a:lnTo>
                      <a:pt x="1" y="236"/>
                    </a:lnTo>
                    <a:lnTo>
                      <a:pt x="5" y="224"/>
                    </a:lnTo>
                    <a:lnTo>
                      <a:pt x="9" y="209"/>
                    </a:lnTo>
                    <a:lnTo>
                      <a:pt x="14" y="192"/>
                    </a:lnTo>
                    <a:lnTo>
                      <a:pt x="18" y="176"/>
                    </a:lnTo>
                    <a:lnTo>
                      <a:pt x="24" y="163"/>
                    </a:lnTo>
                    <a:lnTo>
                      <a:pt x="31" y="152"/>
                    </a:lnTo>
                    <a:lnTo>
                      <a:pt x="37" y="144"/>
                    </a:lnTo>
                    <a:lnTo>
                      <a:pt x="47" y="135"/>
                    </a:lnTo>
                    <a:lnTo>
                      <a:pt x="58" y="128"/>
                    </a:lnTo>
                    <a:lnTo>
                      <a:pt x="69" y="120"/>
                    </a:lnTo>
                    <a:lnTo>
                      <a:pt x="79" y="114"/>
                    </a:lnTo>
                    <a:lnTo>
                      <a:pt x="87" y="108"/>
                    </a:lnTo>
                    <a:lnTo>
                      <a:pt x="93" y="105"/>
                    </a:lnTo>
                    <a:lnTo>
                      <a:pt x="95" y="103"/>
                    </a:lnTo>
                    <a:lnTo>
                      <a:pt x="93" y="85"/>
                    </a:lnTo>
                    <a:lnTo>
                      <a:pt x="83" y="64"/>
                    </a:lnTo>
                    <a:lnTo>
                      <a:pt x="83" y="63"/>
                    </a:lnTo>
                    <a:lnTo>
                      <a:pt x="82" y="59"/>
                    </a:lnTo>
                    <a:lnTo>
                      <a:pt x="81" y="55"/>
                    </a:lnTo>
                    <a:lnTo>
                      <a:pt x="80" y="49"/>
                    </a:lnTo>
                    <a:lnTo>
                      <a:pt x="80" y="41"/>
                    </a:lnTo>
                    <a:lnTo>
                      <a:pt x="81" y="35"/>
                    </a:lnTo>
                    <a:lnTo>
                      <a:pt x="84" y="28"/>
                    </a:lnTo>
                    <a:lnTo>
                      <a:pt x="87" y="21"/>
                    </a:lnTo>
                    <a:lnTo>
                      <a:pt x="91" y="16"/>
                    </a:lnTo>
                    <a:lnTo>
                      <a:pt x="93" y="12"/>
                    </a:lnTo>
                    <a:lnTo>
                      <a:pt x="95" y="8"/>
                    </a:lnTo>
                    <a:lnTo>
                      <a:pt x="97" y="4"/>
                    </a:lnTo>
                    <a:lnTo>
                      <a:pt x="100" y="2"/>
                    </a:lnTo>
                    <a:lnTo>
                      <a:pt x="104" y="0"/>
                    </a:lnTo>
                    <a:lnTo>
                      <a:pt x="111" y="0"/>
                    </a:lnTo>
                    <a:lnTo>
                      <a:pt x="122" y="0"/>
                    </a:lnTo>
                    <a:lnTo>
                      <a:pt x="132" y="0"/>
                    </a:lnTo>
                    <a:lnTo>
                      <a:pt x="140" y="0"/>
                    </a:lnTo>
                    <a:lnTo>
                      <a:pt x="144" y="1"/>
                    </a:lnTo>
                    <a:lnTo>
                      <a:pt x="147" y="2"/>
                    </a:lnTo>
                    <a:lnTo>
                      <a:pt x="147" y="5"/>
                    </a:lnTo>
                    <a:lnTo>
                      <a:pt x="149" y="7"/>
                    </a:lnTo>
                    <a:lnTo>
                      <a:pt x="152" y="11"/>
                    </a:lnTo>
                    <a:lnTo>
                      <a:pt x="157" y="16"/>
                    </a:lnTo>
                    <a:lnTo>
                      <a:pt x="162" y="20"/>
                    </a:lnTo>
                    <a:lnTo>
                      <a:pt x="164" y="26"/>
                    </a:lnTo>
                    <a:lnTo>
                      <a:pt x="164" y="34"/>
                    </a:lnTo>
                    <a:lnTo>
                      <a:pt x="164" y="41"/>
                    </a:lnTo>
                    <a:lnTo>
                      <a:pt x="162" y="48"/>
                    </a:lnTo>
                    <a:lnTo>
                      <a:pt x="161" y="54"/>
                    </a:lnTo>
                    <a:lnTo>
                      <a:pt x="160" y="58"/>
                    </a:lnTo>
                    <a:lnTo>
                      <a:pt x="160" y="59"/>
                    </a:lnTo>
                    <a:lnTo>
                      <a:pt x="146" y="92"/>
                    </a:lnTo>
                    <a:lnTo>
                      <a:pt x="144" y="103"/>
                    </a:lnTo>
                    <a:lnTo>
                      <a:pt x="146" y="105"/>
                    </a:lnTo>
                    <a:lnTo>
                      <a:pt x="152" y="109"/>
                    </a:lnTo>
                    <a:lnTo>
                      <a:pt x="163" y="115"/>
                    </a:lnTo>
                    <a:lnTo>
                      <a:pt x="173" y="122"/>
                    </a:lnTo>
                    <a:lnTo>
                      <a:pt x="184" y="130"/>
                    </a:lnTo>
                    <a:lnTo>
                      <a:pt x="194" y="137"/>
                    </a:lnTo>
                    <a:lnTo>
                      <a:pt x="201" y="144"/>
                    </a:lnTo>
                    <a:lnTo>
                      <a:pt x="203" y="148"/>
                    </a:lnTo>
                    <a:lnTo>
                      <a:pt x="204" y="154"/>
                    </a:lnTo>
                    <a:lnTo>
                      <a:pt x="205" y="169"/>
                    </a:lnTo>
                    <a:lnTo>
                      <a:pt x="207" y="188"/>
                    </a:lnTo>
                    <a:lnTo>
                      <a:pt x="210" y="209"/>
                    </a:lnTo>
                    <a:lnTo>
                      <a:pt x="213" y="230"/>
                    </a:lnTo>
                    <a:lnTo>
                      <a:pt x="215" y="250"/>
                    </a:lnTo>
                    <a:lnTo>
                      <a:pt x="217" y="266"/>
                    </a:lnTo>
                    <a:lnTo>
                      <a:pt x="218" y="276"/>
                    </a:lnTo>
                    <a:lnTo>
                      <a:pt x="218" y="283"/>
                    </a:lnTo>
                    <a:lnTo>
                      <a:pt x="219" y="296"/>
                    </a:lnTo>
                    <a:lnTo>
                      <a:pt x="220" y="312"/>
                    </a:lnTo>
                    <a:lnTo>
                      <a:pt x="220" y="331"/>
                    </a:lnTo>
                    <a:lnTo>
                      <a:pt x="221" y="351"/>
                    </a:lnTo>
                    <a:lnTo>
                      <a:pt x="220" y="370"/>
                    </a:lnTo>
                    <a:lnTo>
                      <a:pt x="219" y="386"/>
                    </a:lnTo>
                    <a:lnTo>
                      <a:pt x="217" y="399"/>
                    </a:lnTo>
                    <a:lnTo>
                      <a:pt x="215" y="403"/>
                    </a:lnTo>
                    <a:lnTo>
                      <a:pt x="211" y="406"/>
                    </a:lnTo>
                    <a:lnTo>
                      <a:pt x="207" y="408"/>
                    </a:lnTo>
                    <a:lnTo>
                      <a:pt x="203" y="409"/>
                    </a:lnTo>
                    <a:lnTo>
                      <a:pt x="200" y="409"/>
                    </a:lnTo>
                    <a:lnTo>
                      <a:pt x="197" y="409"/>
                    </a:lnTo>
                    <a:lnTo>
                      <a:pt x="194" y="408"/>
                    </a:lnTo>
                    <a:lnTo>
                      <a:pt x="196" y="398"/>
                    </a:lnTo>
                    <a:lnTo>
                      <a:pt x="205" y="390"/>
                    </a:lnTo>
                    <a:lnTo>
                      <a:pt x="186" y="400"/>
                    </a:lnTo>
                    <a:lnTo>
                      <a:pt x="192" y="497"/>
                    </a:lnTo>
                    <a:lnTo>
                      <a:pt x="189" y="528"/>
                    </a:lnTo>
                    <a:lnTo>
                      <a:pt x="162" y="640"/>
                    </a:lnTo>
                    <a:lnTo>
                      <a:pt x="194" y="666"/>
                    </a:lnTo>
                    <a:lnTo>
                      <a:pt x="199" y="685"/>
                    </a:lnTo>
                    <a:lnTo>
                      <a:pt x="163" y="684"/>
                    </a:lnTo>
                    <a:lnTo>
                      <a:pt x="119" y="685"/>
                    </a:lnTo>
                    <a:lnTo>
                      <a:pt x="118" y="686"/>
                    </a:lnTo>
                    <a:lnTo>
                      <a:pt x="116" y="690"/>
                    </a:lnTo>
                    <a:lnTo>
                      <a:pt x="112" y="696"/>
                    </a:lnTo>
                    <a:lnTo>
                      <a:pt x="108" y="703"/>
                    </a:lnTo>
                    <a:lnTo>
                      <a:pt x="103" y="709"/>
                    </a:lnTo>
                    <a:lnTo>
                      <a:pt x="97" y="715"/>
                    </a:lnTo>
                    <a:lnTo>
                      <a:pt x="92" y="720"/>
                    </a:lnTo>
                    <a:lnTo>
                      <a:pt x="88" y="723"/>
                    </a:lnTo>
                    <a:lnTo>
                      <a:pt x="84" y="724"/>
                    </a:lnTo>
                    <a:lnTo>
                      <a:pt x="79" y="724"/>
                    </a:lnTo>
                    <a:lnTo>
                      <a:pt x="74" y="723"/>
                    </a:lnTo>
                    <a:lnTo>
                      <a:pt x="70" y="722"/>
                    </a:lnTo>
                    <a:lnTo>
                      <a:pt x="66" y="721"/>
                    </a:lnTo>
                    <a:lnTo>
                      <a:pt x="63" y="720"/>
                    </a:lnTo>
                    <a:lnTo>
                      <a:pt x="61" y="719"/>
                    </a:lnTo>
                    <a:lnTo>
                      <a:pt x="60" y="719"/>
                    </a:lnTo>
                    <a:lnTo>
                      <a:pt x="68" y="692"/>
                    </a:lnTo>
                    <a:lnTo>
                      <a:pt x="79" y="663"/>
                    </a:lnTo>
                    <a:lnTo>
                      <a:pt x="54" y="537"/>
                    </a:lnTo>
                    <a:lnTo>
                      <a:pt x="48" y="418"/>
                    </a:lnTo>
                    <a:lnTo>
                      <a:pt x="44" y="37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6" name="Freeform 67"/>
              <p:cNvSpPr>
                <a:spLocks/>
              </p:cNvSpPr>
              <p:nvPr/>
            </p:nvSpPr>
            <p:spPr bwMode="auto">
              <a:xfrm>
                <a:off x="1974" y="2659"/>
                <a:ext cx="223" cy="724"/>
              </a:xfrm>
              <a:custGeom>
                <a:avLst/>
                <a:gdLst>
                  <a:gd name="T0" fmla="*/ 41 w 223"/>
                  <a:gd name="T1" fmla="*/ 407 h 724"/>
                  <a:gd name="T2" fmla="*/ 20 w 223"/>
                  <a:gd name="T3" fmla="*/ 299 h 724"/>
                  <a:gd name="T4" fmla="*/ 0 w 223"/>
                  <a:gd name="T5" fmla="*/ 245 h 724"/>
                  <a:gd name="T6" fmla="*/ 5 w 223"/>
                  <a:gd name="T7" fmla="*/ 223 h 724"/>
                  <a:gd name="T8" fmla="*/ 14 w 223"/>
                  <a:gd name="T9" fmla="*/ 192 h 724"/>
                  <a:gd name="T10" fmla="*/ 25 w 223"/>
                  <a:gd name="T11" fmla="*/ 163 h 724"/>
                  <a:gd name="T12" fmla="*/ 39 w 223"/>
                  <a:gd name="T13" fmla="*/ 145 h 724"/>
                  <a:gd name="T14" fmla="*/ 59 w 223"/>
                  <a:gd name="T15" fmla="*/ 128 h 724"/>
                  <a:gd name="T16" fmla="*/ 80 w 223"/>
                  <a:gd name="T17" fmla="*/ 113 h 724"/>
                  <a:gd name="T18" fmla="*/ 94 w 223"/>
                  <a:gd name="T19" fmla="*/ 105 h 724"/>
                  <a:gd name="T20" fmla="*/ 94 w 223"/>
                  <a:gd name="T21" fmla="*/ 86 h 724"/>
                  <a:gd name="T22" fmla="*/ 83 w 223"/>
                  <a:gd name="T23" fmla="*/ 63 h 724"/>
                  <a:gd name="T24" fmla="*/ 81 w 223"/>
                  <a:gd name="T25" fmla="*/ 55 h 724"/>
                  <a:gd name="T26" fmla="*/ 81 w 223"/>
                  <a:gd name="T27" fmla="*/ 42 h 724"/>
                  <a:gd name="T28" fmla="*/ 84 w 223"/>
                  <a:gd name="T29" fmla="*/ 28 h 724"/>
                  <a:gd name="T30" fmla="*/ 92 w 223"/>
                  <a:gd name="T31" fmla="*/ 17 h 724"/>
                  <a:gd name="T32" fmla="*/ 96 w 223"/>
                  <a:gd name="T33" fmla="*/ 8 h 724"/>
                  <a:gd name="T34" fmla="*/ 100 w 223"/>
                  <a:gd name="T35" fmla="*/ 2 h 724"/>
                  <a:gd name="T36" fmla="*/ 112 w 223"/>
                  <a:gd name="T37" fmla="*/ 0 h 724"/>
                  <a:gd name="T38" fmla="*/ 133 w 223"/>
                  <a:gd name="T39" fmla="*/ 0 h 724"/>
                  <a:gd name="T40" fmla="*/ 145 w 223"/>
                  <a:gd name="T41" fmla="*/ 1 h 724"/>
                  <a:gd name="T42" fmla="*/ 148 w 223"/>
                  <a:gd name="T43" fmla="*/ 5 h 724"/>
                  <a:gd name="T44" fmla="*/ 153 w 223"/>
                  <a:gd name="T45" fmla="*/ 11 h 724"/>
                  <a:gd name="T46" fmla="*/ 162 w 223"/>
                  <a:gd name="T47" fmla="*/ 20 h 724"/>
                  <a:gd name="T48" fmla="*/ 165 w 223"/>
                  <a:gd name="T49" fmla="*/ 34 h 724"/>
                  <a:gd name="T50" fmla="*/ 163 w 223"/>
                  <a:gd name="T51" fmla="*/ 49 h 724"/>
                  <a:gd name="T52" fmla="*/ 161 w 223"/>
                  <a:gd name="T53" fmla="*/ 58 h 724"/>
                  <a:gd name="T54" fmla="*/ 146 w 223"/>
                  <a:gd name="T55" fmla="*/ 92 h 724"/>
                  <a:gd name="T56" fmla="*/ 147 w 223"/>
                  <a:gd name="T57" fmla="*/ 106 h 724"/>
                  <a:gd name="T58" fmla="*/ 163 w 223"/>
                  <a:gd name="T59" fmla="*/ 115 h 724"/>
                  <a:gd name="T60" fmla="*/ 185 w 223"/>
                  <a:gd name="T61" fmla="*/ 130 h 724"/>
                  <a:gd name="T62" fmla="*/ 202 w 223"/>
                  <a:gd name="T63" fmla="*/ 144 h 724"/>
                  <a:gd name="T64" fmla="*/ 205 w 223"/>
                  <a:gd name="T65" fmla="*/ 155 h 724"/>
                  <a:gd name="T66" fmla="*/ 209 w 223"/>
                  <a:gd name="T67" fmla="*/ 187 h 724"/>
                  <a:gd name="T68" fmla="*/ 214 w 223"/>
                  <a:gd name="T69" fmla="*/ 230 h 724"/>
                  <a:gd name="T70" fmla="*/ 219 w 223"/>
                  <a:gd name="T71" fmla="*/ 266 h 724"/>
                  <a:gd name="T72" fmla="*/ 219 w 223"/>
                  <a:gd name="T73" fmla="*/ 283 h 724"/>
                  <a:gd name="T74" fmla="*/ 221 w 223"/>
                  <a:gd name="T75" fmla="*/ 313 h 724"/>
                  <a:gd name="T76" fmla="*/ 222 w 223"/>
                  <a:gd name="T77" fmla="*/ 351 h 724"/>
                  <a:gd name="T78" fmla="*/ 220 w 223"/>
                  <a:gd name="T79" fmla="*/ 386 h 724"/>
                  <a:gd name="T80" fmla="*/ 216 w 223"/>
                  <a:gd name="T81" fmla="*/ 403 h 724"/>
                  <a:gd name="T82" fmla="*/ 208 w 223"/>
                  <a:gd name="T83" fmla="*/ 407 h 724"/>
                  <a:gd name="T84" fmla="*/ 201 w 223"/>
                  <a:gd name="T85" fmla="*/ 408 h 724"/>
                  <a:gd name="T86" fmla="*/ 196 w 223"/>
                  <a:gd name="T87" fmla="*/ 408 h 724"/>
                  <a:gd name="T88" fmla="*/ 197 w 223"/>
                  <a:gd name="T89" fmla="*/ 398 h 724"/>
                  <a:gd name="T90" fmla="*/ 188 w 223"/>
                  <a:gd name="T91" fmla="*/ 400 h 724"/>
                  <a:gd name="T92" fmla="*/ 190 w 223"/>
                  <a:gd name="T93" fmla="*/ 528 h 724"/>
                  <a:gd name="T94" fmla="*/ 196 w 223"/>
                  <a:gd name="T95" fmla="*/ 667 h 724"/>
                  <a:gd name="T96" fmla="*/ 164 w 223"/>
                  <a:gd name="T97" fmla="*/ 683 h 724"/>
                  <a:gd name="T98" fmla="*/ 119 w 223"/>
                  <a:gd name="T99" fmla="*/ 685 h 724"/>
                  <a:gd name="T100" fmla="*/ 113 w 223"/>
                  <a:gd name="T101" fmla="*/ 695 h 724"/>
                  <a:gd name="T102" fmla="*/ 103 w 223"/>
                  <a:gd name="T103" fmla="*/ 709 h 724"/>
                  <a:gd name="T104" fmla="*/ 93 w 223"/>
                  <a:gd name="T105" fmla="*/ 720 h 724"/>
                  <a:gd name="T106" fmla="*/ 84 w 223"/>
                  <a:gd name="T107" fmla="*/ 723 h 724"/>
                  <a:gd name="T108" fmla="*/ 75 w 223"/>
                  <a:gd name="T109" fmla="*/ 722 h 724"/>
                  <a:gd name="T110" fmla="*/ 66 w 223"/>
                  <a:gd name="T111" fmla="*/ 720 h 724"/>
                  <a:gd name="T112" fmla="*/ 61 w 223"/>
                  <a:gd name="T113" fmla="*/ 718 h 724"/>
                  <a:gd name="T114" fmla="*/ 69 w 223"/>
                  <a:gd name="T115" fmla="*/ 692 h 724"/>
                  <a:gd name="T116" fmla="*/ 54 w 223"/>
                  <a:gd name="T117" fmla="*/ 537 h 724"/>
                  <a:gd name="T118" fmla="*/ 44 w 223"/>
                  <a:gd name="T119" fmla="*/ 374 h 7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3"/>
                  <a:gd name="T181" fmla="*/ 0 h 724"/>
                  <a:gd name="T182" fmla="*/ 223 w 223"/>
                  <a:gd name="T183" fmla="*/ 724 h 7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3" h="724">
                    <a:moveTo>
                      <a:pt x="44" y="374"/>
                    </a:moveTo>
                    <a:lnTo>
                      <a:pt x="41" y="407"/>
                    </a:lnTo>
                    <a:lnTo>
                      <a:pt x="13" y="368"/>
                    </a:lnTo>
                    <a:lnTo>
                      <a:pt x="20" y="299"/>
                    </a:lnTo>
                    <a:lnTo>
                      <a:pt x="0" y="248"/>
                    </a:lnTo>
                    <a:lnTo>
                      <a:pt x="0" y="245"/>
                    </a:lnTo>
                    <a:lnTo>
                      <a:pt x="2" y="236"/>
                    </a:lnTo>
                    <a:lnTo>
                      <a:pt x="5" y="223"/>
                    </a:lnTo>
                    <a:lnTo>
                      <a:pt x="9" y="208"/>
                    </a:lnTo>
                    <a:lnTo>
                      <a:pt x="14" y="192"/>
                    </a:lnTo>
                    <a:lnTo>
                      <a:pt x="20" y="177"/>
                    </a:lnTo>
                    <a:lnTo>
                      <a:pt x="25" y="163"/>
                    </a:lnTo>
                    <a:lnTo>
                      <a:pt x="31" y="152"/>
                    </a:lnTo>
                    <a:lnTo>
                      <a:pt x="39" y="145"/>
                    </a:lnTo>
                    <a:lnTo>
                      <a:pt x="48" y="136"/>
                    </a:lnTo>
                    <a:lnTo>
                      <a:pt x="59" y="128"/>
                    </a:lnTo>
                    <a:lnTo>
                      <a:pt x="69" y="120"/>
                    </a:lnTo>
                    <a:lnTo>
                      <a:pt x="80" y="113"/>
                    </a:lnTo>
                    <a:lnTo>
                      <a:pt x="88" y="109"/>
                    </a:lnTo>
                    <a:lnTo>
                      <a:pt x="94" y="105"/>
                    </a:lnTo>
                    <a:lnTo>
                      <a:pt x="97" y="104"/>
                    </a:lnTo>
                    <a:lnTo>
                      <a:pt x="94" y="86"/>
                    </a:lnTo>
                    <a:lnTo>
                      <a:pt x="84" y="64"/>
                    </a:lnTo>
                    <a:lnTo>
                      <a:pt x="83" y="63"/>
                    </a:lnTo>
                    <a:lnTo>
                      <a:pt x="82" y="60"/>
                    </a:lnTo>
                    <a:lnTo>
                      <a:pt x="81" y="55"/>
                    </a:lnTo>
                    <a:lnTo>
                      <a:pt x="81" y="49"/>
                    </a:lnTo>
                    <a:lnTo>
                      <a:pt x="81" y="42"/>
                    </a:lnTo>
                    <a:lnTo>
                      <a:pt x="81" y="35"/>
                    </a:lnTo>
                    <a:lnTo>
                      <a:pt x="84" y="28"/>
                    </a:lnTo>
                    <a:lnTo>
                      <a:pt x="88" y="21"/>
                    </a:lnTo>
                    <a:lnTo>
                      <a:pt x="92" y="17"/>
                    </a:lnTo>
                    <a:lnTo>
                      <a:pt x="94" y="12"/>
                    </a:lnTo>
                    <a:lnTo>
                      <a:pt x="96" y="8"/>
                    </a:lnTo>
                    <a:lnTo>
                      <a:pt x="98" y="5"/>
                    </a:lnTo>
                    <a:lnTo>
                      <a:pt x="100" y="2"/>
                    </a:lnTo>
                    <a:lnTo>
                      <a:pt x="105" y="0"/>
                    </a:lnTo>
                    <a:lnTo>
                      <a:pt x="112" y="0"/>
                    </a:lnTo>
                    <a:lnTo>
                      <a:pt x="122" y="0"/>
                    </a:lnTo>
                    <a:lnTo>
                      <a:pt x="133" y="0"/>
                    </a:lnTo>
                    <a:lnTo>
                      <a:pt x="141" y="0"/>
                    </a:lnTo>
                    <a:lnTo>
                      <a:pt x="145" y="1"/>
                    </a:lnTo>
                    <a:lnTo>
                      <a:pt x="147" y="3"/>
                    </a:lnTo>
                    <a:lnTo>
                      <a:pt x="148" y="5"/>
                    </a:lnTo>
                    <a:lnTo>
                      <a:pt x="150" y="8"/>
                    </a:lnTo>
                    <a:lnTo>
                      <a:pt x="153" y="11"/>
                    </a:lnTo>
                    <a:lnTo>
                      <a:pt x="159" y="16"/>
                    </a:lnTo>
                    <a:lnTo>
                      <a:pt x="162" y="20"/>
                    </a:lnTo>
                    <a:lnTo>
                      <a:pt x="164" y="27"/>
                    </a:lnTo>
                    <a:lnTo>
                      <a:pt x="165" y="34"/>
                    </a:lnTo>
                    <a:lnTo>
                      <a:pt x="164" y="41"/>
                    </a:lnTo>
                    <a:lnTo>
                      <a:pt x="163" y="49"/>
                    </a:lnTo>
                    <a:lnTo>
                      <a:pt x="161" y="55"/>
                    </a:lnTo>
                    <a:lnTo>
                      <a:pt x="161" y="58"/>
                    </a:lnTo>
                    <a:lnTo>
                      <a:pt x="161" y="59"/>
                    </a:lnTo>
                    <a:lnTo>
                      <a:pt x="146" y="92"/>
                    </a:lnTo>
                    <a:lnTo>
                      <a:pt x="144" y="104"/>
                    </a:lnTo>
                    <a:lnTo>
                      <a:pt x="147" y="106"/>
                    </a:lnTo>
                    <a:lnTo>
                      <a:pt x="154" y="110"/>
                    </a:lnTo>
                    <a:lnTo>
                      <a:pt x="163" y="115"/>
                    </a:lnTo>
                    <a:lnTo>
                      <a:pt x="175" y="123"/>
                    </a:lnTo>
                    <a:lnTo>
                      <a:pt x="185" y="130"/>
                    </a:lnTo>
                    <a:lnTo>
                      <a:pt x="196" y="138"/>
                    </a:lnTo>
                    <a:lnTo>
                      <a:pt x="202" y="144"/>
                    </a:lnTo>
                    <a:lnTo>
                      <a:pt x="204" y="148"/>
                    </a:lnTo>
                    <a:lnTo>
                      <a:pt x="205" y="155"/>
                    </a:lnTo>
                    <a:lnTo>
                      <a:pt x="207" y="169"/>
                    </a:lnTo>
                    <a:lnTo>
                      <a:pt x="209" y="187"/>
                    </a:lnTo>
                    <a:lnTo>
                      <a:pt x="212" y="209"/>
                    </a:lnTo>
                    <a:lnTo>
                      <a:pt x="214" y="230"/>
                    </a:lnTo>
                    <a:lnTo>
                      <a:pt x="217" y="250"/>
                    </a:lnTo>
                    <a:lnTo>
                      <a:pt x="219" y="266"/>
                    </a:lnTo>
                    <a:lnTo>
                      <a:pt x="219" y="276"/>
                    </a:lnTo>
                    <a:lnTo>
                      <a:pt x="219" y="283"/>
                    </a:lnTo>
                    <a:lnTo>
                      <a:pt x="220" y="296"/>
                    </a:lnTo>
                    <a:lnTo>
                      <a:pt x="221" y="313"/>
                    </a:lnTo>
                    <a:lnTo>
                      <a:pt x="221" y="332"/>
                    </a:lnTo>
                    <a:lnTo>
                      <a:pt x="222" y="351"/>
                    </a:lnTo>
                    <a:lnTo>
                      <a:pt x="221" y="370"/>
                    </a:lnTo>
                    <a:lnTo>
                      <a:pt x="220" y="386"/>
                    </a:lnTo>
                    <a:lnTo>
                      <a:pt x="218" y="398"/>
                    </a:lnTo>
                    <a:lnTo>
                      <a:pt x="216" y="403"/>
                    </a:lnTo>
                    <a:lnTo>
                      <a:pt x="213" y="406"/>
                    </a:lnTo>
                    <a:lnTo>
                      <a:pt x="208" y="407"/>
                    </a:lnTo>
                    <a:lnTo>
                      <a:pt x="204" y="408"/>
                    </a:lnTo>
                    <a:lnTo>
                      <a:pt x="201" y="408"/>
                    </a:lnTo>
                    <a:lnTo>
                      <a:pt x="198" y="408"/>
                    </a:lnTo>
                    <a:lnTo>
                      <a:pt x="196" y="408"/>
                    </a:lnTo>
                    <a:lnTo>
                      <a:pt x="195" y="408"/>
                    </a:lnTo>
                    <a:lnTo>
                      <a:pt x="197" y="398"/>
                    </a:lnTo>
                    <a:lnTo>
                      <a:pt x="206" y="390"/>
                    </a:lnTo>
                    <a:lnTo>
                      <a:pt x="188" y="400"/>
                    </a:lnTo>
                    <a:lnTo>
                      <a:pt x="193" y="497"/>
                    </a:lnTo>
                    <a:lnTo>
                      <a:pt x="190" y="528"/>
                    </a:lnTo>
                    <a:lnTo>
                      <a:pt x="162" y="639"/>
                    </a:lnTo>
                    <a:lnTo>
                      <a:pt x="196" y="667"/>
                    </a:lnTo>
                    <a:lnTo>
                      <a:pt x="201" y="685"/>
                    </a:lnTo>
                    <a:lnTo>
                      <a:pt x="164" y="683"/>
                    </a:lnTo>
                    <a:lnTo>
                      <a:pt x="120" y="685"/>
                    </a:lnTo>
                    <a:lnTo>
                      <a:pt x="119" y="685"/>
                    </a:lnTo>
                    <a:lnTo>
                      <a:pt x="117" y="690"/>
                    </a:lnTo>
                    <a:lnTo>
                      <a:pt x="113" y="695"/>
                    </a:lnTo>
                    <a:lnTo>
                      <a:pt x="108" y="703"/>
                    </a:lnTo>
                    <a:lnTo>
                      <a:pt x="103" y="709"/>
                    </a:lnTo>
                    <a:lnTo>
                      <a:pt x="98" y="715"/>
                    </a:lnTo>
                    <a:lnTo>
                      <a:pt x="93" y="720"/>
                    </a:lnTo>
                    <a:lnTo>
                      <a:pt x="89" y="722"/>
                    </a:lnTo>
                    <a:lnTo>
                      <a:pt x="84" y="723"/>
                    </a:lnTo>
                    <a:lnTo>
                      <a:pt x="80" y="723"/>
                    </a:lnTo>
                    <a:lnTo>
                      <a:pt x="75" y="722"/>
                    </a:lnTo>
                    <a:lnTo>
                      <a:pt x="70" y="721"/>
                    </a:lnTo>
                    <a:lnTo>
                      <a:pt x="66" y="720"/>
                    </a:lnTo>
                    <a:lnTo>
                      <a:pt x="63" y="719"/>
                    </a:lnTo>
                    <a:lnTo>
                      <a:pt x="61" y="718"/>
                    </a:lnTo>
                    <a:lnTo>
                      <a:pt x="60" y="718"/>
                    </a:lnTo>
                    <a:lnTo>
                      <a:pt x="69" y="692"/>
                    </a:lnTo>
                    <a:lnTo>
                      <a:pt x="80" y="663"/>
                    </a:lnTo>
                    <a:lnTo>
                      <a:pt x="54" y="537"/>
                    </a:lnTo>
                    <a:lnTo>
                      <a:pt x="49" y="418"/>
                    </a:lnTo>
                    <a:lnTo>
                      <a:pt x="44" y="374"/>
                    </a:lnTo>
                  </a:path>
                </a:pathLst>
              </a:custGeom>
              <a:solidFill>
                <a:srgbClr val="99CC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7" name="Freeform 68"/>
              <p:cNvSpPr>
                <a:spLocks/>
              </p:cNvSpPr>
              <p:nvPr/>
            </p:nvSpPr>
            <p:spPr bwMode="auto">
              <a:xfrm>
                <a:off x="2276" y="2623"/>
                <a:ext cx="220" cy="680"/>
              </a:xfrm>
              <a:custGeom>
                <a:avLst/>
                <a:gdLst>
                  <a:gd name="T0" fmla="*/ 181 w 220"/>
                  <a:gd name="T1" fmla="*/ 349 h 680"/>
                  <a:gd name="T2" fmla="*/ 176 w 220"/>
                  <a:gd name="T3" fmla="*/ 337 h 680"/>
                  <a:gd name="T4" fmla="*/ 168 w 220"/>
                  <a:gd name="T5" fmla="*/ 296 h 680"/>
                  <a:gd name="T6" fmla="*/ 181 w 220"/>
                  <a:gd name="T7" fmla="*/ 253 h 680"/>
                  <a:gd name="T8" fmla="*/ 185 w 220"/>
                  <a:gd name="T9" fmla="*/ 228 h 680"/>
                  <a:gd name="T10" fmla="*/ 174 w 220"/>
                  <a:gd name="T11" fmla="*/ 160 h 680"/>
                  <a:gd name="T12" fmla="*/ 150 w 220"/>
                  <a:gd name="T13" fmla="*/ 117 h 680"/>
                  <a:gd name="T14" fmla="*/ 133 w 220"/>
                  <a:gd name="T15" fmla="*/ 102 h 680"/>
                  <a:gd name="T16" fmla="*/ 146 w 220"/>
                  <a:gd name="T17" fmla="*/ 84 h 680"/>
                  <a:gd name="T18" fmla="*/ 140 w 220"/>
                  <a:gd name="T19" fmla="*/ 83 h 680"/>
                  <a:gd name="T20" fmla="*/ 130 w 220"/>
                  <a:gd name="T21" fmla="*/ 66 h 680"/>
                  <a:gd name="T22" fmla="*/ 137 w 220"/>
                  <a:gd name="T23" fmla="*/ 38 h 680"/>
                  <a:gd name="T24" fmla="*/ 111 w 220"/>
                  <a:gd name="T25" fmla="*/ 1 h 680"/>
                  <a:gd name="T26" fmla="*/ 78 w 220"/>
                  <a:gd name="T27" fmla="*/ 1 h 680"/>
                  <a:gd name="T28" fmla="*/ 53 w 220"/>
                  <a:gd name="T29" fmla="*/ 10 h 680"/>
                  <a:gd name="T30" fmla="*/ 53 w 220"/>
                  <a:gd name="T31" fmla="*/ 20 h 680"/>
                  <a:gd name="T32" fmla="*/ 52 w 220"/>
                  <a:gd name="T33" fmla="*/ 26 h 680"/>
                  <a:gd name="T34" fmla="*/ 50 w 220"/>
                  <a:gd name="T35" fmla="*/ 40 h 680"/>
                  <a:gd name="T36" fmla="*/ 55 w 220"/>
                  <a:gd name="T37" fmla="*/ 71 h 680"/>
                  <a:gd name="T38" fmla="*/ 49 w 220"/>
                  <a:gd name="T39" fmla="*/ 75 h 680"/>
                  <a:gd name="T40" fmla="*/ 46 w 220"/>
                  <a:gd name="T41" fmla="*/ 83 h 680"/>
                  <a:gd name="T42" fmla="*/ 54 w 220"/>
                  <a:gd name="T43" fmla="*/ 93 h 680"/>
                  <a:gd name="T44" fmla="*/ 60 w 220"/>
                  <a:gd name="T45" fmla="*/ 101 h 680"/>
                  <a:gd name="T46" fmla="*/ 48 w 220"/>
                  <a:gd name="T47" fmla="*/ 111 h 680"/>
                  <a:gd name="T48" fmla="*/ 41 w 220"/>
                  <a:gd name="T49" fmla="*/ 114 h 680"/>
                  <a:gd name="T50" fmla="*/ 30 w 220"/>
                  <a:gd name="T51" fmla="*/ 117 h 680"/>
                  <a:gd name="T52" fmla="*/ 11 w 220"/>
                  <a:gd name="T53" fmla="*/ 170 h 680"/>
                  <a:gd name="T54" fmla="*/ 11 w 220"/>
                  <a:gd name="T55" fmla="*/ 248 h 680"/>
                  <a:gd name="T56" fmla="*/ 3 w 220"/>
                  <a:gd name="T57" fmla="*/ 288 h 680"/>
                  <a:gd name="T58" fmla="*/ 1 w 220"/>
                  <a:gd name="T59" fmla="*/ 311 h 680"/>
                  <a:gd name="T60" fmla="*/ 8 w 220"/>
                  <a:gd name="T61" fmla="*/ 330 h 680"/>
                  <a:gd name="T62" fmla="*/ 8 w 220"/>
                  <a:gd name="T63" fmla="*/ 401 h 680"/>
                  <a:gd name="T64" fmla="*/ 8 w 220"/>
                  <a:gd name="T65" fmla="*/ 445 h 680"/>
                  <a:gd name="T66" fmla="*/ 16 w 220"/>
                  <a:gd name="T67" fmla="*/ 465 h 680"/>
                  <a:gd name="T68" fmla="*/ 19 w 220"/>
                  <a:gd name="T69" fmla="*/ 472 h 680"/>
                  <a:gd name="T70" fmla="*/ 27 w 220"/>
                  <a:gd name="T71" fmla="*/ 544 h 680"/>
                  <a:gd name="T72" fmla="*/ 30 w 220"/>
                  <a:gd name="T73" fmla="*/ 606 h 680"/>
                  <a:gd name="T74" fmla="*/ 18 w 220"/>
                  <a:gd name="T75" fmla="*/ 648 h 680"/>
                  <a:gd name="T76" fmla="*/ 10 w 220"/>
                  <a:gd name="T77" fmla="*/ 676 h 680"/>
                  <a:gd name="T78" fmla="*/ 20 w 220"/>
                  <a:gd name="T79" fmla="*/ 679 h 680"/>
                  <a:gd name="T80" fmla="*/ 42 w 220"/>
                  <a:gd name="T81" fmla="*/ 676 h 680"/>
                  <a:gd name="T82" fmla="*/ 53 w 220"/>
                  <a:gd name="T83" fmla="*/ 638 h 680"/>
                  <a:gd name="T84" fmla="*/ 52 w 220"/>
                  <a:gd name="T85" fmla="*/ 605 h 680"/>
                  <a:gd name="T86" fmla="*/ 57 w 220"/>
                  <a:gd name="T87" fmla="*/ 582 h 680"/>
                  <a:gd name="T88" fmla="*/ 67 w 220"/>
                  <a:gd name="T89" fmla="*/ 536 h 680"/>
                  <a:gd name="T90" fmla="*/ 70 w 220"/>
                  <a:gd name="T91" fmla="*/ 504 h 680"/>
                  <a:gd name="T92" fmla="*/ 71 w 220"/>
                  <a:gd name="T93" fmla="*/ 489 h 680"/>
                  <a:gd name="T94" fmla="*/ 91 w 220"/>
                  <a:gd name="T95" fmla="*/ 507 h 680"/>
                  <a:gd name="T96" fmla="*/ 97 w 220"/>
                  <a:gd name="T97" fmla="*/ 652 h 680"/>
                  <a:gd name="T98" fmla="*/ 102 w 220"/>
                  <a:gd name="T99" fmla="*/ 668 h 680"/>
                  <a:gd name="T100" fmla="*/ 115 w 220"/>
                  <a:gd name="T101" fmla="*/ 678 h 680"/>
                  <a:gd name="T102" fmla="*/ 128 w 220"/>
                  <a:gd name="T103" fmla="*/ 669 h 680"/>
                  <a:gd name="T104" fmla="*/ 124 w 220"/>
                  <a:gd name="T105" fmla="*/ 607 h 680"/>
                  <a:gd name="T106" fmla="*/ 132 w 220"/>
                  <a:gd name="T107" fmla="*/ 579 h 680"/>
                  <a:gd name="T108" fmla="*/ 139 w 220"/>
                  <a:gd name="T109" fmla="*/ 536 h 680"/>
                  <a:gd name="T110" fmla="*/ 137 w 220"/>
                  <a:gd name="T111" fmla="*/ 522 h 680"/>
                  <a:gd name="T112" fmla="*/ 135 w 220"/>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680"/>
                  <a:gd name="T173" fmla="*/ 220 w 220"/>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680">
                    <a:moveTo>
                      <a:pt x="219" y="354"/>
                    </a:moveTo>
                    <a:lnTo>
                      <a:pt x="181" y="352"/>
                    </a:lnTo>
                    <a:lnTo>
                      <a:pt x="181" y="350"/>
                    </a:lnTo>
                    <a:lnTo>
                      <a:pt x="181" y="349"/>
                    </a:lnTo>
                    <a:lnTo>
                      <a:pt x="180" y="346"/>
                    </a:lnTo>
                    <a:lnTo>
                      <a:pt x="180" y="343"/>
                    </a:lnTo>
                    <a:lnTo>
                      <a:pt x="178" y="340"/>
                    </a:lnTo>
                    <a:lnTo>
                      <a:pt x="176" y="337"/>
                    </a:lnTo>
                    <a:lnTo>
                      <a:pt x="174" y="335"/>
                    </a:lnTo>
                    <a:lnTo>
                      <a:pt x="171" y="333"/>
                    </a:lnTo>
                    <a:lnTo>
                      <a:pt x="166" y="301"/>
                    </a:lnTo>
                    <a:lnTo>
                      <a:pt x="168" y="296"/>
                    </a:lnTo>
                    <a:lnTo>
                      <a:pt x="171" y="288"/>
                    </a:lnTo>
                    <a:lnTo>
                      <a:pt x="175" y="276"/>
                    </a:lnTo>
                    <a:lnTo>
                      <a:pt x="179" y="265"/>
                    </a:lnTo>
                    <a:lnTo>
                      <a:pt x="181" y="253"/>
                    </a:lnTo>
                    <a:lnTo>
                      <a:pt x="183" y="244"/>
                    </a:lnTo>
                    <a:lnTo>
                      <a:pt x="185" y="236"/>
                    </a:lnTo>
                    <a:lnTo>
                      <a:pt x="186" y="232"/>
                    </a:lnTo>
                    <a:lnTo>
                      <a:pt x="185" y="228"/>
                    </a:lnTo>
                    <a:lnTo>
                      <a:pt x="183" y="215"/>
                    </a:lnTo>
                    <a:lnTo>
                      <a:pt x="181" y="198"/>
                    </a:lnTo>
                    <a:lnTo>
                      <a:pt x="178" y="179"/>
                    </a:lnTo>
                    <a:lnTo>
                      <a:pt x="174" y="160"/>
                    </a:lnTo>
                    <a:lnTo>
                      <a:pt x="170" y="143"/>
                    </a:lnTo>
                    <a:lnTo>
                      <a:pt x="166" y="131"/>
                    </a:lnTo>
                    <a:lnTo>
                      <a:pt x="163" y="124"/>
                    </a:lnTo>
                    <a:lnTo>
                      <a:pt x="150" y="117"/>
                    </a:lnTo>
                    <a:lnTo>
                      <a:pt x="142" y="112"/>
                    </a:lnTo>
                    <a:lnTo>
                      <a:pt x="137" y="107"/>
                    </a:lnTo>
                    <a:lnTo>
                      <a:pt x="134" y="104"/>
                    </a:lnTo>
                    <a:lnTo>
                      <a:pt x="133" y="102"/>
                    </a:lnTo>
                    <a:lnTo>
                      <a:pt x="134" y="101"/>
                    </a:lnTo>
                    <a:lnTo>
                      <a:pt x="135" y="101"/>
                    </a:lnTo>
                    <a:lnTo>
                      <a:pt x="136" y="101"/>
                    </a:lnTo>
                    <a:lnTo>
                      <a:pt x="146" y="84"/>
                    </a:lnTo>
                    <a:lnTo>
                      <a:pt x="145" y="84"/>
                    </a:lnTo>
                    <a:lnTo>
                      <a:pt x="143" y="84"/>
                    </a:lnTo>
                    <a:lnTo>
                      <a:pt x="140" y="83"/>
                    </a:lnTo>
                    <a:lnTo>
                      <a:pt x="138" y="81"/>
                    </a:lnTo>
                    <a:lnTo>
                      <a:pt x="135" y="77"/>
                    </a:lnTo>
                    <a:lnTo>
                      <a:pt x="132" y="73"/>
                    </a:lnTo>
                    <a:lnTo>
                      <a:pt x="130" y="66"/>
                    </a:lnTo>
                    <a:lnTo>
                      <a:pt x="129" y="59"/>
                    </a:lnTo>
                    <a:lnTo>
                      <a:pt x="131" y="52"/>
                    </a:lnTo>
                    <a:lnTo>
                      <a:pt x="134" y="45"/>
                    </a:lnTo>
                    <a:lnTo>
                      <a:pt x="137" y="38"/>
                    </a:lnTo>
                    <a:lnTo>
                      <a:pt x="137" y="29"/>
                    </a:lnTo>
                    <a:lnTo>
                      <a:pt x="133" y="21"/>
                    </a:lnTo>
                    <a:lnTo>
                      <a:pt x="126" y="12"/>
                    </a:lnTo>
                    <a:lnTo>
                      <a:pt x="111" y="1"/>
                    </a:lnTo>
                    <a:lnTo>
                      <a:pt x="106" y="0"/>
                    </a:lnTo>
                    <a:lnTo>
                      <a:pt x="98" y="0"/>
                    </a:lnTo>
                    <a:lnTo>
                      <a:pt x="89" y="0"/>
                    </a:lnTo>
                    <a:lnTo>
                      <a:pt x="78" y="1"/>
                    </a:lnTo>
                    <a:lnTo>
                      <a:pt x="69" y="3"/>
                    </a:lnTo>
                    <a:lnTo>
                      <a:pt x="60" y="5"/>
                    </a:lnTo>
                    <a:lnTo>
                      <a:pt x="54" y="8"/>
                    </a:lnTo>
                    <a:lnTo>
                      <a:pt x="53" y="10"/>
                    </a:lnTo>
                    <a:lnTo>
                      <a:pt x="53" y="13"/>
                    </a:lnTo>
                    <a:lnTo>
                      <a:pt x="53" y="16"/>
                    </a:lnTo>
                    <a:lnTo>
                      <a:pt x="53" y="19"/>
                    </a:lnTo>
                    <a:lnTo>
                      <a:pt x="53" y="20"/>
                    </a:lnTo>
                    <a:lnTo>
                      <a:pt x="52" y="22"/>
                    </a:lnTo>
                    <a:lnTo>
                      <a:pt x="52" y="23"/>
                    </a:lnTo>
                    <a:lnTo>
                      <a:pt x="52" y="25"/>
                    </a:lnTo>
                    <a:lnTo>
                      <a:pt x="52" y="26"/>
                    </a:lnTo>
                    <a:lnTo>
                      <a:pt x="51" y="27"/>
                    </a:lnTo>
                    <a:lnTo>
                      <a:pt x="50" y="31"/>
                    </a:lnTo>
                    <a:lnTo>
                      <a:pt x="50" y="35"/>
                    </a:lnTo>
                    <a:lnTo>
                      <a:pt x="50" y="40"/>
                    </a:lnTo>
                    <a:lnTo>
                      <a:pt x="50" y="48"/>
                    </a:lnTo>
                    <a:lnTo>
                      <a:pt x="52" y="57"/>
                    </a:lnTo>
                    <a:lnTo>
                      <a:pt x="54" y="66"/>
                    </a:lnTo>
                    <a:lnTo>
                      <a:pt x="55" y="71"/>
                    </a:lnTo>
                    <a:lnTo>
                      <a:pt x="54" y="73"/>
                    </a:lnTo>
                    <a:lnTo>
                      <a:pt x="53" y="74"/>
                    </a:lnTo>
                    <a:lnTo>
                      <a:pt x="51" y="75"/>
                    </a:lnTo>
                    <a:lnTo>
                      <a:pt x="49" y="75"/>
                    </a:lnTo>
                    <a:lnTo>
                      <a:pt x="47" y="76"/>
                    </a:lnTo>
                    <a:lnTo>
                      <a:pt x="45" y="77"/>
                    </a:lnTo>
                    <a:lnTo>
                      <a:pt x="45" y="81"/>
                    </a:lnTo>
                    <a:lnTo>
                      <a:pt x="46" y="83"/>
                    </a:lnTo>
                    <a:lnTo>
                      <a:pt x="48" y="86"/>
                    </a:lnTo>
                    <a:lnTo>
                      <a:pt x="50" y="88"/>
                    </a:lnTo>
                    <a:lnTo>
                      <a:pt x="52" y="91"/>
                    </a:lnTo>
                    <a:lnTo>
                      <a:pt x="54" y="93"/>
                    </a:lnTo>
                    <a:lnTo>
                      <a:pt x="56" y="96"/>
                    </a:lnTo>
                    <a:lnTo>
                      <a:pt x="58" y="97"/>
                    </a:lnTo>
                    <a:lnTo>
                      <a:pt x="60" y="99"/>
                    </a:lnTo>
                    <a:lnTo>
                      <a:pt x="60" y="101"/>
                    </a:lnTo>
                    <a:lnTo>
                      <a:pt x="58" y="104"/>
                    </a:lnTo>
                    <a:lnTo>
                      <a:pt x="55" y="106"/>
                    </a:lnTo>
                    <a:lnTo>
                      <a:pt x="52" y="108"/>
                    </a:lnTo>
                    <a:lnTo>
                      <a:pt x="48" y="111"/>
                    </a:lnTo>
                    <a:lnTo>
                      <a:pt x="45" y="112"/>
                    </a:lnTo>
                    <a:lnTo>
                      <a:pt x="42" y="114"/>
                    </a:lnTo>
                    <a:lnTo>
                      <a:pt x="41" y="114"/>
                    </a:lnTo>
                    <a:lnTo>
                      <a:pt x="39" y="114"/>
                    </a:lnTo>
                    <a:lnTo>
                      <a:pt x="36" y="115"/>
                    </a:lnTo>
                    <a:lnTo>
                      <a:pt x="34" y="116"/>
                    </a:lnTo>
                    <a:lnTo>
                      <a:pt x="30" y="117"/>
                    </a:lnTo>
                    <a:lnTo>
                      <a:pt x="27" y="120"/>
                    </a:lnTo>
                    <a:lnTo>
                      <a:pt x="23" y="124"/>
                    </a:lnTo>
                    <a:lnTo>
                      <a:pt x="21" y="130"/>
                    </a:lnTo>
                    <a:lnTo>
                      <a:pt x="11" y="170"/>
                    </a:lnTo>
                    <a:lnTo>
                      <a:pt x="6" y="199"/>
                    </a:lnTo>
                    <a:lnTo>
                      <a:pt x="5" y="220"/>
                    </a:lnTo>
                    <a:lnTo>
                      <a:pt x="8" y="235"/>
                    </a:lnTo>
                    <a:lnTo>
                      <a:pt x="11" y="248"/>
                    </a:lnTo>
                    <a:lnTo>
                      <a:pt x="13" y="257"/>
                    </a:lnTo>
                    <a:lnTo>
                      <a:pt x="12" y="268"/>
                    </a:lnTo>
                    <a:lnTo>
                      <a:pt x="7" y="280"/>
                    </a:lnTo>
                    <a:lnTo>
                      <a:pt x="3" y="288"/>
                    </a:lnTo>
                    <a:lnTo>
                      <a:pt x="0" y="294"/>
                    </a:lnTo>
                    <a:lnTo>
                      <a:pt x="0" y="301"/>
                    </a:lnTo>
                    <a:lnTo>
                      <a:pt x="0" y="307"/>
                    </a:lnTo>
                    <a:lnTo>
                      <a:pt x="1" y="311"/>
                    </a:lnTo>
                    <a:lnTo>
                      <a:pt x="3" y="315"/>
                    </a:lnTo>
                    <a:lnTo>
                      <a:pt x="5" y="320"/>
                    </a:lnTo>
                    <a:lnTo>
                      <a:pt x="7" y="323"/>
                    </a:lnTo>
                    <a:lnTo>
                      <a:pt x="8" y="330"/>
                    </a:lnTo>
                    <a:lnTo>
                      <a:pt x="9" y="344"/>
                    </a:lnTo>
                    <a:lnTo>
                      <a:pt x="9" y="362"/>
                    </a:lnTo>
                    <a:lnTo>
                      <a:pt x="9" y="382"/>
                    </a:lnTo>
                    <a:lnTo>
                      <a:pt x="8" y="401"/>
                    </a:lnTo>
                    <a:lnTo>
                      <a:pt x="7" y="418"/>
                    </a:lnTo>
                    <a:lnTo>
                      <a:pt x="7" y="429"/>
                    </a:lnTo>
                    <a:lnTo>
                      <a:pt x="7" y="433"/>
                    </a:lnTo>
                    <a:lnTo>
                      <a:pt x="8" y="445"/>
                    </a:lnTo>
                    <a:lnTo>
                      <a:pt x="10" y="452"/>
                    </a:lnTo>
                    <a:lnTo>
                      <a:pt x="12" y="459"/>
                    </a:lnTo>
                    <a:lnTo>
                      <a:pt x="14" y="463"/>
                    </a:lnTo>
                    <a:lnTo>
                      <a:pt x="16" y="465"/>
                    </a:lnTo>
                    <a:lnTo>
                      <a:pt x="18" y="467"/>
                    </a:lnTo>
                    <a:lnTo>
                      <a:pt x="19" y="467"/>
                    </a:lnTo>
                    <a:lnTo>
                      <a:pt x="19" y="472"/>
                    </a:lnTo>
                    <a:lnTo>
                      <a:pt x="21" y="485"/>
                    </a:lnTo>
                    <a:lnTo>
                      <a:pt x="23" y="502"/>
                    </a:lnTo>
                    <a:lnTo>
                      <a:pt x="25" y="523"/>
                    </a:lnTo>
                    <a:lnTo>
                      <a:pt x="27" y="544"/>
                    </a:lnTo>
                    <a:lnTo>
                      <a:pt x="29" y="565"/>
                    </a:lnTo>
                    <a:lnTo>
                      <a:pt x="30" y="583"/>
                    </a:lnTo>
                    <a:lnTo>
                      <a:pt x="30" y="596"/>
                    </a:lnTo>
                    <a:lnTo>
                      <a:pt x="30" y="606"/>
                    </a:lnTo>
                    <a:lnTo>
                      <a:pt x="27" y="618"/>
                    </a:lnTo>
                    <a:lnTo>
                      <a:pt x="24" y="628"/>
                    </a:lnTo>
                    <a:lnTo>
                      <a:pt x="21" y="639"/>
                    </a:lnTo>
                    <a:lnTo>
                      <a:pt x="18" y="648"/>
                    </a:lnTo>
                    <a:lnTo>
                      <a:pt x="15" y="656"/>
                    </a:lnTo>
                    <a:lnTo>
                      <a:pt x="12" y="661"/>
                    </a:lnTo>
                    <a:lnTo>
                      <a:pt x="12" y="662"/>
                    </a:lnTo>
                    <a:lnTo>
                      <a:pt x="10" y="676"/>
                    </a:lnTo>
                    <a:lnTo>
                      <a:pt x="11" y="676"/>
                    </a:lnTo>
                    <a:lnTo>
                      <a:pt x="13" y="677"/>
                    </a:lnTo>
                    <a:lnTo>
                      <a:pt x="17" y="678"/>
                    </a:lnTo>
                    <a:lnTo>
                      <a:pt x="20" y="679"/>
                    </a:lnTo>
                    <a:lnTo>
                      <a:pt x="25" y="679"/>
                    </a:lnTo>
                    <a:lnTo>
                      <a:pt x="31" y="679"/>
                    </a:lnTo>
                    <a:lnTo>
                      <a:pt x="36" y="678"/>
                    </a:lnTo>
                    <a:lnTo>
                      <a:pt x="42" y="676"/>
                    </a:lnTo>
                    <a:lnTo>
                      <a:pt x="47" y="670"/>
                    </a:lnTo>
                    <a:lnTo>
                      <a:pt x="50" y="661"/>
                    </a:lnTo>
                    <a:lnTo>
                      <a:pt x="52" y="650"/>
                    </a:lnTo>
                    <a:lnTo>
                      <a:pt x="53" y="638"/>
                    </a:lnTo>
                    <a:lnTo>
                      <a:pt x="53" y="625"/>
                    </a:lnTo>
                    <a:lnTo>
                      <a:pt x="53" y="615"/>
                    </a:lnTo>
                    <a:lnTo>
                      <a:pt x="52" y="608"/>
                    </a:lnTo>
                    <a:lnTo>
                      <a:pt x="52" y="605"/>
                    </a:lnTo>
                    <a:lnTo>
                      <a:pt x="53" y="603"/>
                    </a:lnTo>
                    <a:lnTo>
                      <a:pt x="54" y="599"/>
                    </a:lnTo>
                    <a:lnTo>
                      <a:pt x="55" y="591"/>
                    </a:lnTo>
                    <a:lnTo>
                      <a:pt x="57" y="582"/>
                    </a:lnTo>
                    <a:lnTo>
                      <a:pt x="60" y="570"/>
                    </a:lnTo>
                    <a:lnTo>
                      <a:pt x="62" y="559"/>
                    </a:lnTo>
                    <a:lnTo>
                      <a:pt x="65" y="547"/>
                    </a:lnTo>
                    <a:lnTo>
                      <a:pt x="67" y="536"/>
                    </a:lnTo>
                    <a:lnTo>
                      <a:pt x="68" y="528"/>
                    </a:lnTo>
                    <a:lnTo>
                      <a:pt x="69" y="520"/>
                    </a:lnTo>
                    <a:lnTo>
                      <a:pt x="70" y="511"/>
                    </a:lnTo>
                    <a:lnTo>
                      <a:pt x="70" y="504"/>
                    </a:lnTo>
                    <a:lnTo>
                      <a:pt x="70" y="498"/>
                    </a:lnTo>
                    <a:lnTo>
                      <a:pt x="70" y="493"/>
                    </a:lnTo>
                    <a:lnTo>
                      <a:pt x="70" y="490"/>
                    </a:lnTo>
                    <a:lnTo>
                      <a:pt x="71" y="489"/>
                    </a:lnTo>
                    <a:lnTo>
                      <a:pt x="85" y="489"/>
                    </a:lnTo>
                    <a:lnTo>
                      <a:pt x="85" y="507"/>
                    </a:lnTo>
                    <a:lnTo>
                      <a:pt x="91" y="507"/>
                    </a:lnTo>
                    <a:lnTo>
                      <a:pt x="106" y="601"/>
                    </a:lnTo>
                    <a:lnTo>
                      <a:pt x="97" y="649"/>
                    </a:lnTo>
                    <a:lnTo>
                      <a:pt x="97" y="652"/>
                    </a:lnTo>
                    <a:lnTo>
                      <a:pt x="98" y="656"/>
                    </a:lnTo>
                    <a:lnTo>
                      <a:pt x="99" y="659"/>
                    </a:lnTo>
                    <a:lnTo>
                      <a:pt x="100" y="664"/>
                    </a:lnTo>
                    <a:lnTo>
                      <a:pt x="102" y="668"/>
                    </a:lnTo>
                    <a:lnTo>
                      <a:pt x="105" y="673"/>
                    </a:lnTo>
                    <a:lnTo>
                      <a:pt x="108" y="676"/>
                    </a:lnTo>
                    <a:lnTo>
                      <a:pt x="111" y="678"/>
                    </a:lnTo>
                    <a:lnTo>
                      <a:pt x="115" y="678"/>
                    </a:lnTo>
                    <a:lnTo>
                      <a:pt x="119" y="676"/>
                    </a:lnTo>
                    <a:lnTo>
                      <a:pt x="123" y="674"/>
                    </a:lnTo>
                    <a:lnTo>
                      <a:pt x="126" y="672"/>
                    </a:lnTo>
                    <a:lnTo>
                      <a:pt x="128" y="669"/>
                    </a:lnTo>
                    <a:lnTo>
                      <a:pt x="130" y="667"/>
                    </a:lnTo>
                    <a:lnTo>
                      <a:pt x="131" y="666"/>
                    </a:lnTo>
                    <a:lnTo>
                      <a:pt x="135" y="630"/>
                    </a:lnTo>
                    <a:lnTo>
                      <a:pt x="124" y="607"/>
                    </a:lnTo>
                    <a:lnTo>
                      <a:pt x="125" y="604"/>
                    </a:lnTo>
                    <a:lnTo>
                      <a:pt x="127" y="599"/>
                    </a:lnTo>
                    <a:lnTo>
                      <a:pt x="128" y="589"/>
                    </a:lnTo>
                    <a:lnTo>
                      <a:pt x="132" y="579"/>
                    </a:lnTo>
                    <a:lnTo>
                      <a:pt x="134" y="566"/>
                    </a:lnTo>
                    <a:lnTo>
                      <a:pt x="137" y="555"/>
                    </a:lnTo>
                    <a:lnTo>
                      <a:pt x="138" y="544"/>
                    </a:lnTo>
                    <a:lnTo>
                      <a:pt x="139" y="536"/>
                    </a:lnTo>
                    <a:lnTo>
                      <a:pt x="138" y="533"/>
                    </a:lnTo>
                    <a:lnTo>
                      <a:pt x="138" y="529"/>
                    </a:lnTo>
                    <a:lnTo>
                      <a:pt x="137" y="525"/>
                    </a:lnTo>
                    <a:lnTo>
                      <a:pt x="137" y="522"/>
                    </a:lnTo>
                    <a:lnTo>
                      <a:pt x="136" y="518"/>
                    </a:lnTo>
                    <a:lnTo>
                      <a:pt x="136" y="514"/>
                    </a:lnTo>
                    <a:lnTo>
                      <a:pt x="136" y="510"/>
                    </a:lnTo>
                    <a:lnTo>
                      <a:pt x="135" y="507"/>
                    </a:lnTo>
                    <a:lnTo>
                      <a:pt x="219" y="505"/>
                    </a:lnTo>
                    <a:lnTo>
                      <a:pt x="219" y="35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8" name="Freeform 69"/>
              <p:cNvSpPr>
                <a:spLocks/>
              </p:cNvSpPr>
              <p:nvPr/>
            </p:nvSpPr>
            <p:spPr bwMode="auto">
              <a:xfrm>
                <a:off x="2287" y="2631"/>
                <a:ext cx="219" cy="680"/>
              </a:xfrm>
              <a:custGeom>
                <a:avLst/>
                <a:gdLst>
                  <a:gd name="T0" fmla="*/ 180 w 219"/>
                  <a:gd name="T1" fmla="*/ 348 h 680"/>
                  <a:gd name="T2" fmla="*/ 176 w 219"/>
                  <a:gd name="T3" fmla="*/ 337 h 680"/>
                  <a:gd name="T4" fmla="*/ 167 w 219"/>
                  <a:gd name="T5" fmla="*/ 296 h 680"/>
                  <a:gd name="T6" fmla="*/ 181 w 219"/>
                  <a:gd name="T7" fmla="*/ 254 h 680"/>
                  <a:gd name="T8" fmla="*/ 184 w 219"/>
                  <a:gd name="T9" fmla="*/ 227 h 680"/>
                  <a:gd name="T10" fmla="*/ 173 w 219"/>
                  <a:gd name="T11" fmla="*/ 160 h 680"/>
                  <a:gd name="T12" fmla="*/ 149 w 219"/>
                  <a:gd name="T13" fmla="*/ 117 h 680"/>
                  <a:gd name="T14" fmla="*/ 133 w 219"/>
                  <a:gd name="T15" fmla="*/ 103 h 680"/>
                  <a:gd name="T16" fmla="*/ 145 w 219"/>
                  <a:gd name="T17" fmla="*/ 85 h 680"/>
                  <a:gd name="T18" fmla="*/ 140 w 219"/>
                  <a:gd name="T19" fmla="*/ 83 h 680"/>
                  <a:gd name="T20" fmla="*/ 129 w 219"/>
                  <a:gd name="T21" fmla="*/ 67 h 680"/>
                  <a:gd name="T22" fmla="*/ 136 w 219"/>
                  <a:gd name="T23" fmla="*/ 37 h 680"/>
                  <a:gd name="T24" fmla="*/ 110 w 219"/>
                  <a:gd name="T25" fmla="*/ 1 h 680"/>
                  <a:gd name="T26" fmla="*/ 77 w 219"/>
                  <a:gd name="T27" fmla="*/ 1 h 680"/>
                  <a:gd name="T28" fmla="*/ 52 w 219"/>
                  <a:gd name="T29" fmla="*/ 11 h 680"/>
                  <a:gd name="T30" fmla="*/ 52 w 219"/>
                  <a:gd name="T31" fmla="*/ 20 h 680"/>
                  <a:gd name="T32" fmla="*/ 51 w 219"/>
                  <a:gd name="T33" fmla="*/ 26 h 680"/>
                  <a:gd name="T34" fmla="*/ 49 w 219"/>
                  <a:gd name="T35" fmla="*/ 41 h 680"/>
                  <a:gd name="T36" fmla="*/ 54 w 219"/>
                  <a:gd name="T37" fmla="*/ 71 h 680"/>
                  <a:gd name="T38" fmla="*/ 48 w 219"/>
                  <a:gd name="T39" fmla="*/ 75 h 680"/>
                  <a:gd name="T40" fmla="*/ 46 w 219"/>
                  <a:gd name="T41" fmla="*/ 84 h 680"/>
                  <a:gd name="T42" fmla="*/ 54 w 219"/>
                  <a:gd name="T43" fmla="*/ 94 h 680"/>
                  <a:gd name="T44" fmla="*/ 59 w 219"/>
                  <a:gd name="T45" fmla="*/ 101 h 680"/>
                  <a:gd name="T46" fmla="*/ 48 w 219"/>
                  <a:gd name="T47" fmla="*/ 111 h 680"/>
                  <a:gd name="T48" fmla="*/ 40 w 219"/>
                  <a:gd name="T49" fmla="*/ 113 h 680"/>
                  <a:gd name="T50" fmla="*/ 30 w 219"/>
                  <a:gd name="T51" fmla="*/ 117 h 680"/>
                  <a:gd name="T52" fmla="*/ 10 w 219"/>
                  <a:gd name="T53" fmla="*/ 169 h 680"/>
                  <a:gd name="T54" fmla="*/ 10 w 219"/>
                  <a:gd name="T55" fmla="*/ 247 h 680"/>
                  <a:gd name="T56" fmla="*/ 2 w 219"/>
                  <a:gd name="T57" fmla="*/ 287 h 680"/>
                  <a:gd name="T58" fmla="*/ 0 w 219"/>
                  <a:gd name="T59" fmla="*/ 311 h 680"/>
                  <a:gd name="T60" fmla="*/ 7 w 219"/>
                  <a:gd name="T61" fmla="*/ 331 h 680"/>
                  <a:gd name="T62" fmla="*/ 7 w 219"/>
                  <a:gd name="T63" fmla="*/ 401 h 680"/>
                  <a:gd name="T64" fmla="*/ 7 w 219"/>
                  <a:gd name="T65" fmla="*/ 444 h 680"/>
                  <a:gd name="T66" fmla="*/ 16 w 219"/>
                  <a:gd name="T67" fmla="*/ 465 h 680"/>
                  <a:gd name="T68" fmla="*/ 19 w 219"/>
                  <a:gd name="T69" fmla="*/ 471 h 680"/>
                  <a:gd name="T70" fmla="*/ 26 w 219"/>
                  <a:gd name="T71" fmla="*/ 544 h 680"/>
                  <a:gd name="T72" fmla="*/ 29 w 219"/>
                  <a:gd name="T73" fmla="*/ 605 h 680"/>
                  <a:gd name="T74" fmla="*/ 17 w 219"/>
                  <a:gd name="T75" fmla="*/ 648 h 680"/>
                  <a:gd name="T76" fmla="*/ 9 w 219"/>
                  <a:gd name="T77" fmla="*/ 675 h 680"/>
                  <a:gd name="T78" fmla="*/ 20 w 219"/>
                  <a:gd name="T79" fmla="*/ 678 h 680"/>
                  <a:gd name="T80" fmla="*/ 41 w 219"/>
                  <a:gd name="T81" fmla="*/ 675 h 680"/>
                  <a:gd name="T82" fmla="*/ 52 w 219"/>
                  <a:gd name="T83" fmla="*/ 637 h 680"/>
                  <a:gd name="T84" fmla="*/ 52 w 219"/>
                  <a:gd name="T85" fmla="*/ 604 h 680"/>
                  <a:gd name="T86" fmla="*/ 56 w 219"/>
                  <a:gd name="T87" fmla="*/ 581 h 680"/>
                  <a:gd name="T88" fmla="*/ 66 w 219"/>
                  <a:gd name="T89" fmla="*/ 536 h 680"/>
                  <a:gd name="T90" fmla="*/ 69 w 219"/>
                  <a:gd name="T91" fmla="*/ 504 h 680"/>
                  <a:gd name="T92" fmla="*/ 69 w 219"/>
                  <a:gd name="T93" fmla="*/ 490 h 680"/>
                  <a:gd name="T94" fmla="*/ 90 w 219"/>
                  <a:gd name="T95" fmla="*/ 508 h 680"/>
                  <a:gd name="T96" fmla="*/ 96 w 219"/>
                  <a:gd name="T97" fmla="*/ 651 h 680"/>
                  <a:gd name="T98" fmla="*/ 102 w 219"/>
                  <a:gd name="T99" fmla="*/ 668 h 680"/>
                  <a:gd name="T100" fmla="*/ 114 w 219"/>
                  <a:gd name="T101" fmla="*/ 677 h 680"/>
                  <a:gd name="T102" fmla="*/ 128 w 219"/>
                  <a:gd name="T103" fmla="*/ 668 h 680"/>
                  <a:gd name="T104" fmla="*/ 124 w 219"/>
                  <a:gd name="T105" fmla="*/ 606 h 680"/>
                  <a:gd name="T106" fmla="*/ 131 w 219"/>
                  <a:gd name="T107" fmla="*/ 578 h 680"/>
                  <a:gd name="T108" fmla="*/ 138 w 219"/>
                  <a:gd name="T109" fmla="*/ 536 h 680"/>
                  <a:gd name="T110" fmla="*/ 136 w 219"/>
                  <a:gd name="T111" fmla="*/ 521 h 680"/>
                  <a:gd name="T112" fmla="*/ 134 w 219"/>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
                  <a:gd name="T172" fmla="*/ 0 h 680"/>
                  <a:gd name="T173" fmla="*/ 219 w 219"/>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 h="680">
                    <a:moveTo>
                      <a:pt x="218" y="354"/>
                    </a:moveTo>
                    <a:lnTo>
                      <a:pt x="180" y="352"/>
                    </a:lnTo>
                    <a:lnTo>
                      <a:pt x="180" y="350"/>
                    </a:lnTo>
                    <a:lnTo>
                      <a:pt x="180" y="348"/>
                    </a:lnTo>
                    <a:lnTo>
                      <a:pt x="180" y="345"/>
                    </a:lnTo>
                    <a:lnTo>
                      <a:pt x="179" y="342"/>
                    </a:lnTo>
                    <a:lnTo>
                      <a:pt x="177" y="339"/>
                    </a:lnTo>
                    <a:lnTo>
                      <a:pt x="176" y="337"/>
                    </a:lnTo>
                    <a:lnTo>
                      <a:pt x="174" y="335"/>
                    </a:lnTo>
                    <a:lnTo>
                      <a:pt x="171" y="333"/>
                    </a:lnTo>
                    <a:lnTo>
                      <a:pt x="165" y="301"/>
                    </a:lnTo>
                    <a:lnTo>
                      <a:pt x="167" y="296"/>
                    </a:lnTo>
                    <a:lnTo>
                      <a:pt x="171" y="287"/>
                    </a:lnTo>
                    <a:lnTo>
                      <a:pt x="174" y="277"/>
                    </a:lnTo>
                    <a:lnTo>
                      <a:pt x="177" y="265"/>
                    </a:lnTo>
                    <a:lnTo>
                      <a:pt x="181" y="254"/>
                    </a:lnTo>
                    <a:lnTo>
                      <a:pt x="182" y="244"/>
                    </a:lnTo>
                    <a:lnTo>
                      <a:pt x="184" y="237"/>
                    </a:lnTo>
                    <a:lnTo>
                      <a:pt x="185" y="233"/>
                    </a:lnTo>
                    <a:lnTo>
                      <a:pt x="184" y="227"/>
                    </a:lnTo>
                    <a:lnTo>
                      <a:pt x="182" y="215"/>
                    </a:lnTo>
                    <a:lnTo>
                      <a:pt x="181" y="198"/>
                    </a:lnTo>
                    <a:lnTo>
                      <a:pt x="177" y="179"/>
                    </a:lnTo>
                    <a:lnTo>
                      <a:pt x="173" y="160"/>
                    </a:lnTo>
                    <a:lnTo>
                      <a:pt x="169" y="143"/>
                    </a:lnTo>
                    <a:lnTo>
                      <a:pt x="165" y="131"/>
                    </a:lnTo>
                    <a:lnTo>
                      <a:pt x="162" y="124"/>
                    </a:lnTo>
                    <a:lnTo>
                      <a:pt x="149" y="117"/>
                    </a:lnTo>
                    <a:lnTo>
                      <a:pt x="141" y="112"/>
                    </a:lnTo>
                    <a:lnTo>
                      <a:pt x="136" y="108"/>
                    </a:lnTo>
                    <a:lnTo>
                      <a:pt x="133" y="105"/>
                    </a:lnTo>
                    <a:lnTo>
                      <a:pt x="133" y="103"/>
                    </a:lnTo>
                    <a:lnTo>
                      <a:pt x="133" y="101"/>
                    </a:lnTo>
                    <a:lnTo>
                      <a:pt x="134" y="101"/>
                    </a:lnTo>
                    <a:lnTo>
                      <a:pt x="135" y="101"/>
                    </a:lnTo>
                    <a:lnTo>
                      <a:pt x="145" y="85"/>
                    </a:lnTo>
                    <a:lnTo>
                      <a:pt x="144" y="85"/>
                    </a:lnTo>
                    <a:lnTo>
                      <a:pt x="142" y="84"/>
                    </a:lnTo>
                    <a:lnTo>
                      <a:pt x="140" y="83"/>
                    </a:lnTo>
                    <a:lnTo>
                      <a:pt x="137" y="81"/>
                    </a:lnTo>
                    <a:lnTo>
                      <a:pt x="134" y="78"/>
                    </a:lnTo>
                    <a:lnTo>
                      <a:pt x="131" y="74"/>
                    </a:lnTo>
                    <a:lnTo>
                      <a:pt x="129" y="67"/>
                    </a:lnTo>
                    <a:lnTo>
                      <a:pt x="129" y="59"/>
                    </a:lnTo>
                    <a:lnTo>
                      <a:pt x="131" y="53"/>
                    </a:lnTo>
                    <a:lnTo>
                      <a:pt x="133" y="45"/>
                    </a:lnTo>
                    <a:lnTo>
                      <a:pt x="136" y="37"/>
                    </a:lnTo>
                    <a:lnTo>
                      <a:pt x="136" y="30"/>
                    </a:lnTo>
                    <a:lnTo>
                      <a:pt x="133" y="21"/>
                    </a:lnTo>
                    <a:lnTo>
                      <a:pt x="125" y="12"/>
                    </a:lnTo>
                    <a:lnTo>
                      <a:pt x="110" y="1"/>
                    </a:lnTo>
                    <a:lnTo>
                      <a:pt x="106" y="0"/>
                    </a:lnTo>
                    <a:lnTo>
                      <a:pt x="97" y="0"/>
                    </a:lnTo>
                    <a:lnTo>
                      <a:pt x="88" y="0"/>
                    </a:lnTo>
                    <a:lnTo>
                      <a:pt x="77" y="1"/>
                    </a:lnTo>
                    <a:lnTo>
                      <a:pt x="68" y="3"/>
                    </a:lnTo>
                    <a:lnTo>
                      <a:pt x="59" y="5"/>
                    </a:lnTo>
                    <a:lnTo>
                      <a:pt x="54" y="8"/>
                    </a:lnTo>
                    <a:lnTo>
                      <a:pt x="52" y="11"/>
                    </a:lnTo>
                    <a:lnTo>
                      <a:pt x="52" y="14"/>
                    </a:lnTo>
                    <a:lnTo>
                      <a:pt x="52" y="16"/>
                    </a:lnTo>
                    <a:lnTo>
                      <a:pt x="52" y="18"/>
                    </a:lnTo>
                    <a:lnTo>
                      <a:pt x="52" y="20"/>
                    </a:lnTo>
                    <a:lnTo>
                      <a:pt x="52" y="23"/>
                    </a:lnTo>
                    <a:lnTo>
                      <a:pt x="52" y="24"/>
                    </a:lnTo>
                    <a:lnTo>
                      <a:pt x="52" y="25"/>
                    </a:lnTo>
                    <a:lnTo>
                      <a:pt x="51" y="26"/>
                    </a:lnTo>
                    <a:lnTo>
                      <a:pt x="51" y="28"/>
                    </a:lnTo>
                    <a:lnTo>
                      <a:pt x="50" y="31"/>
                    </a:lnTo>
                    <a:lnTo>
                      <a:pt x="49" y="36"/>
                    </a:lnTo>
                    <a:lnTo>
                      <a:pt x="49" y="41"/>
                    </a:lnTo>
                    <a:lnTo>
                      <a:pt x="50" y="48"/>
                    </a:lnTo>
                    <a:lnTo>
                      <a:pt x="52" y="56"/>
                    </a:lnTo>
                    <a:lnTo>
                      <a:pt x="54" y="67"/>
                    </a:lnTo>
                    <a:lnTo>
                      <a:pt x="54" y="71"/>
                    </a:lnTo>
                    <a:lnTo>
                      <a:pt x="54" y="74"/>
                    </a:lnTo>
                    <a:lnTo>
                      <a:pt x="53" y="75"/>
                    </a:lnTo>
                    <a:lnTo>
                      <a:pt x="50" y="75"/>
                    </a:lnTo>
                    <a:lnTo>
                      <a:pt x="48" y="75"/>
                    </a:lnTo>
                    <a:lnTo>
                      <a:pt x="46" y="75"/>
                    </a:lnTo>
                    <a:lnTo>
                      <a:pt x="45" y="77"/>
                    </a:lnTo>
                    <a:lnTo>
                      <a:pt x="45" y="81"/>
                    </a:lnTo>
                    <a:lnTo>
                      <a:pt x="46" y="84"/>
                    </a:lnTo>
                    <a:lnTo>
                      <a:pt x="47" y="86"/>
                    </a:lnTo>
                    <a:lnTo>
                      <a:pt x="49" y="89"/>
                    </a:lnTo>
                    <a:lnTo>
                      <a:pt x="52" y="91"/>
                    </a:lnTo>
                    <a:lnTo>
                      <a:pt x="54" y="94"/>
                    </a:lnTo>
                    <a:lnTo>
                      <a:pt x="56" y="95"/>
                    </a:lnTo>
                    <a:lnTo>
                      <a:pt x="58" y="97"/>
                    </a:lnTo>
                    <a:lnTo>
                      <a:pt x="59" y="99"/>
                    </a:lnTo>
                    <a:lnTo>
                      <a:pt x="59" y="101"/>
                    </a:lnTo>
                    <a:lnTo>
                      <a:pt x="57" y="104"/>
                    </a:lnTo>
                    <a:lnTo>
                      <a:pt x="54" y="106"/>
                    </a:lnTo>
                    <a:lnTo>
                      <a:pt x="52" y="109"/>
                    </a:lnTo>
                    <a:lnTo>
                      <a:pt x="48" y="111"/>
                    </a:lnTo>
                    <a:lnTo>
                      <a:pt x="44" y="113"/>
                    </a:lnTo>
                    <a:lnTo>
                      <a:pt x="42" y="113"/>
                    </a:lnTo>
                    <a:lnTo>
                      <a:pt x="41" y="113"/>
                    </a:lnTo>
                    <a:lnTo>
                      <a:pt x="40" y="113"/>
                    </a:lnTo>
                    <a:lnTo>
                      <a:pt x="38" y="114"/>
                    </a:lnTo>
                    <a:lnTo>
                      <a:pt x="36" y="114"/>
                    </a:lnTo>
                    <a:lnTo>
                      <a:pt x="33" y="115"/>
                    </a:lnTo>
                    <a:lnTo>
                      <a:pt x="30" y="117"/>
                    </a:lnTo>
                    <a:lnTo>
                      <a:pt x="26" y="120"/>
                    </a:lnTo>
                    <a:lnTo>
                      <a:pt x="23" y="124"/>
                    </a:lnTo>
                    <a:lnTo>
                      <a:pt x="20" y="130"/>
                    </a:lnTo>
                    <a:lnTo>
                      <a:pt x="10" y="169"/>
                    </a:lnTo>
                    <a:lnTo>
                      <a:pt x="5" y="199"/>
                    </a:lnTo>
                    <a:lnTo>
                      <a:pt x="5" y="221"/>
                    </a:lnTo>
                    <a:lnTo>
                      <a:pt x="7" y="236"/>
                    </a:lnTo>
                    <a:lnTo>
                      <a:pt x="10" y="247"/>
                    </a:lnTo>
                    <a:lnTo>
                      <a:pt x="12" y="258"/>
                    </a:lnTo>
                    <a:lnTo>
                      <a:pt x="11" y="267"/>
                    </a:lnTo>
                    <a:lnTo>
                      <a:pt x="6" y="280"/>
                    </a:lnTo>
                    <a:lnTo>
                      <a:pt x="2" y="287"/>
                    </a:lnTo>
                    <a:lnTo>
                      <a:pt x="0" y="295"/>
                    </a:lnTo>
                    <a:lnTo>
                      <a:pt x="0" y="301"/>
                    </a:lnTo>
                    <a:lnTo>
                      <a:pt x="0" y="306"/>
                    </a:lnTo>
                    <a:lnTo>
                      <a:pt x="0" y="311"/>
                    </a:lnTo>
                    <a:lnTo>
                      <a:pt x="2" y="316"/>
                    </a:lnTo>
                    <a:lnTo>
                      <a:pt x="4" y="320"/>
                    </a:lnTo>
                    <a:lnTo>
                      <a:pt x="6" y="323"/>
                    </a:lnTo>
                    <a:lnTo>
                      <a:pt x="7" y="331"/>
                    </a:lnTo>
                    <a:lnTo>
                      <a:pt x="8" y="344"/>
                    </a:lnTo>
                    <a:lnTo>
                      <a:pt x="8" y="362"/>
                    </a:lnTo>
                    <a:lnTo>
                      <a:pt x="8" y="381"/>
                    </a:lnTo>
                    <a:lnTo>
                      <a:pt x="7" y="401"/>
                    </a:lnTo>
                    <a:lnTo>
                      <a:pt x="7" y="417"/>
                    </a:lnTo>
                    <a:lnTo>
                      <a:pt x="6" y="429"/>
                    </a:lnTo>
                    <a:lnTo>
                      <a:pt x="6" y="433"/>
                    </a:lnTo>
                    <a:lnTo>
                      <a:pt x="7" y="444"/>
                    </a:lnTo>
                    <a:lnTo>
                      <a:pt x="9" y="452"/>
                    </a:lnTo>
                    <a:lnTo>
                      <a:pt x="11" y="458"/>
                    </a:lnTo>
                    <a:lnTo>
                      <a:pt x="13" y="463"/>
                    </a:lnTo>
                    <a:lnTo>
                      <a:pt x="16" y="465"/>
                    </a:lnTo>
                    <a:lnTo>
                      <a:pt x="17" y="467"/>
                    </a:lnTo>
                    <a:lnTo>
                      <a:pt x="18" y="468"/>
                    </a:lnTo>
                    <a:lnTo>
                      <a:pt x="19" y="471"/>
                    </a:lnTo>
                    <a:lnTo>
                      <a:pt x="20" y="484"/>
                    </a:lnTo>
                    <a:lnTo>
                      <a:pt x="22" y="502"/>
                    </a:lnTo>
                    <a:lnTo>
                      <a:pt x="24" y="522"/>
                    </a:lnTo>
                    <a:lnTo>
                      <a:pt x="26" y="544"/>
                    </a:lnTo>
                    <a:lnTo>
                      <a:pt x="28" y="565"/>
                    </a:lnTo>
                    <a:lnTo>
                      <a:pt x="29" y="583"/>
                    </a:lnTo>
                    <a:lnTo>
                      <a:pt x="30" y="596"/>
                    </a:lnTo>
                    <a:lnTo>
                      <a:pt x="29" y="605"/>
                    </a:lnTo>
                    <a:lnTo>
                      <a:pt x="27" y="617"/>
                    </a:lnTo>
                    <a:lnTo>
                      <a:pt x="23" y="628"/>
                    </a:lnTo>
                    <a:lnTo>
                      <a:pt x="20" y="639"/>
                    </a:lnTo>
                    <a:lnTo>
                      <a:pt x="17" y="648"/>
                    </a:lnTo>
                    <a:lnTo>
                      <a:pt x="14" y="656"/>
                    </a:lnTo>
                    <a:lnTo>
                      <a:pt x="12" y="660"/>
                    </a:lnTo>
                    <a:lnTo>
                      <a:pt x="11" y="662"/>
                    </a:lnTo>
                    <a:lnTo>
                      <a:pt x="9" y="675"/>
                    </a:lnTo>
                    <a:lnTo>
                      <a:pt x="10" y="676"/>
                    </a:lnTo>
                    <a:lnTo>
                      <a:pt x="12" y="676"/>
                    </a:lnTo>
                    <a:lnTo>
                      <a:pt x="16" y="677"/>
                    </a:lnTo>
                    <a:lnTo>
                      <a:pt x="20" y="678"/>
                    </a:lnTo>
                    <a:lnTo>
                      <a:pt x="25" y="679"/>
                    </a:lnTo>
                    <a:lnTo>
                      <a:pt x="31" y="679"/>
                    </a:lnTo>
                    <a:lnTo>
                      <a:pt x="36" y="678"/>
                    </a:lnTo>
                    <a:lnTo>
                      <a:pt x="41" y="675"/>
                    </a:lnTo>
                    <a:lnTo>
                      <a:pt x="46" y="670"/>
                    </a:lnTo>
                    <a:lnTo>
                      <a:pt x="49" y="660"/>
                    </a:lnTo>
                    <a:lnTo>
                      <a:pt x="51" y="649"/>
                    </a:lnTo>
                    <a:lnTo>
                      <a:pt x="52" y="637"/>
                    </a:lnTo>
                    <a:lnTo>
                      <a:pt x="52" y="625"/>
                    </a:lnTo>
                    <a:lnTo>
                      <a:pt x="52" y="615"/>
                    </a:lnTo>
                    <a:lnTo>
                      <a:pt x="52" y="607"/>
                    </a:lnTo>
                    <a:lnTo>
                      <a:pt x="52" y="604"/>
                    </a:lnTo>
                    <a:lnTo>
                      <a:pt x="52" y="603"/>
                    </a:lnTo>
                    <a:lnTo>
                      <a:pt x="53" y="598"/>
                    </a:lnTo>
                    <a:lnTo>
                      <a:pt x="54" y="590"/>
                    </a:lnTo>
                    <a:lnTo>
                      <a:pt x="56" y="581"/>
                    </a:lnTo>
                    <a:lnTo>
                      <a:pt x="59" y="570"/>
                    </a:lnTo>
                    <a:lnTo>
                      <a:pt x="61" y="559"/>
                    </a:lnTo>
                    <a:lnTo>
                      <a:pt x="64" y="547"/>
                    </a:lnTo>
                    <a:lnTo>
                      <a:pt x="66" y="536"/>
                    </a:lnTo>
                    <a:lnTo>
                      <a:pt x="67" y="528"/>
                    </a:lnTo>
                    <a:lnTo>
                      <a:pt x="68" y="519"/>
                    </a:lnTo>
                    <a:lnTo>
                      <a:pt x="69" y="511"/>
                    </a:lnTo>
                    <a:lnTo>
                      <a:pt x="69" y="504"/>
                    </a:lnTo>
                    <a:lnTo>
                      <a:pt x="69" y="498"/>
                    </a:lnTo>
                    <a:lnTo>
                      <a:pt x="69" y="493"/>
                    </a:lnTo>
                    <a:lnTo>
                      <a:pt x="69" y="490"/>
                    </a:lnTo>
                    <a:lnTo>
                      <a:pt x="84" y="490"/>
                    </a:lnTo>
                    <a:lnTo>
                      <a:pt x="84" y="507"/>
                    </a:lnTo>
                    <a:lnTo>
                      <a:pt x="90" y="507"/>
                    </a:lnTo>
                    <a:lnTo>
                      <a:pt x="90" y="508"/>
                    </a:lnTo>
                    <a:lnTo>
                      <a:pt x="105" y="601"/>
                    </a:lnTo>
                    <a:lnTo>
                      <a:pt x="96" y="648"/>
                    </a:lnTo>
                    <a:lnTo>
                      <a:pt x="96" y="649"/>
                    </a:lnTo>
                    <a:lnTo>
                      <a:pt x="96" y="651"/>
                    </a:lnTo>
                    <a:lnTo>
                      <a:pt x="97" y="655"/>
                    </a:lnTo>
                    <a:lnTo>
                      <a:pt x="98" y="659"/>
                    </a:lnTo>
                    <a:lnTo>
                      <a:pt x="99" y="663"/>
                    </a:lnTo>
                    <a:lnTo>
                      <a:pt x="102" y="668"/>
                    </a:lnTo>
                    <a:lnTo>
                      <a:pt x="104" y="672"/>
                    </a:lnTo>
                    <a:lnTo>
                      <a:pt x="108" y="676"/>
                    </a:lnTo>
                    <a:lnTo>
                      <a:pt x="110" y="677"/>
                    </a:lnTo>
                    <a:lnTo>
                      <a:pt x="114" y="677"/>
                    </a:lnTo>
                    <a:lnTo>
                      <a:pt x="119" y="676"/>
                    </a:lnTo>
                    <a:lnTo>
                      <a:pt x="122" y="673"/>
                    </a:lnTo>
                    <a:lnTo>
                      <a:pt x="126" y="671"/>
                    </a:lnTo>
                    <a:lnTo>
                      <a:pt x="128" y="668"/>
                    </a:lnTo>
                    <a:lnTo>
                      <a:pt x="129" y="667"/>
                    </a:lnTo>
                    <a:lnTo>
                      <a:pt x="130" y="666"/>
                    </a:lnTo>
                    <a:lnTo>
                      <a:pt x="134" y="630"/>
                    </a:lnTo>
                    <a:lnTo>
                      <a:pt x="124" y="606"/>
                    </a:lnTo>
                    <a:lnTo>
                      <a:pt x="125" y="604"/>
                    </a:lnTo>
                    <a:lnTo>
                      <a:pt x="126" y="598"/>
                    </a:lnTo>
                    <a:lnTo>
                      <a:pt x="128" y="589"/>
                    </a:lnTo>
                    <a:lnTo>
                      <a:pt x="131" y="578"/>
                    </a:lnTo>
                    <a:lnTo>
                      <a:pt x="134" y="566"/>
                    </a:lnTo>
                    <a:lnTo>
                      <a:pt x="136" y="555"/>
                    </a:lnTo>
                    <a:lnTo>
                      <a:pt x="138" y="545"/>
                    </a:lnTo>
                    <a:lnTo>
                      <a:pt x="138" y="536"/>
                    </a:lnTo>
                    <a:lnTo>
                      <a:pt x="137" y="532"/>
                    </a:lnTo>
                    <a:lnTo>
                      <a:pt x="137" y="529"/>
                    </a:lnTo>
                    <a:lnTo>
                      <a:pt x="137" y="525"/>
                    </a:lnTo>
                    <a:lnTo>
                      <a:pt x="136" y="521"/>
                    </a:lnTo>
                    <a:lnTo>
                      <a:pt x="136" y="517"/>
                    </a:lnTo>
                    <a:lnTo>
                      <a:pt x="135" y="513"/>
                    </a:lnTo>
                    <a:lnTo>
                      <a:pt x="135" y="509"/>
                    </a:lnTo>
                    <a:lnTo>
                      <a:pt x="134" y="507"/>
                    </a:lnTo>
                    <a:lnTo>
                      <a:pt x="218" y="506"/>
                    </a:lnTo>
                    <a:lnTo>
                      <a:pt x="218" y="354"/>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sp>
        <p:nvSpPr>
          <p:cNvPr id="41" name="Text Box 40"/>
          <p:cNvSpPr txBox="1">
            <a:spLocks noChangeArrowheads="1"/>
          </p:cNvSpPr>
          <p:nvPr/>
        </p:nvSpPr>
        <p:spPr bwMode="gray">
          <a:xfrm>
            <a:off x="612775" y="333375"/>
            <a:ext cx="2951163" cy="519113"/>
          </a:xfrm>
          <a:prstGeom prst="rect">
            <a:avLst/>
          </a:prstGeom>
          <a:noFill/>
          <a:ln>
            <a:noFill/>
          </a:ln>
          <a:effectLst/>
          <a:extLst>
            <a:ext uri="{909E8E84-426E-40DD-AFC4-6F175D3DCCD1}">
              <a14:hiddenFill xmlns:a14="http://schemas.microsoft.com/office/drawing/2010/main">
                <a:gradFill rotWithShape="1">
                  <a:gsLst>
                    <a:gs pos="0">
                      <a:srgbClr val="47ABE3">
                        <a:gamma/>
                        <a:tint val="45490"/>
                        <a:invGamma/>
                      </a:srgbClr>
                    </a:gs>
                    <a:gs pos="100000">
                      <a:srgbClr val="47ABE3"/>
                    </a:gs>
                  </a:gsLst>
                  <a:lin ang="2700000" scaled="1"/>
                </a:gra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Times New Roman" pitchFamily="18" charset="0"/>
                <a:ea typeface="宋体" pitchFamily="2" charset="-122"/>
              </a:defRPr>
            </a:lvl1pPr>
            <a:lvl2pPr eaLnBrk="0" hangingPunct="0">
              <a:defRPr sz="2800">
                <a:solidFill>
                  <a:schemeClr val="tx1"/>
                </a:solidFill>
                <a:latin typeface="Times New Roman" pitchFamily="18" charset="0"/>
                <a:ea typeface="宋体" pitchFamily="2" charset="-122"/>
              </a:defRPr>
            </a:lvl2pPr>
            <a:lvl3pPr eaLnBrk="0" hangingPunct="0">
              <a:defRPr sz="2800">
                <a:solidFill>
                  <a:schemeClr val="tx1"/>
                </a:solidFill>
                <a:latin typeface="Times New Roman" pitchFamily="18" charset="0"/>
                <a:ea typeface="宋体" pitchFamily="2" charset="-122"/>
              </a:defRPr>
            </a:lvl3pPr>
            <a:lvl4pPr eaLnBrk="0" hangingPunct="0">
              <a:defRPr sz="2800">
                <a:solidFill>
                  <a:schemeClr val="tx1"/>
                </a:solidFill>
                <a:latin typeface="Times New Roman" pitchFamily="18" charset="0"/>
                <a:ea typeface="宋体" pitchFamily="2" charset="-122"/>
              </a:defRPr>
            </a:lvl4pPr>
            <a:lvl5pPr eaLnBrk="0" hangingPunct="0">
              <a:defRPr sz="2800">
                <a:solidFill>
                  <a:schemeClr val="tx1"/>
                </a:solidFill>
                <a:latin typeface="Times New Roman" pitchFamily="18" charset="0"/>
                <a:ea typeface="宋体" pitchFamily="2" charset="-122"/>
              </a:defRPr>
            </a:lvl5pPr>
            <a:lvl6pPr algn="ctr" eaLnBrk="0" fontAlgn="base" hangingPunct="0">
              <a:spcBef>
                <a:spcPct val="20000"/>
              </a:spcBef>
              <a:spcAft>
                <a:spcPct val="0"/>
              </a:spcAft>
              <a:defRPr sz="2800">
                <a:solidFill>
                  <a:schemeClr val="tx1"/>
                </a:solidFill>
                <a:latin typeface="Times New Roman" pitchFamily="18" charset="0"/>
                <a:ea typeface="宋体" pitchFamily="2" charset="-122"/>
              </a:defRPr>
            </a:lvl6pPr>
            <a:lvl7pPr algn="ctr" eaLnBrk="0" fontAlgn="base" hangingPunct="0">
              <a:spcBef>
                <a:spcPct val="20000"/>
              </a:spcBef>
              <a:spcAft>
                <a:spcPct val="0"/>
              </a:spcAft>
              <a:defRPr sz="2800">
                <a:solidFill>
                  <a:schemeClr val="tx1"/>
                </a:solidFill>
                <a:latin typeface="Times New Roman" pitchFamily="18" charset="0"/>
                <a:ea typeface="宋体" pitchFamily="2" charset="-122"/>
              </a:defRPr>
            </a:lvl7pPr>
            <a:lvl8pPr algn="ctr" eaLnBrk="0" fontAlgn="base" hangingPunct="0">
              <a:spcBef>
                <a:spcPct val="20000"/>
              </a:spcBef>
              <a:spcAft>
                <a:spcPct val="0"/>
              </a:spcAft>
              <a:defRPr sz="2800">
                <a:solidFill>
                  <a:schemeClr val="tx1"/>
                </a:solidFill>
                <a:latin typeface="Times New Roman" pitchFamily="18" charset="0"/>
                <a:ea typeface="宋体" pitchFamily="2" charset="-122"/>
              </a:defRPr>
            </a:lvl8pPr>
            <a:lvl9pPr algn="ctr" eaLnBrk="0" fontAlgn="base" hangingPunct="0">
              <a:spcBef>
                <a:spcPct val="20000"/>
              </a:spcBef>
              <a:spcAft>
                <a:spcPct val="0"/>
              </a:spcAft>
              <a:defRPr sz="2800">
                <a:solidFill>
                  <a:schemeClr val="tx1"/>
                </a:solidFill>
                <a:latin typeface="Times New Roman" pitchFamily="18" charset="0"/>
                <a:ea typeface="宋体" pitchFamily="2" charset="-122"/>
              </a:defRPr>
            </a:lvl9pPr>
          </a:lstStyle>
          <a:p>
            <a:pPr algn="l" eaLnBrk="1" hangingPunct="1">
              <a:spcBef>
                <a:spcPct val="50000"/>
              </a:spcBef>
            </a:pPr>
            <a:r>
              <a:rPr lang="zh-CN" altLang="en-US" b="1">
                <a:solidFill>
                  <a:schemeClr val="accent2"/>
                </a:solidFill>
              </a:rPr>
              <a:t>目  录</a:t>
            </a:r>
          </a:p>
        </p:txBody>
      </p:sp>
      <p:pic>
        <p:nvPicPr>
          <p:cNvPr id="1026"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直接连接符 42"/>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27609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应用程序</a:t>
            </a:r>
            <a:r>
              <a:rPr lang="en-US" altLang="zh-CN" dirty="0" smtClean="0"/>
              <a:t>-</a:t>
            </a:r>
            <a:r>
              <a:rPr lang="zh-CN" altLang="en-US" dirty="0" smtClean="0"/>
              <a:t>线程状态分析</a:t>
            </a:r>
            <a:endParaRPr lang="en-US" altLang="zh-CN" dirty="0"/>
          </a:p>
        </p:txBody>
      </p:sp>
      <p:sp>
        <p:nvSpPr>
          <p:cNvPr id="8" name="Rectangle 79"/>
          <p:cNvSpPr>
            <a:spLocks noChangeArrowheads="1"/>
          </p:cNvSpPr>
          <p:nvPr/>
        </p:nvSpPr>
        <p:spPr bwMode="auto">
          <a:xfrm>
            <a:off x="72330" y="1022690"/>
            <a:ext cx="8820150" cy="492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通过减少这些状态中的耗时，可以使性能提升，同时也会增加空闲时间。若其他情况不变，这就意味着应用程序请求的延时变小，应用程序能应对更多的负载。</a:t>
            </a:r>
            <a:endParaRPr lang="en-US" altLang="zh-CN" sz="2400" dirty="0" smtClean="0"/>
          </a:p>
          <a:p>
            <a:pPr marL="609600" indent="-609600" eaLnBrk="0" hangingPunct="0">
              <a:buFontTx/>
              <a:buChar char="•"/>
            </a:pPr>
            <a:r>
              <a:rPr lang="zh-CN" altLang="en-US" sz="2400" dirty="0" smtClean="0"/>
              <a:t>针对线程的状态所花时间，我们能做以下的分析：</a:t>
            </a:r>
            <a:endParaRPr lang="en-US" altLang="zh-CN" sz="2400" dirty="0"/>
          </a:p>
          <a:p>
            <a:pPr eaLnBrk="0" hangingPunct="0"/>
            <a:r>
              <a:rPr lang="en-US" altLang="zh-CN" sz="2400" dirty="0" smtClean="0"/>
              <a:t>1</a:t>
            </a:r>
            <a:r>
              <a:rPr lang="zh-CN" altLang="en-US" sz="2400" dirty="0" smtClean="0"/>
              <a:t>、执行：检查执行的是用户态时间还是内核态时间，用剖析来做</a:t>
            </a:r>
            <a:r>
              <a:rPr lang="en-US" altLang="zh-CN" sz="2400" dirty="0" smtClean="0"/>
              <a:t>CPU</a:t>
            </a:r>
            <a:r>
              <a:rPr lang="zh-CN" altLang="en-US" sz="2400" dirty="0" smtClean="0"/>
              <a:t>资源消耗分析。工具：</a:t>
            </a:r>
            <a:r>
              <a:rPr lang="en-US" altLang="zh-CN" sz="2400" dirty="0" smtClean="0"/>
              <a:t>top</a:t>
            </a:r>
          </a:p>
          <a:p>
            <a:pPr eaLnBrk="0" hangingPunct="0"/>
            <a:r>
              <a:rPr lang="en-US" altLang="zh-CN" sz="2400" dirty="0" smtClean="0"/>
              <a:t>2</a:t>
            </a:r>
            <a:r>
              <a:rPr lang="zh-CN" altLang="en-US" sz="2400" dirty="0" smtClean="0"/>
              <a:t>、可运行：在这个状态上耗时意味着应用程序需要更多的</a:t>
            </a:r>
            <a:r>
              <a:rPr lang="en-US" altLang="zh-CN" sz="2400" dirty="0" smtClean="0"/>
              <a:t>CPU</a:t>
            </a:r>
            <a:r>
              <a:rPr lang="zh-CN" altLang="en-US" sz="2400" dirty="0" smtClean="0"/>
              <a:t>资源。检查整个系统的</a:t>
            </a:r>
            <a:r>
              <a:rPr lang="en-US" altLang="zh-CN" sz="2400" dirty="0" smtClean="0"/>
              <a:t>CPU</a:t>
            </a:r>
            <a:r>
              <a:rPr lang="zh-CN" altLang="en-US" sz="2400" dirty="0" smtClean="0"/>
              <a:t>负载，以及所有对该应用程序做的</a:t>
            </a:r>
            <a:r>
              <a:rPr lang="en-US" altLang="zh-CN" sz="2400" dirty="0" smtClean="0"/>
              <a:t>CPU</a:t>
            </a:r>
            <a:r>
              <a:rPr lang="zh-CN" altLang="en-US" sz="2400" dirty="0" smtClean="0"/>
              <a:t>限制。工具：</a:t>
            </a:r>
            <a:r>
              <a:rPr lang="en-US" altLang="zh-CN" sz="2400" dirty="0" smtClean="0"/>
              <a:t>top</a:t>
            </a:r>
            <a:r>
              <a:rPr lang="zh-CN" altLang="en-US" sz="2400" dirty="0" smtClean="0"/>
              <a:t>、</a:t>
            </a:r>
            <a:r>
              <a:rPr lang="en-US" altLang="zh-CN" sz="2400" dirty="0" err="1" smtClean="0"/>
              <a:t>vmstat</a:t>
            </a:r>
            <a:endParaRPr lang="en-US" altLang="zh-CN" sz="2400" dirty="0" smtClean="0"/>
          </a:p>
          <a:p>
            <a:pPr eaLnBrk="0" hangingPunct="0"/>
            <a:r>
              <a:rPr lang="en-US" altLang="zh-CN" sz="2400" dirty="0" smtClean="0"/>
              <a:t>3</a:t>
            </a:r>
            <a:r>
              <a:rPr lang="zh-CN" altLang="en-US" sz="2400" dirty="0" smtClean="0"/>
              <a:t>、匿名换页：应用程序缺少可用的主存会引起换页和延时。检查整个系统的内存使用情况，和所有对该应用程序做的内存限制。工具：</a:t>
            </a:r>
            <a:r>
              <a:rPr lang="en-US" altLang="zh-CN" sz="2400" dirty="0" smtClean="0"/>
              <a:t>free</a:t>
            </a:r>
            <a:r>
              <a:rPr lang="zh-CN" altLang="en-US" sz="2400" dirty="0" smtClean="0"/>
              <a:t>、</a:t>
            </a:r>
            <a:r>
              <a:rPr lang="en-US" altLang="zh-CN" sz="2400" dirty="0" err="1"/>
              <a:t>getdelays</a:t>
            </a:r>
            <a:endParaRPr lang="en-US" altLang="zh-CN" sz="2400" dirty="0" smtClean="0"/>
          </a:p>
          <a:p>
            <a:pPr eaLnBrk="0" hangingPunct="0"/>
            <a:r>
              <a:rPr lang="en-US" altLang="zh-CN" sz="2400" dirty="0" smtClean="0"/>
              <a:t>4</a:t>
            </a:r>
            <a:r>
              <a:rPr lang="zh-CN" altLang="en-US" sz="2400" dirty="0" smtClean="0"/>
              <a:t>、睡眠：分析阻塞应用程序的资源。工具：</a:t>
            </a:r>
            <a:r>
              <a:rPr lang="en-US" altLang="zh-CN" sz="2400" dirty="0" err="1" smtClean="0"/>
              <a:t>iotop</a:t>
            </a:r>
            <a:endParaRPr lang="en-US" altLang="zh-CN" sz="2400" dirty="0" smtClean="0"/>
          </a:p>
          <a:p>
            <a:pPr eaLnBrk="0" hangingPunct="0"/>
            <a:endParaRPr lang="en-US" altLang="zh-CN" sz="2400" dirty="0" smtClean="0"/>
          </a:p>
        </p:txBody>
      </p:sp>
    </p:spTree>
    <p:extLst>
      <p:ext uri="{BB962C8B-B14F-4D97-AF65-F5344CB8AC3E}">
        <p14:creationId xmlns:p14="http://schemas.microsoft.com/office/powerpoint/2010/main" val="2932145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应用程序</a:t>
            </a:r>
            <a:r>
              <a:rPr lang="en-US" altLang="zh-CN" dirty="0" smtClean="0"/>
              <a:t>-CPU</a:t>
            </a:r>
            <a:r>
              <a:rPr lang="zh-CN" altLang="en-US" dirty="0" smtClean="0"/>
              <a:t>剖析</a:t>
            </a:r>
            <a:endParaRPr lang="en-US" altLang="zh-CN" dirty="0"/>
          </a:p>
        </p:txBody>
      </p:sp>
      <p:sp>
        <p:nvSpPr>
          <p:cNvPr id="8" name="Rectangle 79"/>
          <p:cNvSpPr>
            <a:spLocks noChangeArrowheads="1"/>
          </p:cNvSpPr>
          <p:nvPr/>
        </p:nvSpPr>
        <p:spPr bwMode="auto">
          <a:xfrm>
            <a:off x="4398" y="1268760"/>
            <a:ext cx="8820150" cy="492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smtClean="0"/>
              <a:t>CPU</a:t>
            </a:r>
            <a:r>
              <a:rPr lang="zh-CN" altLang="en-US" sz="2400" dirty="0" smtClean="0"/>
              <a:t>剖析的目标是要判断应用程序是如何消耗</a:t>
            </a:r>
            <a:r>
              <a:rPr lang="en-US" altLang="zh-CN" sz="2400" dirty="0" smtClean="0"/>
              <a:t>CPU</a:t>
            </a:r>
            <a:r>
              <a:rPr lang="zh-CN" altLang="en-US" sz="2400" dirty="0" smtClean="0"/>
              <a:t>资源的。一个有效的技术是对</a:t>
            </a:r>
            <a:r>
              <a:rPr lang="en-US" altLang="zh-CN" sz="2400" dirty="0" smtClean="0"/>
              <a:t>CPU</a:t>
            </a:r>
            <a:r>
              <a:rPr lang="zh-CN" altLang="en-US" sz="2400" dirty="0" smtClean="0"/>
              <a:t>上的用户栈跟踪做采样并将采样结果联系起来。栈跟踪告诉我们所选择的代码路径，这能够从高层和底层两方面揭示出应用程序消耗</a:t>
            </a:r>
            <a:r>
              <a:rPr lang="en-US" altLang="zh-CN" sz="2400" dirty="0" smtClean="0"/>
              <a:t>CPU</a:t>
            </a:r>
            <a:r>
              <a:rPr lang="zh-CN" altLang="en-US" sz="2400" dirty="0" smtClean="0"/>
              <a:t>的原因</a:t>
            </a:r>
            <a:endParaRPr lang="en-US" altLang="zh-CN" sz="2400" dirty="0" smtClean="0"/>
          </a:p>
          <a:p>
            <a:pPr eaLnBrk="0" hangingPunct="0"/>
            <a:endParaRPr lang="en-US" altLang="zh-CN" sz="2400" dirty="0"/>
          </a:p>
          <a:p>
            <a:pPr eaLnBrk="0" hangingPunct="0"/>
            <a:endParaRPr lang="en-US" altLang="zh-CN" sz="2400" dirty="0" smtClean="0"/>
          </a:p>
          <a:p>
            <a:pPr marL="609600" indent="-609600" eaLnBrk="0" hangingPunct="0">
              <a:buFontTx/>
              <a:buChar char="•"/>
            </a:pPr>
            <a:r>
              <a:rPr lang="zh-CN" altLang="en-US" sz="2400" dirty="0" smtClean="0"/>
              <a:t>工具：</a:t>
            </a:r>
            <a:endParaRPr lang="en-US" altLang="zh-CN" sz="2400" dirty="0" smtClean="0"/>
          </a:p>
          <a:p>
            <a:pPr eaLnBrk="0" hangingPunct="0"/>
            <a:endParaRPr lang="en-US" altLang="zh-CN" sz="2400" dirty="0" smtClean="0"/>
          </a:p>
          <a:p>
            <a:pPr eaLnBrk="0" hangingPunct="0"/>
            <a:r>
              <a:rPr lang="en-US" altLang="zh-CN" sz="2400" dirty="0" smtClean="0"/>
              <a:t>1</a:t>
            </a:r>
            <a:r>
              <a:rPr lang="zh-CN" altLang="en-US" sz="2400" dirty="0" smtClean="0"/>
              <a:t>、</a:t>
            </a:r>
            <a:r>
              <a:rPr lang="en-US" altLang="zh-CN" sz="2400" dirty="0" err="1" smtClean="0"/>
              <a:t>dtrace</a:t>
            </a:r>
            <a:endParaRPr lang="en-US" altLang="zh-CN" sz="2400" dirty="0" smtClean="0"/>
          </a:p>
          <a:p>
            <a:pPr eaLnBrk="0" hangingPunct="0"/>
            <a:endParaRPr lang="en-US" altLang="zh-CN" sz="2400" dirty="0" smtClean="0"/>
          </a:p>
          <a:p>
            <a:pPr eaLnBrk="0" hangingPunct="0"/>
            <a:r>
              <a:rPr lang="en-US" altLang="zh-CN" sz="2400" dirty="0" smtClean="0"/>
              <a:t>2</a:t>
            </a:r>
            <a:r>
              <a:rPr lang="zh-CN" altLang="en-US" sz="2400" dirty="0" smtClean="0"/>
              <a:t>、</a:t>
            </a:r>
            <a:r>
              <a:rPr lang="en-US" altLang="zh-CN" sz="2400" dirty="0" err="1" smtClean="0"/>
              <a:t>systemTap</a:t>
            </a:r>
            <a:endParaRPr lang="en-US" altLang="zh-CN" sz="2400" dirty="0" smtClean="0"/>
          </a:p>
          <a:p>
            <a:pPr eaLnBrk="0" hangingPunct="0"/>
            <a:endParaRPr lang="en-US" altLang="zh-CN" sz="2400" dirty="0"/>
          </a:p>
          <a:p>
            <a:pPr eaLnBrk="0" hangingPunct="0"/>
            <a:r>
              <a:rPr lang="en-US" altLang="zh-CN" sz="2400" dirty="0" smtClean="0"/>
              <a:t>3</a:t>
            </a:r>
            <a:r>
              <a:rPr lang="zh-CN" altLang="en-US" sz="2400" dirty="0" smtClean="0"/>
              <a:t>、</a:t>
            </a:r>
            <a:r>
              <a:rPr lang="en-US" altLang="zh-CN" sz="2400" dirty="0" err="1" smtClean="0"/>
              <a:t>perf</a:t>
            </a:r>
            <a:endParaRPr lang="en-US" altLang="zh-CN" sz="2400" dirty="0" smtClean="0"/>
          </a:p>
        </p:txBody>
      </p:sp>
    </p:spTree>
    <p:extLst>
      <p:ext uri="{BB962C8B-B14F-4D97-AF65-F5344CB8AC3E}">
        <p14:creationId xmlns:p14="http://schemas.microsoft.com/office/powerpoint/2010/main" val="2723398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应用程序</a:t>
            </a:r>
            <a:r>
              <a:rPr lang="en-US" altLang="zh-CN" dirty="0" smtClean="0"/>
              <a:t>-</a:t>
            </a:r>
            <a:r>
              <a:rPr lang="zh-CN" altLang="en-US" dirty="0" smtClean="0"/>
              <a:t>系统调用分析</a:t>
            </a:r>
            <a:endParaRPr lang="en-US" altLang="zh-CN" dirty="0"/>
          </a:p>
        </p:txBody>
      </p:sp>
      <p:sp>
        <p:nvSpPr>
          <p:cNvPr id="8" name="Rectangle 79"/>
          <p:cNvSpPr>
            <a:spLocks noChangeArrowheads="1"/>
          </p:cNvSpPr>
          <p:nvPr/>
        </p:nvSpPr>
        <p:spPr bwMode="auto">
          <a:xfrm>
            <a:off x="4398" y="980728"/>
            <a:ext cx="8820150"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我们也可以把线程的六种状态整合为两种状态：</a:t>
            </a:r>
            <a:r>
              <a:rPr lang="en-US" altLang="zh-CN" sz="2400" dirty="0" smtClean="0"/>
              <a:t>on-CPU</a:t>
            </a:r>
            <a:r>
              <a:rPr lang="zh-CN" altLang="en-US" sz="2400" dirty="0" smtClean="0"/>
              <a:t>和</a:t>
            </a:r>
            <a:r>
              <a:rPr lang="en-US" altLang="zh-CN" sz="2400" dirty="0" smtClean="0"/>
              <a:t>off-CPU</a:t>
            </a:r>
            <a:r>
              <a:rPr lang="zh-CN" altLang="en-US" sz="2400" dirty="0" smtClean="0"/>
              <a:t>。</a:t>
            </a:r>
            <a:endParaRPr lang="en-US" altLang="zh-CN" sz="2400" dirty="0" smtClean="0"/>
          </a:p>
          <a:p>
            <a:pPr eaLnBrk="0" hangingPunct="0"/>
            <a:r>
              <a:rPr lang="en-US" altLang="zh-CN" sz="2400" dirty="0"/>
              <a:t>	</a:t>
            </a:r>
            <a:r>
              <a:rPr lang="zh-CN" altLang="en-US" sz="2400" dirty="0"/>
              <a:t>执行：</a:t>
            </a:r>
            <a:r>
              <a:rPr lang="en-US" altLang="zh-CN" sz="2400" dirty="0"/>
              <a:t>CPU</a:t>
            </a:r>
            <a:r>
              <a:rPr lang="zh-CN" altLang="en-US" sz="2400" dirty="0"/>
              <a:t>上（用户模式）</a:t>
            </a:r>
            <a:endParaRPr lang="en-US" altLang="zh-CN" sz="2400" dirty="0"/>
          </a:p>
          <a:p>
            <a:pPr eaLnBrk="0" hangingPunct="0"/>
            <a:r>
              <a:rPr lang="en-US" altLang="zh-CN" sz="2400" dirty="0"/>
              <a:t>	</a:t>
            </a:r>
            <a:r>
              <a:rPr lang="zh-CN" altLang="en-US" sz="2400" dirty="0"/>
              <a:t>系统调用：系统调用的时间（内核模式在运行或等待</a:t>
            </a:r>
            <a:r>
              <a:rPr lang="zh-CN" altLang="en-US" sz="2400" dirty="0" smtClean="0"/>
              <a:t>）</a:t>
            </a:r>
            <a:endParaRPr lang="en-US" altLang="zh-CN" sz="2400" dirty="0" smtClean="0"/>
          </a:p>
          <a:p>
            <a:pPr marL="609600" indent="-609600" eaLnBrk="0" hangingPunct="0">
              <a:buFontTx/>
              <a:buChar char="•"/>
            </a:pPr>
            <a:r>
              <a:rPr lang="zh-CN" altLang="en-US" sz="2400" dirty="0" smtClean="0"/>
              <a:t>工具：</a:t>
            </a:r>
            <a:endParaRPr lang="en-US" altLang="zh-CN" sz="2400" dirty="0" smtClean="0"/>
          </a:p>
          <a:p>
            <a:pPr eaLnBrk="0" hangingPunct="0"/>
            <a:r>
              <a:rPr lang="en-US" altLang="zh-CN" sz="2400" dirty="0" smtClean="0"/>
              <a:t>1</a:t>
            </a:r>
            <a:r>
              <a:rPr lang="zh-CN" altLang="en-US" sz="2400" dirty="0" smtClean="0"/>
              <a:t>、</a:t>
            </a:r>
            <a:r>
              <a:rPr lang="en-US" altLang="zh-CN" sz="2400" dirty="0" err="1" smtClean="0"/>
              <a:t>strace</a:t>
            </a:r>
            <a:r>
              <a:rPr lang="en-US" altLang="zh-CN" sz="2400" dirty="0" smtClean="0"/>
              <a:t> -</a:t>
            </a:r>
            <a:r>
              <a:rPr lang="en-US" altLang="zh-CN" sz="2400" dirty="0" err="1" smtClean="0"/>
              <a:t>ttt</a:t>
            </a:r>
            <a:r>
              <a:rPr lang="en-US" altLang="zh-CN" sz="2400" dirty="0" smtClean="0"/>
              <a:t> -T </a:t>
            </a:r>
            <a:r>
              <a:rPr lang="en-US" altLang="zh-CN" sz="2400" dirty="0"/>
              <a:t>-</a:t>
            </a:r>
            <a:r>
              <a:rPr lang="en-US" altLang="zh-CN" sz="2400" dirty="0" smtClean="0"/>
              <a:t>p </a:t>
            </a:r>
            <a:r>
              <a:rPr lang="en-US" altLang="zh-CN" sz="2400" dirty="0" err="1" smtClean="0"/>
              <a:t>pid</a:t>
            </a:r>
            <a:endParaRPr lang="en-US" altLang="zh-CN" sz="2400" dirty="0"/>
          </a:p>
          <a:p>
            <a:pPr eaLnBrk="0" hangingPunct="0"/>
            <a:r>
              <a:rPr lang="zh-CN" altLang="en-US" sz="2400" dirty="0" smtClean="0"/>
              <a:t>跟踪进程的系统调用</a:t>
            </a:r>
            <a:endParaRPr lang="en-US" altLang="zh-CN" sz="2400" dirty="0" smtClean="0"/>
          </a:p>
          <a:p>
            <a:pPr eaLnBrk="0" hangingPunct="0"/>
            <a:r>
              <a:rPr lang="en-US" altLang="zh-CN" sz="2400" dirty="0" smtClean="0"/>
              <a:t>-</a:t>
            </a:r>
            <a:r>
              <a:rPr lang="en-US" altLang="zh-CN" sz="2400" dirty="0" err="1" smtClean="0"/>
              <a:t>ttt</a:t>
            </a:r>
            <a:r>
              <a:rPr lang="zh-CN" altLang="en-US" sz="2400" dirty="0" smtClean="0"/>
              <a:t>：显示时间戳，以秒为单位</a:t>
            </a:r>
            <a:endParaRPr lang="en-US" altLang="zh-CN" sz="2400" dirty="0" smtClean="0"/>
          </a:p>
          <a:p>
            <a:pPr eaLnBrk="0" hangingPunct="0"/>
            <a:r>
              <a:rPr lang="en-US" altLang="zh-CN" sz="2400" dirty="0" smtClean="0"/>
              <a:t>-T</a:t>
            </a:r>
            <a:r>
              <a:rPr lang="zh-CN" altLang="en-US" sz="2400" dirty="0" smtClean="0"/>
              <a:t>：输出最后一栏的系统调用的时间，以秒为单位</a:t>
            </a:r>
            <a:endParaRPr lang="en-US" altLang="zh-CN" sz="2400" dirty="0"/>
          </a:p>
          <a:p>
            <a:pPr eaLnBrk="0" hangingPunct="0"/>
            <a:r>
              <a:rPr lang="en-US" altLang="zh-CN" sz="2400" dirty="0" smtClean="0"/>
              <a:t>2</a:t>
            </a:r>
            <a:r>
              <a:rPr lang="zh-CN" altLang="en-US" sz="2400" dirty="0" smtClean="0"/>
              <a:t>、</a:t>
            </a:r>
            <a:r>
              <a:rPr lang="en-US" altLang="zh-CN" sz="2400" dirty="0" err="1" smtClean="0"/>
              <a:t>strace</a:t>
            </a:r>
            <a:r>
              <a:rPr lang="en-US" altLang="zh-CN" sz="2400" dirty="0" smtClean="0"/>
              <a:t> –c –p </a:t>
            </a:r>
            <a:r>
              <a:rPr lang="en-US" altLang="zh-CN" sz="2400" dirty="0" err="1" smtClean="0"/>
              <a:t>pid</a:t>
            </a:r>
            <a:endParaRPr lang="en-US" altLang="zh-CN" sz="2400" dirty="0"/>
          </a:p>
          <a:p>
            <a:pPr eaLnBrk="0" hangingPunct="0"/>
            <a:r>
              <a:rPr lang="zh-CN" altLang="en-US" sz="2400" dirty="0" smtClean="0"/>
              <a:t>统计系统调用的总数</a:t>
            </a:r>
            <a:endParaRPr lang="en-US" altLang="zh-CN" sz="2400" dirty="0" smtClean="0"/>
          </a:p>
          <a:p>
            <a:pPr eaLnBrk="0" hangingPunct="0"/>
            <a:r>
              <a:rPr lang="en-US" altLang="zh-CN" sz="2400" dirty="0" smtClean="0"/>
              <a:t>time</a:t>
            </a:r>
            <a:r>
              <a:rPr lang="zh-CN" altLang="en-US" sz="2400" dirty="0" smtClean="0"/>
              <a:t>：显示系统</a:t>
            </a:r>
            <a:r>
              <a:rPr lang="en-US" altLang="zh-CN" sz="2400" dirty="0" smtClean="0"/>
              <a:t>CPU</a:t>
            </a:r>
            <a:r>
              <a:rPr lang="zh-CN" altLang="en-US" sz="2400" dirty="0" smtClean="0"/>
              <a:t>时间花在哪里的百分比</a:t>
            </a:r>
            <a:endParaRPr lang="en-US" altLang="zh-CN" sz="2400" dirty="0" smtClean="0"/>
          </a:p>
          <a:p>
            <a:pPr eaLnBrk="0" hangingPunct="0"/>
            <a:r>
              <a:rPr lang="en-US" altLang="zh-CN" sz="2400" dirty="0" smtClean="0"/>
              <a:t>seconds</a:t>
            </a:r>
            <a:r>
              <a:rPr lang="zh-CN" altLang="en-US" sz="2400" dirty="0" smtClean="0"/>
              <a:t>：总的系统</a:t>
            </a:r>
            <a:r>
              <a:rPr lang="en-US" altLang="zh-CN" sz="2400" dirty="0" smtClean="0"/>
              <a:t>CPU</a:t>
            </a:r>
            <a:r>
              <a:rPr lang="zh-CN" altLang="en-US" sz="2400" dirty="0" smtClean="0"/>
              <a:t>时间，单位是秒</a:t>
            </a:r>
            <a:endParaRPr lang="en-US" altLang="zh-CN" sz="2400" dirty="0" smtClean="0"/>
          </a:p>
          <a:p>
            <a:pPr eaLnBrk="0" hangingPunct="0"/>
            <a:r>
              <a:rPr lang="en-US" altLang="zh-CN" sz="2400" dirty="0" err="1" smtClean="0"/>
              <a:t>usecs</a:t>
            </a:r>
            <a:r>
              <a:rPr lang="en-US" altLang="zh-CN" sz="2400" dirty="0" smtClean="0"/>
              <a:t>/call</a:t>
            </a:r>
            <a:r>
              <a:rPr lang="zh-CN" altLang="en-US" sz="2400" dirty="0" smtClean="0"/>
              <a:t>：每次调用的平均系统</a:t>
            </a:r>
            <a:r>
              <a:rPr lang="en-US" altLang="zh-CN" sz="2400" dirty="0" smtClean="0"/>
              <a:t>CPU</a:t>
            </a:r>
            <a:r>
              <a:rPr lang="zh-CN" altLang="en-US" sz="2400" dirty="0" smtClean="0"/>
              <a:t>时间，单位是毫秒</a:t>
            </a:r>
            <a:endParaRPr lang="en-US" altLang="zh-CN" sz="2400" dirty="0" smtClean="0"/>
          </a:p>
          <a:p>
            <a:pPr eaLnBrk="0" hangingPunct="0"/>
            <a:r>
              <a:rPr lang="en-US" altLang="zh-CN" sz="2400" dirty="0" smtClean="0"/>
              <a:t>calls</a:t>
            </a:r>
            <a:r>
              <a:rPr lang="zh-CN" altLang="en-US" sz="2400" dirty="0" smtClean="0"/>
              <a:t>：整个</a:t>
            </a:r>
            <a:r>
              <a:rPr lang="en-US" altLang="zh-CN" sz="2400" dirty="0" err="1" smtClean="0"/>
              <a:t>strace</a:t>
            </a:r>
            <a:r>
              <a:rPr lang="zh-CN" altLang="en-US" sz="2400" dirty="0" smtClean="0"/>
              <a:t>过程内的系统调用次数</a:t>
            </a:r>
            <a:endParaRPr lang="en-US" altLang="zh-CN" sz="2400" dirty="0" smtClean="0"/>
          </a:p>
          <a:p>
            <a:pPr eaLnBrk="0" hangingPunct="0"/>
            <a:r>
              <a:rPr lang="en-US" altLang="zh-CN" sz="2400" dirty="0" err="1" smtClean="0"/>
              <a:t>syscall</a:t>
            </a:r>
            <a:r>
              <a:rPr lang="zh-CN" altLang="en-US" sz="2400" dirty="0" smtClean="0"/>
              <a:t>：系统调用的名字</a:t>
            </a:r>
            <a:endParaRPr lang="en-US" altLang="zh-CN" sz="2400" dirty="0"/>
          </a:p>
          <a:p>
            <a:pPr eaLnBrk="0" hangingPunct="0"/>
            <a:endParaRPr lang="en-US" altLang="zh-CN" sz="2400" dirty="0" smtClean="0"/>
          </a:p>
        </p:txBody>
      </p:sp>
    </p:spTree>
    <p:extLst>
      <p:ext uri="{BB962C8B-B14F-4D97-AF65-F5344CB8AC3E}">
        <p14:creationId xmlns:p14="http://schemas.microsoft.com/office/powerpoint/2010/main" val="4030126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应用程序</a:t>
            </a:r>
            <a:r>
              <a:rPr lang="en-US" altLang="zh-CN" dirty="0" smtClean="0"/>
              <a:t>-</a:t>
            </a:r>
            <a:r>
              <a:rPr lang="en-US" altLang="zh-CN" dirty="0" smtClean="0"/>
              <a:t>I/O</a:t>
            </a:r>
            <a:r>
              <a:rPr lang="zh-CN" altLang="en-US" dirty="0" smtClean="0"/>
              <a:t>剖析</a:t>
            </a:r>
            <a:endParaRPr lang="en-US" altLang="zh-CN" dirty="0"/>
          </a:p>
        </p:txBody>
      </p:sp>
      <p:sp>
        <p:nvSpPr>
          <p:cNvPr id="8" name="Rectangle 79"/>
          <p:cNvSpPr>
            <a:spLocks noChangeArrowheads="1"/>
          </p:cNvSpPr>
          <p:nvPr/>
        </p:nvSpPr>
        <p:spPr bwMode="auto">
          <a:xfrm>
            <a:off x="4398" y="1412776"/>
            <a:ext cx="882015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与</a:t>
            </a:r>
            <a:r>
              <a:rPr lang="en-US" altLang="zh-CN" sz="2400" dirty="0" smtClean="0"/>
              <a:t>CPU</a:t>
            </a:r>
            <a:r>
              <a:rPr lang="zh-CN" altLang="en-US" sz="2400" dirty="0" smtClean="0"/>
              <a:t>剖析相似，</a:t>
            </a:r>
            <a:r>
              <a:rPr lang="en-US" altLang="zh-CN" sz="2400" dirty="0" smtClean="0"/>
              <a:t>I/O</a:t>
            </a:r>
            <a:r>
              <a:rPr lang="zh-CN" altLang="en-US" sz="2400" dirty="0" smtClean="0"/>
              <a:t>剖析判断的是</a:t>
            </a:r>
            <a:r>
              <a:rPr lang="en-US" altLang="zh-CN" sz="2400" dirty="0" smtClean="0"/>
              <a:t>I/O</a:t>
            </a:r>
            <a:r>
              <a:rPr lang="zh-CN" altLang="en-US" sz="2400" dirty="0" smtClean="0"/>
              <a:t>相关的系统调用执行的原因和方式。</a:t>
            </a:r>
            <a:endParaRPr lang="en-US" altLang="zh-CN" sz="2400" dirty="0" smtClean="0"/>
          </a:p>
          <a:p>
            <a:pPr eaLnBrk="0" hangingPunct="0"/>
            <a:endParaRPr lang="en-US" altLang="zh-CN" sz="2400" dirty="0" smtClean="0"/>
          </a:p>
          <a:p>
            <a:pPr marL="609600" indent="-609600" eaLnBrk="0" hangingPunct="0">
              <a:buFontTx/>
              <a:buChar char="•"/>
            </a:pPr>
            <a:r>
              <a:rPr lang="zh-CN" altLang="en-US" sz="2400" dirty="0"/>
              <a:t>工具：</a:t>
            </a:r>
            <a:endParaRPr lang="en-US" altLang="zh-CN" sz="2400" dirty="0"/>
          </a:p>
          <a:p>
            <a:pPr eaLnBrk="0" hangingPunct="0"/>
            <a:endParaRPr lang="en-US" altLang="zh-CN" sz="2400" dirty="0"/>
          </a:p>
          <a:p>
            <a:pPr eaLnBrk="0" hangingPunct="0"/>
            <a:r>
              <a:rPr lang="en-US" altLang="zh-CN" sz="2400" dirty="0"/>
              <a:t>1</a:t>
            </a:r>
            <a:r>
              <a:rPr lang="zh-CN" altLang="en-US" sz="2400" dirty="0"/>
              <a:t>、</a:t>
            </a:r>
            <a:r>
              <a:rPr lang="en-US" altLang="zh-CN" sz="2400" dirty="0" err="1"/>
              <a:t>dtrace</a:t>
            </a:r>
            <a:endParaRPr lang="en-US" altLang="zh-CN" sz="2400" dirty="0"/>
          </a:p>
          <a:p>
            <a:pPr eaLnBrk="0" hangingPunct="0"/>
            <a:endParaRPr lang="en-US" altLang="zh-CN" sz="2400" dirty="0"/>
          </a:p>
          <a:p>
            <a:pPr eaLnBrk="0" hangingPunct="0"/>
            <a:r>
              <a:rPr lang="en-US" altLang="zh-CN" sz="2400" dirty="0"/>
              <a:t>2</a:t>
            </a:r>
            <a:r>
              <a:rPr lang="zh-CN" altLang="en-US" sz="2400" dirty="0"/>
              <a:t>、</a:t>
            </a:r>
            <a:r>
              <a:rPr lang="en-US" altLang="zh-CN" sz="2400" dirty="0" err="1"/>
              <a:t>systemTap</a:t>
            </a:r>
            <a:endParaRPr lang="en-US" altLang="zh-CN" sz="2400" dirty="0"/>
          </a:p>
          <a:p>
            <a:pPr eaLnBrk="0" hangingPunct="0"/>
            <a:endParaRPr lang="en-US" altLang="zh-CN" sz="2400" dirty="0"/>
          </a:p>
          <a:p>
            <a:pPr eaLnBrk="0" hangingPunct="0"/>
            <a:r>
              <a:rPr lang="en-US" altLang="zh-CN" sz="2400" dirty="0"/>
              <a:t>3</a:t>
            </a:r>
            <a:r>
              <a:rPr lang="zh-CN" altLang="en-US" sz="2400" dirty="0"/>
              <a:t>、</a:t>
            </a:r>
            <a:r>
              <a:rPr lang="en-US" altLang="zh-CN" sz="2400" dirty="0" err="1"/>
              <a:t>perf</a:t>
            </a:r>
            <a:endParaRPr lang="en-US" altLang="zh-CN" sz="2400" dirty="0"/>
          </a:p>
        </p:txBody>
      </p:sp>
    </p:spTree>
    <p:extLst>
      <p:ext uri="{BB962C8B-B14F-4D97-AF65-F5344CB8AC3E}">
        <p14:creationId xmlns:p14="http://schemas.microsoft.com/office/powerpoint/2010/main" val="4280607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应用程序</a:t>
            </a:r>
            <a:r>
              <a:rPr lang="en-US" altLang="zh-CN" dirty="0" smtClean="0"/>
              <a:t>-</a:t>
            </a:r>
            <a:r>
              <a:rPr lang="zh-CN" altLang="en-US" dirty="0" smtClean="0"/>
              <a:t>静态性能调优</a:t>
            </a:r>
            <a:endParaRPr lang="en-US" altLang="zh-CN" dirty="0"/>
          </a:p>
        </p:txBody>
      </p:sp>
      <p:sp>
        <p:nvSpPr>
          <p:cNvPr id="8" name="Rectangle 79"/>
          <p:cNvSpPr>
            <a:spLocks noChangeArrowheads="1"/>
          </p:cNvSpPr>
          <p:nvPr/>
        </p:nvSpPr>
        <p:spPr bwMode="auto">
          <a:xfrm>
            <a:off x="0" y="1196752"/>
            <a:ext cx="882015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静态性能调优的重点在于环境配置的问题。针对应用程序性能，检查静态配置如下各个方面：</a:t>
            </a:r>
            <a:endParaRPr lang="en-US" altLang="zh-CN" sz="2400" dirty="0" smtClean="0"/>
          </a:p>
          <a:p>
            <a:pPr eaLnBrk="0" hangingPunct="0"/>
            <a:r>
              <a:rPr lang="en-US" altLang="zh-CN" sz="2400" dirty="0" smtClean="0"/>
              <a:t>1</a:t>
            </a:r>
            <a:r>
              <a:rPr lang="zh-CN" altLang="en-US" sz="2400" dirty="0" smtClean="0"/>
              <a:t>、在运行的应用程序是什么版本？有更新版本吗，发布说明有提及性能提高吗。</a:t>
            </a:r>
            <a:endParaRPr lang="en-US" altLang="zh-CN" sz="2400" dirty="0" smtClean="0"/>
          </a:p>
          <a:p>
            <a:pPr eaLnBrk="0" hangingPunct="0"/>
            <a:r>
              <a:rPr lang="en-US" altLang="zh-CN" sz="2400" dirty="0" smtClean="0"/>
              <a:t>2</a:t>
            </a:r>
            <a:r>
              <a:rPr lang="zh-CN" altLang="en-US" sz="2400" dirty="0" smtClean="0"/>
              <a:t>、应用程序有已知的性能问题吗？</a:t>
            </a:r>
            <a:endParaRPr lang="en-US" altLang="zh-CN" sz="2400" dirty="0" smtClean="0"/>
          </a:p>
          <a:p>
            <a:pPr eaLnBrk="0" hangingPunct="0"/>
            <a:r>
              <a:rPr lang="en-US" altLang="zh-CN" sz="2400" dirty="0" smtClean="0"/>
              <a:t>3</a:t>
            </a:r>
            <a:r>
              <a:rPr lang="zh-CN" altLang="en-US" sz="2400" dirty="0" smtClean="0"/>
              <a:t>、应用程序是如何配置的？</a:t>
            </a:r>
            <a:endParaRPr lang="en-US" altLang="zh-CN" sz="2400" dirty="0" smtClean="0"/>
          </a:p>
          <a:p>
            <a:pPr eaLnBrk="0" hangingPunct="0"/>
            <a:r>
              <a:rPr lang="en-US" altLang="zh-CN" sz="2400" dirty="0" smtClean="0"/>
              <a:t>4</a:t>
            </a:r>
            <a:r>
              <a:rPr lang="zh-CN" altLang="en-US" sz="2400" dirty="0" smtClean="0"/>
              <a:t>、如果配置或调整的与默认值不同，是由于什么原因？</a:t>
            </a:r>
            <a:endParaRPr lang="en-US" altLang="zh-CN" sz="2400" dirty="0" smtClean="0"/>
          </a:p>
          <a:p>
            <a:pPr eaLnBrk="0" hangingPunct="0"/>
            <a:r>
              <a:rPr lang="en-US" altLang="zh-CN" sz="2400" dirty="0" smtClean="0"/>
              <a:t>5</a:t>
            </a:r>
            <a:r>
              <a:rPr lang="zh-CN" altLang="en-US" sz="2400" dirty="0" smtClean="0"/>
              <a:t>、应用程序用到了缓存吗？缓存大小是怎么样的</a:t>
            </a:r>
            <a:endParaRPr lang="en-US" altLang="zh-CN" sz="2400" dirty="0" smtClean="0"/>
          </a:p>
          <a:p>
            <a:pPr eaLnBrk="0" hangingPunct="0"/>
            <a:r>
              <a:rPr lang="en-US" altLang="zh-CN" sz="2400" dirty="0" smtClean="0"/>
              <a:t>6</a:t>
            </a:r>
            <a:r>
              <a:rPr lang="zh-CN" altLang="en-US" sz="2400" dirty="0" smtClean="0"/>
              <a:t>、应用程序是并发运行的吗？这是如何配置的（例如线程池大小）？</a:t>
            </a:r>
            <a:endParaRPr lang="en-US" altLang="zh-CN" sz="2400" dirty="0" smtClean="0"/>
          </a:p>
          <a:p>
            <a:pPr eaLnBrk="0" hangingPunct="0"/>
            <a:r>
              <a:rPr lang="en-US" altLang="zh-CN" sz="2400" dirty="0" smtClean="0"/>
              <a:t>7</a:t>
            </a:r>
            <a:r>
              <a:rPr lang="zh-CN" altLang="en-US" sz="2400" dirty="0" smtClean="0"/>
              <a:t>、应用程序运行在特定模式下吗？（例如调试模式启动会影响 性能）</a:t>
            </a:r>
            <a:endParaRPr lang="en-US" altLang="zh-CN" sz="2400" dirty="0" smtClean="0"/>
          </a:p>
          <a:p>
            <a:pPr eaLnBrk="0" hangingPunct="0"/>
            <a:r>
              <a:rPr lang="en-US" altLang="zh-CN" sz="2400" dirty="0" smtClean="0"/>
              <a:t>8</a:t>
            </a:r>
            <a:r>
              <a:rPr lang="zh-CN" altLang="en-US" sz="2400" dirty="0" smtClean="0"/>
              <a:t>、有没有系统设置的限制，以及对</a:t>
            </a:r>
            <a:r>
              <a:rPr lang="en-US" altLang="zh-CN" sz="2400" dirty="0" smtClean="0"/>
              <a:t>CPU</a:t>
            </a:r>
            <a:r>
              <a:rPr lang="zh-CN" altLang="en-US" sz="2400" dirty="0" smtClean="0"/>
              <a:t>、内存、文件系统、磁盘和网络使用的资源控制？</a:t>
            </a:r>
            <a:endParaRPr lang="en-US" altLang="zh-CN" sz="2400" dirty="0" smtClean="0"/>
          </a:p>
        </p:txBody>
      </p:sp>
    </p:spTree>
    <p:extLst>
      <p:ext uri="{BB962C8B-B14F-4D97-AF65-F5344CB8AC3E}">
        <p14:creationId xmlns:p14="http://schemas.microsoft.com/office/powerpoint/2010/main" val="558867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nter_syst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9144000" cy="3190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403350" y="3489325"/>
            <a:ext cx="6480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第四部分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en-US" altLang="zh-CN" sz="3600" b="1" dirty="0" smtClean="0">
                <a:solidFill>
                  <a:schemeClr val="bg1"/>
                </a:solidFill>
                <a:effectLst>
                  <a:outerShdw blurRad="38100" dist="38100" dir="2700000" algn="tl">
                    <a:srgbClr val="C0C0C0"/>
                  </a:outerShdw>
                </a:effectLst>
                <a:ea typeface="黑体" pitchFamily="2" charset="-122"/>
              </a:rPr>
              <a:t>CPU</a:t>
            </a:r>
            <a:endParaRPr lang="zh-CN" altLang="en-US" b="1" dirty="0">
              <a:solidFill>
                <a:schemeClr val="tx2"/>
              </a:solidFill>
            </a:endParaRPr>
          </a:p>
        </p:txBody>
      </p:sp>
      <p:grpSp>
        <p:nvGrpSpPr>
          <p:cNvPr id="7" name="Group 36"/>
          <p:cNvGrpSpPr>
            <a:grpSpLocks/>
          </p:cNvGrpSpPr>
          <p:nvPr/>
        </p:nvGrpSpPr>
        <p:grpSpPr bwMode="auto">
          <a:xfrm>
            <a:off x="7308850" y="4724400"/>
            <a:ext cx="1568450" cy="1598613"/>
            <a:chOff x="1964" y="2535"/>
            <a:chExt cx="988" cy="1007"/>
          </a:xfrm>
        </p:grpSpPr>
        <p:grpSp>
          <p:nvGrpSpPr>
            <p:cNvPr id="8" name="Group 37"/>
            <p:cNvGrpSpPr>
              <a:grpSpLocks/>
            </p:cNvGrpSpPr>
            <p:nvPr/>
          </p:nvGrpSpPr>
          <p:grpSpPr bwMode="auto">
            <a:xfrm>
              <a:off x="2304" y="3123"/>
              <a:ext cx="514" cy="419"/>
              <a:chOff x="2304" y="3123"/>
              <a:chExt cx="514" cy="419"/>
            </a:xfrm>
          </p:grpSpPr>
          <p:sp>
            <p:nvSpPr>
              <p:cNvPr id="31" name="Freeform 38"/>
              <p:cNvSpPr>
                <a:spLocks/>
              </p:cNvSpPr>
              <p:nvPr/>
            </p:nvSpPr>
            <p:spPr bwMode="auto">
              <a:xfrm>
                <a:off x="2307" y="3132"/>
                <a:ext cx="511" cy="410"/>
              </a:xfrm>
              <a:custGeom>
                <a:avLst/>
                <a:gdLst>
                  <a:gd name="T0" fmla="*/ 102 w 511"/>
                  <a:gd name="T1" fmla="*/ 409 h 410"/>
                  <a:gd name="T2" fmla="*/ 146 w 511"/>
                  <a:gd name="T3" fmla="*/ 405 h 410"/>
                  <a:gd name="T4" fmla="*/ 194 w 511"/>
                  <a:gd name="T5" fmla="*/ 393 h 410"/>
                  <a:gd name="T6" fmla="*/ 242 w 511"/>
                  <a:gd name="T7" fmla="*/ 374 h 410"/>
                  <a:gd name="T8" fmla="*/ 291 w 511"/>
                  <a:gd name="T9" fmla="*/ 349 h 410"/>
                  <a:gd name="T10" fmla="*/ 339 w 511"/>
                  <a:gd name="T11" fmla="*/ 320 h 410"/>
                  <a:gd name="T12" fmla="*/ 383 w 511"/>
                  <a:gd name="T13" fmla="*/ 284 h 410"/>
                  <a:gd name="T14" fmla="*/ 424 w 511"/>
                  <a:gd name="T15" fmla="*/ 247 h 410"/>
                  <a:gd name="T16" fmla="*/ 458 w 511"/>
                  <a:gd name="T17" fmla="*/ 204 h 410"/>
                  <a:gd name="T18" fmla="*/ 486 w 511"/>
                  <a:gd name="T19" fmla="*/ 163 h 410"/>
                  <a:gd name="T20" fmla="*/ 503 w 511"/>
                  <a:gd name="T21" fmla="*/ 126 h 410"/>
                  <a:gd name="T22" fmla="*/ 510 w 511"/>
                  <a:gd name="T23" fmla="*/ 90 h 410"/>
                  <a:gd name="T24" fmla="*/ 506 w 511"/>
                  <a:gd name="T25" fmla="*/ 61 h 410"/>
                  <a:gd name="T26" fmla="*/ 496 w 511"/>
                  <a:gd name="T27" fmla="*/ 35 h 410"/>
                  <a:gd name="T28" fmla="*/ 474 w 511"/>
                  <a:gd name="T29" fmla="*/ 17 h 410"/>
                  <a:gd name="T30" fmla="*/ 445 w 511"/>
                  <a:gd name="T31" fmla="*/ 5 h 410"/>
                  <a:gd name="T32" fmla="*/ 407 w 511"/>
                  <a:gd name="T33" fmla="*/ 0 h 410"/>
                  <a:gd name="T34" fmla="*/ 363 w 511"/>
                  <a:gd name="T35" fmla="*/ 5 h 410"/>
                  <a:gd name="T36" fmla="*/ 315 w 511"/>
                  <a:gd name="T37" fmla="*/ 17 h 410"/>
                  <a:gd name="T38" fmla="*/ 266 w 511"/>
                  <a:gd name="T39" fmla="*/ 35 h 410"/>
                  <a:gd name="T40" fmla="*/ 218 w 511"/>
                  <a:gd name="T41" fmla="*/ 61 h 410"/>
                  <a:gd name="T42" fmla="*/ 170 w 511"/>
                  <a:gd name="T43" fmla="*/ 90 h 410"/>
                  <a:gd name="T44" fmla="*/ 126 w 511"/>
                  <a:gd name="T45" fmla="*/ 126 h 410"/>
                  <a:gd name="T46" fmla="*/ 85 w 511"/>
                  <a:gd name="T47" fmla="*/ 163 h 410"/>
                  <a:gd name="T48" fmla="*/ 49 w 511"/>
                  <a:gd name="T49" fmla="*/ 204 h 410"/>
                  <a:gd name="T50" fmla="*/ 23 w 511"/>
                  <a:gd name="T51" fmla="*/ 247 h 410"/>
                  <a:gd name="T52" fmla="*/ 6 w 511"/>
                  <a:gd name="T53" fmla="*/ 284 h 410"/>
                  <a:gd name="T54" fmla="*/ 0 w 511"/>
                  <a:gd name="T55" fmla="*/ 320 h 410"/>
                  <a:gd name="T56" fmla="*/ 1 w 511"/>
                  <a:gd name="T57" fmla="*/ 349 h 410"/>
                  <a:gd name="T58" fmla="*/ 13 w 511"/>
                  <a:gd name="T59" fmla="*/ 374 h 410"/>
                  <a:gd name="T60" fmla="*/ 34 w 511"/>
                  <a:gd name="T61" fmla="*/ 393 h 410"/>
                  <a:gd name="T62" fmla="*/ 64 w 511"/>
                  <a:gd name="T63" fmla="*/ 405 h 410"/>
                  <a:gd name="T64" fmla="*/ 102 w 511"/>
                  <a:gd name="T65" fmla="*/ 409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410"/>
                  <a:gd name="T101" fmla="*/ 511 w 511"/>
                  <a:gd name="T102" fmla="*/ 410 h 4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410">
                    <a:moveTo>
                      <a:pt x="102" y="409"/>
                    </a:moveTo>
                    <a:lnTo>
                      <a:pt x="146" y="405"/>
                    </a:lnTo>
                    <a:lnTo>
                      <a:pt x="194" y="393"/>
                    </a:lnTo>
                    <a:lnTo>
                      <a:pt x="242" y="374"/>
                    </a:lnTo>
                    <a:lnTo>
                      <a:pt x="291" y="349"/>
                    </a:lnTo>
                    <a:lnTo>
                      <a:pt x="339" y="320"/>
                    </a:lnTo>
                    <a:lnTo>
                      <a:pt x="383" y="284"/>
                    </a:lnTo>
                    <a:lnTo>
                      <a:pt x="424" y="247"/>
                    </a:lnTo>
                    <a:lnTo>
                      <a:pt x="458" y="204"/>
                    </a:lnTo>
                    <a:lnTo>
                      <a:pt x="486" y="163"/>
                    </a:lnTo>
                    <a:lnTo>
                      <a:pt x="503" y="126"/>
                    </a:lnTo>
                    <a:lnTo>
                      <a:pt x="510" y="90"/>
                    </a:lnTo>
                    <a:lnTo>
                      <a:pt x="506" y="61"/>
                    </a:lnTo>
                    <a:lnTo>
                      <a:pt x="496" y="35"/>
                    </a:lnTo>
                    <a:lnTo>
                      <a:pt x="474" y="17"/>
                    </a:lnTo>
                    <a:lnTo>
                      <a:pt x="445" y="5"/>
                    </a:lnTo>
                    <a:lnTo>
                      <a:pt x="407" y="0"/>
                    </a:lnTo>
                    <a:lnTo>
                      <a:pt x="363" y="5"/>
                    </a:lnTo>
                    <a:lnTo>
                      <a:pt x="315" y="17"/>
                    </a:lnTo>
                    <a:lnTo>
                      <a:pt x="266" y="35"/>
                    </a:lnTo>
                    <a:lnTo>
                      <a:pt x="218" y="61"/>
                    </a:lnTo>
                    <a:lnTo>
                      <a:pt x="170" y="90"/>
                    </a:lnTo>
                    <a:lnTo>
                      <a:pt x="126" y="126"/>
                    </a:lnTo>
                    <a:lnTo>
                      <a:pt x="85" y="163"/>
                    </a:lnTo>
                    <a:lnTo>
                      <a:pt x="49" y="204"/>
                    </a:lnTo>
                    <a:lnTo>
                      <a:pt x="23" y="247"/>
                    </a:lnTo>
                    <a:lnTo>
                      <a:pt x="6" y="284"/>
                    </a:lnTo>
                    <a:lnTo>
                      <a:pt x="0" y="320"/>
                    </a:lnTo>
                    <a:lnTo>
                      <a:pt x="1" y="349"/>
                    </a:lnTo>
                    <a:lnTo>
                      <a:pt x="13" y="374"/>
                    </a:lnTo>
                    <a:lnTo>
                      <a:pt x="34" y="393"/>
                    </a:lnTo>
                    <a:lnTo>
                      <a:pt x="64" y="405"/>
                    </a:lnTo>
                    <a:lnTo>
                      <a:pt x="102" y="40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2" name="Freeform 39"/>
              <p:cNvSpPr>
                <a:spLocks/>
              </p:cNvSpPr>
              <p:nvPr/>
            </p:nvSpPr>
            <p:spPr bwMode="auto">
              <a:xfrm>
                <a:off x="2304" y="3123"/>
                <a:ext cx="502" cy="402"/>
              </a:xfrm>
              <a:custGeom>
                <a:avLst/>
                <a:gdLst>
                  <a:gd name="T0" fmla="*/ 100 w 502"/>
                  <a:gd name="T1" fmla="*/ 401 h 402"/>
                  <a:gd name="T2" fmla="*/ 144 w 502"/>
                  <a:gd name="T3" fmla="*/ 397 h 402"/>
                  <a:gd name="T4" fmla="*/ 190 w 502"/>
                  <a:gd name="T5" fmla="*/ 385 h 402"/>
                  <a:gd name="T6" fmla="*/ 238 w 502"/>
                  <a:gd name="T7" fmla="*/ 367 h 402"/>
                  <a:gd name="T8" fmla="*/ 286 w 502"/>
                  <a:gd name="T9" fmla="*/ 341 h 402"/>
                  <a:gd name="T10" fmla="*/ 334 w 502"/>
                  <a:gd name="T11" fmla="*/ 312 h 402"/>
                  <a:gd name="T12" fmla="*/ 378 w 502"/>
                  <a:gd name="T13" fmla="*/ 278 h 402"/>
                  <a:gd name="T14" fmla="*/ 417 w 502"/>
                  <a:gd name="T15" fmla="*/ 241 h 402"/>
                  <a:gd name="T16" fmla="*/ 451 w 502"/>
                  <a:gd name="T17" fmla="*/ 200 h 402"/>
                  <a:gd name="T18" fmla="*/ 477 w 502"/>
                  <a:gd name="T19" fmla="*/ 159 h 402"/>
                  <a:gd name="T20" fmla="*/ 494 w 502"/>
                  <a:gd name="T21" fmla="*/ 122 h 402"/>
                  <a:gd name="T22" fmla="*/ 501 w 502"/>
                  <a:gd name="T23" fmla="*/ 88 h 402"/>
                  <a:gd name="T24" fmla="*/ 499 w 502"/>
                  <a:gd name="T25" fmla="*/ 59 h 402"/>
                  <a:gd name="T26" fmla="*/ 487 w 502"/>
                  <a:gd name="T27" fmla="*/ 33 h 402"/>
                  <a:gd name="T28" fmla="*/ 466 w 502"/>
                  <a:gd name="T29" fmla="*/ 15 h 402"/>
                  <a:gd name="T30" fmla="*/ 437 w 502"/>
                  <a:gd name="T31" fmla="*/ 5 h 402"/>
                  <a:gd name="T32" fmla="*/ 400 w 502"/>
                  <a:gd name="T33" fmla="*/ 0 h 402"/>
                  <a:gd name="T34" fmla="*/ 356 w 502"/>
                  <a:gd name="T35" fmla="*/ 5 h 402"/>
                  <a:gd name="T36" fmla="*/ 310 w 502"/>
                  <a:gd name="T37" fmla="*/ 15 h 402"/>
                  <a:gd name="T38" fmla="*/ 262 w 502"/>
                  <a:gd name="T39" fmla="*/ 33 h 402"/>
                  <a:gd name="T40" fmla="*/ 214 w 502"/>
                  <a:gd name="T41" fmla="*/ 59 h 402"/>
                  <a:gd name="T42" fmla="*/ 168 w 502"/>
                  <a:gd name="T43" fmla="*/ 88 h 402"/>
                  <a:gd name="T44" fmla="*/ 124 w 502"/>
                  <a:gd name="T45" fmla="*/ 122 h 402"/>
                  <a:gd name="T46" fmla="*/ 83 w 502"/>
                  <a:gd name="T47" fmla="*/ 159 h 402"/>
                  <a:gd name="T48" fmla="*/ 49 w 502"/>
                  <a:gd name="T49" fmla="*/ 200 h 402"/>
                  <a:gd name="T50" fmla="*/ 23 w 502"/>
                  <a:gd name="T51" fmla="*/ 241 h 402"/>
                  <a:gd name="T52" fmla="*/ 6 w 502"/>
                  <a:gd name="T53" fmla="*/ 278 h 402"/>
                  <a:gd name="T54" fmla="*/ 0 w 502"/>
                  <a:gd name="T55" fmla="*/ 312 h 402"/>
                  <a:gd name="T56" fmla="*/ 3 w 502"/>
                  <a:gd name="T57" fmla="*/ 341 h 402"/>
                  <a:gd name="T58" fmla="*/ 15 w 502"/>
                  <a:gd name="T59" fmla="*/ 367 h 402"/>
                  <a:gd name="T60" fmla="*/ 34 w 502"/>
                  <a:gd name="T61" fmla="*/ 385 h 402"/>
                  <a:gd name="T62" fmla="*/ 63 w 502"/>
                  <a:gd name="T63" fmla="*/ 397 h 402"/>
                  <a:gd name="T64" fmla="*/ 100 w 502"/>
                  <a:gd name="T65" fmla="*/ 401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402"/>
                  <a:gd name="T101" fmla="*/ 502 w 502"/>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402">
                    <a:moveTo>
                      <a:pt x="100" y="401"/>
                    </a:moveTo>
                    <a:lnTo>
                      <a:pt x="144" y="397"/>
                    </a:lnTo>
                    <a:lnTo>
                      <a:pt x="190" y="385"/>
                    </a:lnTo>
                    <a:lnTo>
                      <a:pt x="238" y="367"/>
                    </a:lnTo>
                    <a:lnTo>
                      <a:pt x="286" y="341"/>
                    </a:lnTo>
                    <a:lnTo>
                      <a:pt x="334" y="312"/>
                    </a:lnTo>
                    <a:lnTo>
                      <a:pt x="378" y="278"/>
                    </a:lnTo>
                    <a:lnTo>
                      <a:pt x="417" y="241"/>
                    </a:lnTo>
                    <a:lnTo>
                      <a:pt x="451" y="200"/>
                    </a:lnTo>
                    <a:lnTo>
                      <a:pt x="477" y="159"/>
                    </a:lnTo>
                    <a:lnTo>
                      <a:pt x="494" y="122"/>
                    </a:lnTo>
                    <a:lnTo>
                      <a:pt x="501" y="88"/>
                    </a:lnTo>
                    <a:lnTo>
                      <a:pt x="499" y="59"/>
                    </a:lnTo>
                    <a:lnTo>
                      <a:pt x="487" y="33"/>
                    </a:lnTo>
                    <a:lnTo>
                      <a:pt x="466" y="15"/>
                    </a:lnTo>
                    <a:lnTo>
                      <a:pt x="437" y="5"/>
                    </a:lnTo>
                    <a:lnTo>
                      <a:pt x="400" y="0"/>
                    </a:lnTo>
                    <a:lnTo>
                      <a:pt x="356" y="5"/>
                    </a:lnTo>
                    <a:lnTo>
                      <a:pt x="310" y="15"/>
                    </a:lnTo>
                    <a:lnTo>
                      <a:pt x="262" y="33"/>
                    </a:lnTo>
                    <a:lnTo>
                      <a:pt x="214" y="59"/>
                    </a:lnTo>
                    <a:lnTo>
                      <a:pt x="168" y="88"/>
                    </a:lnTo>
                    <a:lnTo>
                      <a:pt x="124" y="122"/>
                    </a:lnTo>
                    <a:lnTo>
                      <a:pt x="83" y="159"/>
                    </a:lnTo>
                    <a:lnTo>
                      <a:pt x="49" y="200"/>
                    </a:lnTo>
                    <a:lnTo>
                      <a:pt x="23" y="241"/>
                    </a:lnTo>
                    <a:lnTo>
                      <a:pt x="6" y="278"/>
                    </a:lnTo>
                    <a:lnTo>
                      <a:pt x="0" y="312"/>
                    </a:lnTo>
                    <a:lnTo>
                      <a:pt x="3" y="341"/>
                    </a:lnTo>
                    <a:lnTo>
                      <a:pt x="15" y="367"/>
                    </a:lnTo>
                    <a:lnTo>
                      <a:pt x="34" y="385"/>
                    </a:lnTo>
                    <a:lnTo>
                      <a:pt x="63" y="397"/>
                    </a:lnTo>
                    <a:lnTo>
                      <a:pt x="100" y="40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3" name="Freeform 40"/>
              <p:cNvSpPr>
                <a:spLocks/>
              </p:cNvSpPr>
              <p:nvPr/>
            </p:nvSpPr>
            <p:spPr bwMode="auto">
              <a:xfrm>
                <a:off x="2307" y="3324"/>
                <a:ext cx="248" cy="153"/>
              </a:xfrm>
              <a:custGeom>
                <a:avLst/>
                <a:gdLst>
                  <a:gd name="T0" fmla="*/ 5 w 248"/>
                  <a:gd name="T1" fmla="*/ 152 h 153"/>
                  <a:gd name="T2" fmla="*/ 247 w 248"/>
                  <a:gd name="T3" fmla="*/ 0 h 153"/>
                  <a:gd name="T4" fmla="*/ 0 w 248"/>
                  <a:gd name="T5" fmla="*/ 138 h 153"/>
                  <a:gd name="T6" fmla="*/ 1 w 248"/>
                  <a:gd name="T7" fmla="*/ 140 h 153"/>
                  <a:gd name="T8" fmla="*/ 1 w 248"/>
                  <a:gd name="T9" fmla="*/ 141 h 153"/>
                  <a:gd name="T10" fmla="*/ 1 w 248"/>
                  <a:gd name="T11" fmla="*/ 143 h 153"/>
                  <a:gd name="T12" fmla="*/ 1 w 248"/>
                  <a:gd name="T13" fmla="*/ 145 h 153"/>
                  <a:gd name="T14" fmla="*/ 3 w 248"/>
                  <a:gd name="T15" fmla="*/ 146 h 153"/>
                  <a:gd name="T16" fmla="*/ 3 w 248"/>
                  <a:gd name="T17" fmla="*/ 148 h 153"/>
                  <a:gd name="T18" fmla="*/ 5 w 248"/>
                  <a:gd name="T19" fmla="*/ 150 h 153"/>
                  <a:gd name="T20" fmla="*/ 5 w 248"/>
                  <a:gd name="T21" fmla="*/ 152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
                  <a:gd name="T34" fmla="*/ 0 h 153"/>
                  <a:gd name="T35" fmla="*/ 248 w 248"/>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 h="153">
                    <a:moveTo>
                      <a:pt x="5" y="152"/>
                    </a:moveTo>
                    <a:lnTo>
                      <a:pt x="247" y="0"/>
                    </a:lnTo>
                    <a:lnTo>
                      <a:pt x="0" y="138"/>
                    </a:lnTo>
                    <a:lnTo>
                      <a:pt x="1" y="140"/>
                    </a:lnTo>
                    <a:lnTo>
                      <a:pt x="1" y="141"/>
                    </a:lnTo>
                    <a:lnTo>
                      <a:pt x="1" y="143"/>
                    </a:lnTo>
                    <a:lnTo>
                      <a:pt x="1" y="145"/>
                    </a:lnTo>
                    <a:lnTo>
                      <a:pt x="3" y="146"/>
                    </a:lnTo>
                    <a:lnTo>
                      <a:pt x="3" y="148"/>
                    </a:lnTo>
                    <a:lnTo>
                      <a:pt x="5" y="150"/>
                    </a:lnTo>
                    <a:lnTo>
                      <a:pt x="5" y="152"/>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4" name="Freeform 41"/>
              <p:cNvSpPr>
                <a:spLocks/>
              </p:cNvSpPr>
              <p:nvPr/>
            </p:nvSpPr>
            <p:spPr bwMode="auto">
              <a:xfrm>
                <a:off x="2396" y="3129"/>
                <a:ext cx="247" cy="196"/>
              </a:xfrm>
              <a:custGeom>
                <a:avLst/>
                <a:gdLst>
                  <a:gd name="T0" fmla="*/ 0 w 247"/>
                  <a:gd name="T1" fmla="*/ 143 h 196"/>
                  <a:gd name="T2" fmla="*/ 158 w 247"/>
                  <a:gd name="T3" fmla="*/ 195 h 196"/>
                  <a:gd name="T4" fmla="*/ 246 w 247"/>
                  <a:gd name="T5" fmla="*/ 0 h 196"/>
                  <a:gd name="T6" fmla="*/ 215 w 247"/>
                  <a:gd name="T7" fmla="*/ 10 h 196"/>
                  <a:gd name="T8" fmla="*/ 182 w 247"/>
                  <a:gd name="T9" fmla="*/ 22 h 196"/>
                  <a:gd name="T10" fmla="*/ 149 w 247"/>
                  <a:gd name="T11" fmla="*/ 35 h 196"/>
                  <a:gd name="T12" fmla="*/ 116 w 247"/>
                  <a:gd name="T13" fmla="*/ 54 h 196"/>
                  <a:gd name="T14" fmla="*/ 86 w 247"/>
                  <a:gd name="T15" fmla="*/ 73 h 196"/>
                  <a:gd name="T16" fmla="*/ 55 w 247"/>
                  <a:gd name="T17" fmla="*/ 95 h 196"/>
                  <a:gd name="T18" fmla="*/ 25 w 247"/>
                  <a:gd name="T19" fmla="*/ 119 h 196"/>
                  <a:gd name="T20" fmla="*/ 0 w 247"/>
                  <a:gd name="T21" fmla="*/ 143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196"/>
                  <a:gd name="T35" fmla="*/ 247 w 247"/>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196">
                    <a:moveTo>
                      <a:pt x="0" y="143"/>
                    </a:moveTo>
                    <a:lnTo>
                      <a:pt x="158" y="195"/>
                    </a:lnTo>
                    <a:lnTo>
                      <a:pt x="246" y="0"/>
                    </a:lnTo>
                    <a:lnTo>
                      <a:pt x="215" y="10"/>
                    </a:lnTo>
                    <a:lnTo>
                      <a:pt x="182" y="22"/>
                    </a:lnTo>
                    <a:lnTo>
                      <a:pt x="149" y="35"/>
                    </a:lnTo>
                    <a:lnTo>
                      <a:pt x="116" y="54"/>
                    </a:lnTo>
                    <a:lnTo>
                      <a:pt x="86" y="73"/>
                    </a:lnTo>
                    <a:lnTo>
                      <a:pt x="55" y="95"/>
                    </a:lnTo>
                    <a:lnTo>
                      <a:pt x="25" y="119"/>
                    </a:lnTo>
                    <a:lnTo>
                      <a:pt x="0" y="143"/>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5" name="Freeform 42"/>
              <p:cNvSpPr>
                <a:spLocks/>
              </p:cNvSpPr>
              <p:nvPr/>
            </p:nvSpPr>
            <p:spPr bwMode="auto">
              <a:xfrm>
                <a:off x="2554" y="3172"/>
                <a:ext cx="252" cy="153"/>
              </a:xfrm>
              <a:custGeom>
                <a:avLst/>
                <a:gdLst>
                  <a:gd name="T0" fmla="*/ 245 w 252"/>
                  <a:gd name="T1" fmla="*/ 0 h 153"/>
                  <a:gd name="T2" fmla="*/ 0 w 252"/>
                  <a:gd name="T3" fmla="*/ 152 h 153"/>
                  <a:gd name="T4" fmla="*/ 251 w 252"/>
                  <a:gd name="T5" fmla="*/ 42 h 153"/>
                  <a:gd name="T6" fmla="*/ 251 w 252"/>
                  <a:gd name="T7" fmla="*/ 37 h 153"/>
                  <a:gd name="T8" fmla="*/ 251 w 252"/>
                  <a:gd name="T9" fmla="*/ 30 h 153"/>
                  <a:gd name="T10" fmla="*/ 251 w 252"/>
                  <a:gd name="T11" fmla="*/ 25 h 153"/>
                  <a:gd name="T12" fmla="*/ 251 w 252"/>
                  <a:gd name="T13" fmla="*/ 20 h 153"/>
                  <a:gd name="T14" fmla="*/ 249 w 252"/>
                  <a:gd name="T15" fmla="*/ 15 h 153"/>
                  <a:gd name="T16" fmla="*/ 249 w 252"/>
                  <a:gd name="T17" fmla="*/ 10 h 153"/>
                  <a:gd name="T18" fmla="*/ 247 w 252"/>
                  <a:gd name="T19" fmla="*/ 5 h 153"/>
                  <a:gd name="T20" fmla="*/ 245 w 252"/>
                  <a:gd name="T21" fmla="*/ 0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
                  <a:gd name="T34" fmla="*/ 0 h 153"/>
                  <a:gd name="T35" fmla="*/ 252 w 252"/>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 h="153">
                    <a:moveTo>
                      <a:pt x="245" y="0"/>
                    </a:moveTo>
                    <a:lnTo>
                      <a:pt x="0" y="152"/>
                    </a:lnTo>
                    <a:lnTo>
                      <a:pt x="251" y="42"/>
                    </a:lnTo>
                    <a:lnTo>
                      <a:pt x="251" y="37"/>
                    </a:lnTo>
                    <a:lnTo>
                      <a:pt x="251" y="30"/>
                    </a:lnTo>
                    <a:lnTo>
                      <a:pt x="251" y="25"/>
                    </a:lnTo>
                    <a:lnTo>
                      <a:pt x="251" y="20"/>
                    </a:lnTo>
                    <a:lnTo>
                      <a:pt x="249" y="15"/>
                    </a:lnTo>
                    <a:lnTo>
                      <a:pt x="249" y="10"/>
                    </a:lnTo>
                    <a:lnTo>
                      <a:pt x="247" y="5"/>
                    </a:lnTo>
                    <a:lnTo>
                      <a:pt x="245"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6" name="Freeform 43"/>
              <p:cNvSpPr>
                <a:spLocks/>
              </p:cNvSpPr>
              <p:nvPr/>
            </p:nvSpPr>
            <p:spPr bwMode="auto">
              <a:xfrm>
                <a:off x="2510" y="3171"/>
                <a:ext cx="45" cy="154"/>
              </a:xfrm>
              <a:custGeom>
                <a:avLst/>
                <a:gdLst>
                  <a:gd name="T0" fmla="*/ 0 w 45"/>
                  <a:gd name="T1" fmla="*/ 15 h 154"/>
                  <a:gd name="T2" fmla="*/ 44 w 45"/>
                  <a:gd name="T3" fmla="*/ 153 h 154"/>
                  <a:gd name="T4" fmla="*/ 28 w 45"/>
                  <a:gd name="T5" fmla="*/ 0 h 154"/>
                  <a:gd name="T6" fmla="*/ 24 w 45"/>
                  <a:gd name="T7" fmla="*/ 1 h 154"/>
                  <a:gd name="T8" fmla="*/ 21 w 45"/>
                  <a:gd name="T9" fmla="*/ 3 h 154"/>
                  <a:gd name="T10" fmla="*/ 17 w 45"/>
                  <a:gd name="T11" fmla="*/ 5 h 154"/>
                  <a:gd name="T12" fmla="*/ 14 w 45"/>
                  <a:gd name="T13" fmla="*/ 6 h 154"/>
                  <a:gd name="T14" fmla="*/ 10 w 45"/>
                  <a:gd name="T15" fmla="*/ 8 h 154"/>
                  <a:gd name="T16" fmla="*/ 7 w 45"/>
                  <a:gd name="T17" fmla="*/ 10 h 154"/>
                  <a:gd name="T18" fmla="*/ 3 w 45"/>
                  <a:gd name="T19" fmla="*/ 11 h 154"/>
                  <a:gd name="T20" fmla="*/ 0 w 45"/>
                  <a:gd name="T21" fmla="*/ 15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54"/>
                  <a:gd name="T35" fmla="*/ 45 w 45"/>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54">
                    <a:moveTo>
                      <a:pt x="0" y="15"/>
                    </a:moveTo>
                    <a:lnTo>
                      <a:pt x="44" y="153"/>
                    </a:lnTo>
                    <a:lnTo>
                      <a:pt x="28" y="0"/>
                    </a:lnTo>
                    <a:lnTo>
                      <a:pt x="24" y="1"/>
                    </a:lnTo>
                    <a:lnTo>
                      <a:pt x="21" y="3"/>
                    </a:lnTo>
                    <a:lnTo>
                      <a:pt x="17" y="5"/>
                    </a:lnTo>
                    <a:lnTo>
                      <a:pt x="14" y="6"/>
                    </a:lnTo>
                    <a:lnTo>
                      <a:pt x="10" y="8"/>
                    </a:lnTo>
                    <a:lnTo>
                      <a:pt x="7" y="10"/>
                    </a:lnTo>
                    <a:lnTo>
                      <a:pt x="3" y="11"/>
                    </a:lnTo>
                    <a:lnTo>
                      <a:pt x="0" y="15"/>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7" name="Freeform 44"/>
              <p:cNvSpPr>
                <a:spLocks/>
              </p:cNvSpPr>
              <p:nvPr/>
            </p:nvSpPr>
            <p:spPr bwMode="auto">
              <a:xfrm>
                <a:off x="2306" y="3324"/>
                <a:ext cx="249" cy="108"/>
              </a:xfrm>
              <a:custGeom>
                <a:avLst/>
                <a:gdLst>
                  <a:gd name="T0" fmla="*/ 248 w 249"/>
                  <a:gd name="T1" fmla="*/ 0 h 108"/>
                  <a:gd name="T2" fmla="*/ 11 w 249"/>
                  <a:gd name="T3" fmla="*/ 64 h 108"/>
                  <a:gd name="T4" fmla="*/ 8 w 249"/>
                  <a:gd name="T5" fmla="*/ 69 h 108"/>
                  <a:gd name="T6" fmla="*/ 6 w 249"/>
                  <a:gd name="T7" fmla="*/ 76 h 108"/>
                  <a:gd name="T8" fmla="*/ 5 w 249"/>
                  <a:gd name="T9" fmla="*/ 81 h 108"/>
                  <a:gd name="T10" fmla="*/ 5 w 249"/>
                  <a:gd name="T11" fmla="*/ 86 h 108"/>
                  <a:gd name="T12" fmla="*/ 3 w 249"/>
                  <a:gd name="T13" fmla="*/ 91 h 108"/>
                  <a:gd name="T14" fmla="*/ 1 w 249"/>
                  <a:gd name="T15" fmla="*/ 96 h 108"/>
                  <a:gd name="T16" fmla="*/ 1 w 249"/>
                  <a:gd name="T17" fmla="*/ 101 h 108"/>
                  <a:gd name="T18" fmla="*/ 0 w 249"/>
                  <a:gd name="T19" fmla="*/ 107 h 108"/>
                  <a:gd name="T20" fmla="*/ 248 w 249"/>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108"/>
                  <a:gd name="T35" fmla="*/ 249 w 249"/>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108">
                    <a:moveTo>
                      <a:pt x="248" y="0"/>
                    </a:moveTo>
                    <a:lnTo>
                      <a:pt x="11" y="64"/>
                    </a:lnTo>
                    <a:lnTo>
                      <a:pt x="8" y="69"/>
                    </a:lnTo>
                    <a:lnTo>
                      <a:pt x="6" y="76"/>
                    </a:lnTo>
                    <a:lnTo>
                      <a:pt x="5" y="81"/>
                    </a:lnTo>
                    <a:lnTo>
                      <a:pt x="5" y="86"/>
                    </a:lnTo>
                    <a:lnTo>
                      <a:pt x="3" y="91"/>
                    </a:lnTo>
                    <a:lnTo>
                      <a:pt x="1" y="96"/>
                    </a:lnTo>
                    <a:lnTo>
                      <a:pt x="1" y="101"/>
                    </a:lnTo>
                    <a:lnTo>
                      <a:pt x="0" y="107"/>
                    </a:lnTo>
                    <a:lnTo>
                      <a:pt x="248"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8" name="Freeform 45"/>
              <p:cNvSpPr>
                <a:spLocks/>
              </p:cNvSpPr>
              <p:nvPr/>
            </p:nvSpPr>
            <p:spPr bwMode="auto">
              <a:xfrm>
                <a:off x="2543" y="3324"/>
                <a:ext cx="129" cy="167"/>
              </a:xfrm>
              <a:custGeom>
                <a:avLst/>
                <a:gdLst>
                  <a:gd name="T0" fmla="*/ 128 w 129"/>
                  <a:gd name="T1" fmla="*/ 87 h 167"/>
                  <a:gd name="T2" fmla="*/ 11 w 129"/>
                  <a:gd name="T3" fmla="*/ 0 h 167"/>
                  <a:gd name="T4" fmla="*/ 0 w 129"/>
                  <a:gd name="T5" fmla="*/ 166 h 167"/>
                  <a:gd name="T6" fmla="*/ 17 w 129"/>
                  <a:gd name="T7" fmla="*/ 159 h 167"/>
                  <a:gd name="T8" fmla="*/ 32 w 129"/>
                  <a:gd name="T9" fmla="*/ 150 h 167"/>
                  <a:gd name="T10" fmla="*/ 49 w 129"/>
                  <a:gd name="T11" fmla="*/ 142 h 167"/>
                  <a:gd name="T12" fmla="*/ 64 w 129"/>
                  <a:gd name="T13" fmla="*/ 131 h 167"/>
                  <a:gd name="T14" fmla="*/ 81 w 129"/>
                  <a:gd name="T15" fmla="*/ 121 h 167"/>
                  <a:gd name="T16" fmla="*/ 97 w 129"/>
                  <a:gd name="T17" fmla="*/ 111 h 167"/>
                  <a:gd name="T18" fmla="*/ 112 w 129"/>
                  <a:gd name="T19" fmla="*/ 99 h 167"/>
                  <a:gd name="T20" fmla="*/ 128 w 129"/>
                  <a:gd name="T21" fmla="*/ 8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67"/>
                  <a:gd name="T35" fmla="*/ 129 w 12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67">
                    <a:moveTo>
                      <a:pt x="128" y="87"/>
                    </a:moveTo>
                    <a:lnTo>
                      <a:pt x="11" y="0"/>
                    </a:lnTo>
                    <a:lnTo>
                      <a:pt x="0" y="166"/>
                    </a:lnTo>
                    <a:lnTo>
                      <a:pt x="17" y="159"/>
                    </a:lnTo>
                    <a:lnTo>
                      <a:pt x="32" y="150"/>
                    </a:lnTo>
                    <a:lnTo>
                      <a:pt x="49" y="142"/>
                    </a:lnTo>
                    <a:lnTo>
                      <a:pt x="64" y="131"/>
                    </a:lnTo>
                    <a:lnTo>
                      <a:pt x="81" y="121"/>
                    </a:lnTo>
                    <a:lnTo>
                      <a:pt x="97" y="111"/>
                    </a:lnTo>
                    <a:lnTo>
                      <a:pt x="112" y="99"/>
                    </a:lnTo>
                    <a:lnTo>
                      <a:pt x="128" y="87"/>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9" name="Freeform 46"/>
              <p:cNvSpPr>
                <a:spLocks/>
              </p:cNvSpPr>
              <p:nvPr/>
            </p:nvSpPr>
            <p:spPr bwMode="auto">
              <a:xfrm>
                <a:off x="2513" y="3292"/>
                <a:ext cx="86" cy="67"/>
              </a:xfrm>
              <a:custGeom>
                <a:avLst/>
                <a:gdLst>
                  <a:gd name="T0" fmla="*/ 15 w 86"/>
                  <a:gd name="T1" fmla="*/ 66 h 67"/>
                  <a:gd name="T2" fmla="*/ 24 w 86"/>
                  <a:gd name="T3" fmla="*/ 66 h 67"/>
                  <a:gd name="T4" fmla="*/ 31 w 86"/>
                  <a:gd name="T5" fmla="*/ 64 h 67"/>
                  <a:gd name="T6" fmla="*/ 39 w 86"/>
                  <a:gd name="T7" fmla="*/ 60 h 67"/>
                  <a:gd name="T8" fmla="*/ 48 w 86"/>
                  <a:gd name="T9" fmla="*/ 57 h 67"/>
                  <a:gd name="T10" fmla="*/ 55 w 86"/>
                  <a:gd name="T11" fmla="*/ 52 h 67"/>
                  <a:gd name="T12" fmla="*/ 64 w 86"/>
                  <a:gd name="T13" fmla="*/ 45 h 67"/>
                  <a:gd name="T14" fmla="*/ 69 w 86"/>
                  <a:gd name="T15" fmla="*/ 40 h 67"/>
                  <a:gd name="T16" fmla="*/ 76 w 86"/>
                  <a:gd name="T17" fmla="*/ 33 h 67"/>
                  <a:gd name="T18" fmla="*/ 79 w 86"/>
                  <a:gd name="T19" fmla="*/ 27 h 67"/>
                  <a:gd name="T20" fmla="*/ 83 w 86"/>
                  <a:gd name="T21" fmla="*/ 20 h 67"/>
                  <a:gd name="T22" fmla="*/ 85 w 86"/>
                  <a:gd name="T23" fmla="*/ 15 h 67"/>
                  <a:gd name="T24" fmla="*/ 83 w 86"/>
                  <a:gd name="T25" fmla="*/ 10 h 67"/>
                  <a:gd name="T26" fmla="*/ 81 w 86"/>
                  <a:gd name="T27" fmla="*/ 5 h 67"/>
                  <a:gd name="T28" fmla="*/ 78 w 86"/>
                  <a:gd name="T29" fmla="*/ 3 h 67"/>
                  <a:gd name="T30" fmla="*/ 72 w 86"/>
                  <a:gd name="T31" fmla="*/ 0 h 67"/>
                  <a:gd name="T32" fmla="*/ 67 w 86"/>
                  <a:gd name="T33" fmla="*/ 0 h 67"/>
                  <a:gd name="T34" fmla="*/ 60 w 86"/>
                  <a:gd name="T35" fmla="*/ 0 h 67"/>
                  <a:gd name="T36" fmla="*/ 52 w 86"/>
                  <a:gd name="T37" fmla="*/ 3 h 67"/>
                  <a:gd name="T38" fmla="*/ 43 w 86"/>
                  <a:gd name="T39" fmla="*/ 5 h 67"/>
                  <a:gd name="T40" fmla="*/ 36 w 86"/>
                  <a:gd name="T41" fmla="*/ 10 h 67"/>
                  <a:gd name="T42" fmla="*/ 27 w 86"/>
                  <a:gd name="T43" fmla="*/ 15 h 67"/>
                  <a:gd name="T44" fmla="*/ 20 w 86"/>
                  <a:gd name="T45" fmla="*/ 20 h 67"/>
                  <a:gd name="T46" fmla="*/ 13 w 86"/>
                  <a:gd name="T47" fmla="*/ 27 h 67"/>
                  <a:gd name="T48" fmla="*/ 6 w 86"/>
                  <a:gd name="T49" fmla="*/ 33 h 67"/>
                  <a:gd name="T50" fmla="*/ 3 w 86"/>
                  <a:gd name="T51" fmla="*/ 40 h 67"/>
                  <a:gd name="T52" fmla="*/ 0 w 86"/>
                  <a:gd name="T53" fmla="*/ 45 h 67"/>
                  <a:gd name="T54" fmla="*/ 0 w 86"/>
                  <a:gd name="T55" fmla="*/ 52 h 67"/>
                  <a:gd name="T56" fmla="*/ 0 w 86"/>
                  <a:gd name="T57" fmla="*/ 57 h 67"/>
                  <a:gd name="T58" fmla="*/ 1 w 86"/>
                  <a:gd name="T59" fmla="*/ 60 h 67"/>
                  <a:gd name="T60" fmla="*/ 5 w 86"/>
                  <a:gd name="T61" fmla="*/ 64 h 67"/>
                  <a:gd name="T62" fmla="*/ 10 w 86"/>
                  <a:gd name="T63" fmla="*/ 66 h 67"/>
                  <a:gd name="T64" fmla="*/ 15 w 8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67"/>
                  <a:gd name="T101" fmla="*/ 86 w 8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67">
                    <a:moveTo>
                      <a:pt x="15" y="66"/>
                    </a:moveTo>
                    <a:lnTo>
                      <a:pt x="24" y="66"/>
                    </a:lnTo>
                    <a:lnTo>
                      <a:pt x="31" y="64"/>
                    </a:lnTo>
                    <a:lnTo>
                      <a:pt x="39" y="60"/>
                    </a:lnTo>
                    <a:lnTo>
                      <a:pt x="48" y="57"/>
                    </a:lnTo>
                    <a:lnTo>
                      <a:pt x="55" y="52"/>
                    </a:lnTo>
                    <a:lnTo>
                      <a:pt x="64" y="45"/>
                    </a:lnTo>
                    <a:lnTo>
                      <a:pt x="69" y="40"/>
                    </a:lnTo>
                    <a:lnTo>
                      <a:pt x="76" y="33"/>
                    </a:lnTo>
                    <a:lnTo>
                      <a:pt x="79" y="27"/>
                    </a:lnTo>
                    <a:lnTo>
                      <a:pt x="83" y="20"/>
                    </a:lnTo>
                    <a:lnTo>
                      <a:pt x="85" y="15"/>
                    </a:lnTo>
                    <a:lnTo>
                      <a:pt x="83" y="10"/>
                    </a:lnTo>
                    <a:lnTo>
                      <a:pt x="81" y="5"/>
                    </a:lnTo>
                    <a:lnTo>
                      <a:pt x="78" y="3"/>
                    </a:lnTo>
                    <a:lnTo>
                      <a:pt x="72" y="0"/>
                    </a:lnTo>
                    <a:lnTo>
                      <a:pt x="67" y="0"/>
                    </a:lnTo>
                    <a:lnTo>
                      <a:pt x="60" y="0"/>
                    </a:lnTo>
                    <a:lnTo>
                      <a:pt x="52" y="3"/>
                    </a:lnTo>
                    <a:lnTo>
                      <a:pt x="43" y="5"/>
                    </a:lnTo>
                    <a:lnTo>
                      <a:pt x="36" y="10"/>
                    </a:lnTo>
                    <a:lnTo>
                      <a:pt x="27" y="15"/>
                    </a:lnTo>
                    <a:lnTo>
                      <a:pt x="20" y="20"/>
                    </a:lnTo>
                    <a:lnTo>
                      <a:pt x="13" y="27"/>
                    </a:lnTo>
                    <a:lnTo>
                      <a:pt x="6" y="33"/>
                    </a:lnTo>
                    <a:lnTo>
                      <a:pt x="3" y="40"/>
                    </a:lnTo>
                    <a:lnTo>
                      <a:pt x="0" y="45"/>
                    </a:lnTo>
                    <a:lnTo>
                      <a:pt x="0" y="52"/>
                    </a:lnTo>
                    <a:lnTo>
                      <a:pt x="0" y="57"/>
                    </a:lnTo>
                    <a:lnTo>
                      <a:pt x="1" y="60"/>
                    </a:lnTo>
                    <a:lnTo>
                      <a:pt x="5" y="64"/>
                    </a:lnTo>
                    <a:lnTo>
                      <a:pt x="10" y="66"/>
                    </a:lnTo>
                    <a:lnTo>
                      <a:pt x="15" y="6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useBgFill="1">
            <p:nvSpPr>
              <p:cNvPr id="40" name="Freeform 47"/>
              <p:cNvSpPr>
                <a:spLocks/>
              </p:cNvSpPr>
              <p:nvPr/>
            </p:nvSpPr>
            <p:spPr bwMode="auto">
              <a:xfrm>
                <a:off x="2519" y="3298"/>
                <a:ext cx="69" cy="55"/>
              </a:xfrm>
              <a:custGeom>
                <a:avLst/>
                <a:gdLst>
                  <a:gd name="T0" fmla="*/ 13 w 69"/>
                  <a:gd name="T1" fmla="*/ 54 h 55"/>
                  <a:gd name="T2" fmla="*/ 20 w 69"/>
                  <a:gd name="T3" fmla="*/ 52 h 55"/>
                  <a:gd name="T4" fmla="*/ 25 w 69"/>
                  <a:gd name="T5" fmla="*/ 52 h 55"/>
                  <a:gd name="T6" fmla="*/ 32 w 69"/>
                  <a:gd name="T7" fmla="*/ 48 h 55"/>
                  <a:gd name="T8" fmla="*/ 39 w 69"/>
                  <a:gd name="T9" fmla="*/ 45 h 55"/>
                  <a:gd name="T10" fmla="*/ 45 w 69"/>
                  <a:gd name="T11" fmla="*/ 42 h 55"/>
                  <a:gd name="T12" fmla="*/ 51 w 69"/>
                  <a:gd name="T13" fmla="*/ 37 h 55"/>
                  <a:gd name="T14" fmla="*/ 56 w 69"/>
                  <a:gd name="T15" fmla="*/ 32 h 55"/>
                  <a:gd name="T16" fmla="*/ 61 w 69"/>
                  <a:gd name="T17" fmla="*/ 27 h 55"/>
                  <a:gd name="T18" fmla="*/ 64 w 69"/>
                  <a:gd name="T19" fmla="*/ 20 h 55"/>
                  <a:gd name="T20" fmla="*/ 68 w 69"/>
                  <a:gd name="T21" fmla="*/ 15 h 55"/>
                  <a:gd name="T22" fmla="*/ 68 w 69"/>
                  <a:gd name="T23" fmla="*/ 11 h 55"/>
                  <a:gd name="T24" fmla="*/ 68 w 69"/>
                  <a:gd name="T25" fmla="*/ 6 h 55"/>
                  <a:gd name="T26" fmla="*/ 66 w 69"/>
                  <a:gd name="T27" fmla="*/ 3 h 55"/>
                  <a:gd name="T28" fmla="*/ 62 w 69"/>
                  <a:gd name="T29" fmla="*/ 1 h 55"/>
                  <a:gd name="T30" fmla="*/ 59 w 69"/>
                  <a:gd name="T31" fmla="*/ 0 h 55"/>
                  <a:gd name="T32" fmla="*/ 54 w 69"/>
                  <a:gd name="T33" fmla="*/ 0 h 55"/>
                  <a:gd name="T34" fmla="*/ 49 w 69"/>
                  <a:gd name="T35" fmla="*/ 0 h 55"/>
                  <a:gd name="T36" fmla="*/ 42 w 69"/>
                  <a:gd name="T37" fmla="*/ 1 h 55"/>
                  <a:gd name="T38" fmla="*/ 35 w 69"/>
                  <a:gd name="T39" fmla="*/ 3 h 55"/>
                  <a:gd name="T40" fmla="*/ 28 w 69"/>
                  <a:gd name="T41" fmla="*/ 6 h 55"/>
                  <a:gd name="T42" fmla="*/ 23 w 69"/>
                  <a:gd name="T43" fmla="*/ 11 h 55"/>
                  <a:gd name="T44" fmla="*/ 17 w 69"/>
                  <a:gd name="T45" fmla="*/ 15 h 55"/>
                  <a:gd name="T46" fmla="*/ 11 w 69"/>
                  <a:gd name="T47" fmla="*/ 20 h 55"/>
                  <a:gd name="T48" fmla="*/ 6 w 69"/>
                  <a:gd name="T49" fmla="*/ 27 h 55"/>
                  <a:gd name="T50" fmla="*/ 3 w 69"/>
                  <a:gd name="T51" fmla="*/ 32 h 55"/>
                  <a:gd name="T52" fmla="*/ 1 w 69"/>
                  <a:gd name="T53" fmla="*/ 37 h 55"/>
                  <a:gd name="T54" fmla="*/ 0 w 69"/>
                  <a:gd name="T55" fmla="*/ 42 h 55"/>
                  <a:gd name="T56" fmla="*/ 0 w 69"/>
                  <a:gd name="T57" fmla="*/ 45 h 55"/>
                  <a:gd name="T58" fmla="*/ 1 w 69"/>
                  <a:gd name="T59" fmla="*/ 48 h 55"/>
                  <a:gd name="T60" fmla="*/ 5 w 69"/>
                  <a:gd name="T61" fmla="*/ 52 h 55"/>
                  <a:gd name="T62" fmla="*/ 8 w 69"/>
                  <a:gd name="T63" fmla="*/ 52 h 55"/>
                  <a:gd name="T64" fmla="*/ 13 w 69"/>
                  <a:gd name="T65" fmla="*/ 54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55"/>
                  <a:gd name="T101" fmla="*/ 69 w 69"/>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55">
                    <a:moveTo>
                      <a:pt x="13" y="54"/>
                    </a:moveTo>
                    <a:lnTo>
                      <a:pt x="20" y="52"/>
                    </a:lnTo>
                    <a:lnTo>
                      <a:pt x="25" y="52"/>
                    </a:lnTo>
                    <a:lnTo>
                      <a:pt x="32" y="48"/>
                    </a:lnTo>
                    <a:lnTo>
                      <a:pt x="39" y="45"/>
                    </a:lnTo>
                    <a:lnTo>
                      <a:pt x="45" y="42"/>
                    </a:lnTo>
                    <a:lnTo>
                      <a:pt x="51" y="37"/>
                    </a:lnTo>
                    <a:lnTo>
                      <a:pt x="56" y="32"/>
                    </a:lnTo>
                    <a:lnTo>
                      <a:pt x="61" y="27"/>
                    </a:lnTo>
                    <a:lnTo>
                      <a:pt x="64" y="20"/>
                    </a:lnTo>
                    <a:lnTo>
                      <a:pt x="68" y="15"/>
                    </a:lnTo>
                    <a:lnTo>
                      <a:pt x="68" y="11"/>
                    </a:lnTo>
                    <a:lnTo>
                      <a:pt x="68" y="6"/>
                    </a:lnTo>
                    <a:lnTo>
                      <a:pt x="66" y="3"/>
                    </a:lnTo>
                    <a:lnTo>
                      <a:pt x="62" y="1"/>
                    </a:lnTo>
                    <a:lnTo>
                      <a:pt x="59" y="0"/>
                    </a:lnTo>
                    <a:lnTo>
                      <a:pt x="54" y="0"/>
                    </a:lnTo>
                    <a:lnTo>
                      <a:pt x="49" y="0"/>
                    </a:lnTo>
                    <a:lnTo>
                      <a:pt x="42" y="1"/>
                    </a:lnTo>
                    <a:lnTo>
                      <a:pt x="35" y="3"/>
                    </a:lnTo>
                    <a:lnTo>
                      <a:pt x="28" y="6"/>
                    </a:lnTo>
                    <a:lnTo>
                      <a:pt x="23" y="11"/>
                    </a:lnTo>
                    <a:lnTo>
                      <a:pt x="17" y="15"/>
                    </a:lnTo>
                    <a:lnTo>
                      <a:pt x="11" y="20"/>
                    </a:lnTo>
                    <a:lnTo>
                      <a:pt x="6" y="27"/>
                    </a:lnTo>
                    <a:lnTo>
                      <a:pt x="3" y="32"/>
                    </a:lnTo>
                    <a:lnTo>
                      <a:pt x="1" y="37"/>
                    </a:lnTo>
                    <a:lnTo>
                      <a:pt x="0" y="42"/>
                    </a:lnTo>
                    <a:lnTo>
                      <a:pt x="0" y="45"/>
                    </a:lnTo>
                    <a:lnTo>
                      <a:pt x="1" y="48"/>
                    </a:lnTo>
                    <a:lnTo>
                      <a:pt x="5" y="52"/>
                    </a:lnTo>
                    <a:lnTo>
                      <a:pt x="8" y="52"/>
                    </a:lnTo>
                    <a:lnTo>
                      <a:pt x="13" y="54"/>
                    </a:lnTo>
                  </a:path>
                </a:pathLst>
              </a:custGeom>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9" name="Group 48"/>
            <p:cNvGrpSpPr>
              <a:grpSpLocks/>
            </p:cNvGrpSpPr>
            <p:nvPr/>
          </p:nvGrpSpPr>
          <p:grpSpPr bwMode="auto">
            <a:xfrm>
              <a:off x="2509" y="2716"/>
              <a:ext cx="443" cy="473"/>
              <a:chOff x="2509" y="2716"/>
              <a:chExt cx="443" cy="473"/>
            </a:xfrm>
          </p:grpSpPr>
          <p:sp>
            <p:nvSpPr>
              <p:cNvPr id="19" name="Freeform 49"/>
              <p:cNvSpPr>
                <a:spLocks/>
              </p:cNvSpPr>
              <p:nvPr/>
            </p:nvSpPr>
            <p:spPr bwMode="auto">
              <a:xfrm>
                <a:off x="2526" y="2726"/>
                <a:ext cx="426" cy="463"/>
              </a:xfrm>
              <a:custGeom>
                <a:avLst/>
                <a:gdLst>
                  <a:gd name="T0" fmla="*/ 419 w 426"/>
                  <a:gd name="T1" fmla="*/ 340 h 463"/>
                  <a:gd name="T2" fmla="*/ 425 w 426"/>
                  <a:gd name="T3" fmla="*/ 325 h 463"/>
                  <a:gd name="T4" fmla="*/ 329 w 426"/>
                  <a:gd name="T5" fmla="*/ 5 h 463"/>
                  <a:gd name="T6" fmla="*/ 314 w 426"/>
                  <a:gd name="T7" fmla="*/ 0 h 463"/>
                  <a:gd name="T8" fmla="*/ 5 w 426"/>
                  <a:gd name="T9" fmla="*/ 111 h 463"/>
                  <a:gd name="T10" fmla="*/ 0 w 426"/>
                  <a:gd name="T11" fmla="*/ 123 h 463"/>
                  <a:gd name="T12" fmla="*/ 69 w 426"/>
                  <a:gd name="T13" fmla="*/ 453 h 463"/>
                  <a:gd name="T14" fmla="*/ 83 w 426"/>
                  <a:gd name="T15" fmla="*/ 462 h 463"/>
                  <a:gd name="T16" fmla="*/ 419 w 426"/>
                  <a:gd name="T17" fmla="*/ 340 h 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463"/>
                  <a:gd name="T29" fmla="*/ 426 w 426"/>
                  <a:gd name="T30" fmla="*/ 463 h 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463">
                    <a:moveTo>
                      <a:pt x="419" y="340"/>
                    </a:moveTo>
                    <a:lnTo>
                      <a:pt x="425" y="325"/>
                    </a:lnTo>
                    <a:lnTo>
                      <a:pt x="329" y="5"/>
                    </a:lnTo>
                    <a:lnTo>
                      <a:pt x="314" y="0"/>
                    </a:lnTo>
                    <a:lnTo>
                      <a:pt x="5" y="111"/>
                    </a:lnTo>
                    <a:lnTo>
                      <a:pt x="0" y="123"/>
                    </a:lnTo>
                    <a:lnTo>
                      <a:pt x="69" y="453"/>
                    </a:lnTo>
                    <a:lnTo>
                      <a:pt x="83" y="462"/>
                    </a:lnTo>
                    <a:lnTo>
                      <a:pt x="419" y="34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0" name="Freeform 50"/>
              <p:cNvSpPr>
                <a:spLocks/>
              </p:cNvSpPr>
              <p:nvPr/>
            </p:nvSpPr>
            <p:spPr bwMode="auto">
              <a:xfrm>
                <a:off x="2509" y="2716"/>
                <a:ext cx="425" cy="460"/>
              </a:xfrm>
              <a:custGeom>
                <a:avLst/>
                <a:gdLst>
                  <a:gd name="T0" fmla="*/ 418 w 425"/>
                  <a:gd name="T1" fmla="*/ 340 h 460"/>
                  <a:gd name="T2" fmla="*/ 424 w 425"/>
                  <a:gd name="T3" fmla="*/ 323 h 460"/>
                  <a:gd name="T4" fmla="*/ 328 w 425"/>
                  <a:gd name="T5" fmla="*/ 6 h 460"/>
                  <a:gd name="T6" fmla="*/ 313 w 425"/>
                  <a:gd name="T7" fmla="*/ 0 h 460"/>
                  <a:gd name="T8" fmla="*/ 5 w 425"/>
                  <a:gd name="T9" fmla="*/ 110 h 460"/>
                  <a:gd name="T10" fmla="*/ 0 w 425"/>
                  <a:gd name="T11" fmla="*/ 122 h 460"/>
                  <a:gd name="T12" fmla="*/ 69 w 425"/>
                  <a:gd name="T13" fmla="*/ 450 h 460"/>
                  <a:gd name="T14" fmla="*/ 81 w 425"/>
                  <a:gd name="T15" fmla="*/ 459 h 460"/>
                  <a:gd name="T16" fmla="*/ 418 w 425"/>
                  <a:gd name="T17" fmla="*/ 34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5"/>
                  <a:gd name="T28" fmla="*/ 0 h 460"/>
                  <a:gd name="T29" fmla="*/ 425 w 425"/>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5" h="460">
                    <a:moveTo>
                      <a:pt x="418" y="340"/>
                    </a:moveTo>
                    <a:lnTo>
                      <a:pt x="424" y="323"/>
                    </a:lnTo>
                    <a:lnTo>
                      <a:pt x="328" y="6"/>
                    </a:lnTo>
                    <a:lnTo>
                      <a:pt x="313" y="0"/>
                    </a:lnTo>
                    <a:lnTo>
                      <a:pt x="5" y="110"/>
                    </a:lnTo>
                    <a:lnTo>
                      <a:pt x="0" y="122"/>
                    </a:lnTo>
                    <a:lnTo>
                      <a:pt x="69" y="450"/>
                    </a:lnTo>
                    <a:lnTo>
                      <a:pt x="81" y="459"/>
                    </a:lnTo>
                    <a:lnTo>
                      <a:pt x="418" y="340"/>
                    </a:lnTo>
                  </a:path>
                </a:pathLst>
              </a:custGeom>
              <a:solidFill>
                <a:srgbClr val="00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1" name="Freeform 51"/>
              <p:cNvSpPr>
                <a:spLocks/>
              </p:cNvSpPr>
              <p:nvPr/>
            </p:nvSpPr>
            <p:spPr bwMode="auto">
              <a:xfrm>
                <a:off x="2610" y="2953"/>
                <a:ext cx="287" cy="208"/>
              </a:xfrm>
              <a:custGeom>
                <a:avLst/>
                <a:gdLst>
                  <a:gd name="T0" fmla="*/ 286 w 287"/>
                  <a:gd name="T1" fmla="*/ 112 h 208"/>
                  <a:gd name="T2" fmla="*/ 251 w 287"/>
                  <a:gd name="T3" fmla="*/ 0 h 208"/>
                  <a:gd name="T4" fmla="*/ 0 w 287"/>
                  <a:gd name="T5" fmla="*/ 91 h 208"/>
                  <a:gd name="T6" fmla="*/ 25 w 287"/>
                  <a:gd name="T7" fmla="*/ 207 h 208"/>
                  <a:gd name="T8" fmla="*/ 286 w 287"/>
                  <a:gd name="T9" fmla="*/ 112 h 208"/>
                  <a:gd name="T10" fmla="*/ 0 60000 65536"/>
                  <a:gd name="T11" fmla="*/ 0 60000 65536"/>
                  <a:gd name="T12" fmla="*/ 0 60000 65536"/>
                  <a:gd name="T13" fmla="*/ 0 60000 65536"/>
                  <a:gd name="T14" fmla="*/ 0 60000 65536"/>
                  <a:gd name="T15" fmla="*/ 0 w 287"/>
                  <a:gd name="T16" fmla="*/ 0 h 208"/>
                  <a:gd name="T17" fmla="*/ 287 w 287"/>
                  <a:gd name="T18" fmla="*/ 208 h 208"/>
                </a:gdLst>
                <a:ahLst/>
                <a:cxnLst>
                  <a:cxn ang="T10">
                    <a:pos x="T0" y="T1"/>
                  </a:cxn>
                  <a:cxn ang="T11">
                    <a:pos x="T2" y="T3"/>
                  </a:cxn>
                  <a:cxn ang="T12">
                    <a:pos x="T4" y="T5"/>
                  </a:cxn>
                  <a:cxn ang="T13">
                    <a:pos x="T6" y="T7"/>
                  </a:cxn>
                  <a:cxn ang="T14">
                    <a:pos x="T8" y="T9"/>
                  </a:cxn>
                </a:cxnLst>
                <a:rect l="T15" t="T16" r="T17" b="T18"/>
                <a:pathLst>
                  <a:path w="287" h="208">
                    <a:moveTo>
                      <a:pt x="286" y="112"/>
                    </a:moveTo>
                    <a:lnTo>
                      <a:pt x="251" y="0"/>
                    </a:lnTo>
                    <a:lnTo>
                      <a:pt x="0" y="91"/>
                    </a:lnTo>
                    <a:lnTo>
                      <a:pt x="25" y="207"/>
                    </a:lnTo>
                    <a:lnTo>
                      <a:pt x="286" y="1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2" name="Freeform 52"/>
              <p:cNvSpPr>
                <a:spLocks/>
              </p:cNvSpPr>
              <p:nvPr/>
            </p:nvSpPr>
            <p:spPr bwMode="auto">
              <a:xfrm>
                <a:off x="2616" y="2962"/>
                <a:ext cx="281" cy="195"/>
              </a:xfrm>
              <a:custGeom>
                <a:avLst/>
                <a:gdLst>
                  <a:gd name="T0" fmla="*/ 280 w 281"/>
                  <a:gd name="T1" fmla="*/ 102 h 195"/>
                  <a:gd name="T2" fmla="*/ 247 w 281"/>
                  <a:gd name="T3" fmla="*/ 0 h 195"/>
                  <a:gd name="T4" fmla="*/ 0 w 281"/>
                  <a:gd name="T5" fmla="*/ 87 h 195"/>
                  <a:gd name="T6" fmla="*/ 22 w 281"/>
                  <a:gd name="T7" fmla="*/ 194 h 195"/>
                  <a:gd name="T8" fmla="*/ 280 w 281"/>
                  <a:gd name="T9" fmla="*/ 102 h 195"/>
                  <a:gd name="T10" fmla="*/ 0 60000 65536"/>
                  <a:gd name="T11" fmla="*/ 0 60000 65536"/>
                  <a:gd name="T12" fmla="*/ 0 60000 65536"/>
                  <a:gd name="T13" fmla="*/ 0 60000 65536"/>
                  <a:gd name="T14" fmla="*/ 0 60000 65536"/>
                  <a:gd name="T15" fmla="*/ 0 w 281"/>
                  <a:gd name="T16" fmla="*/ 0 h 195"/>
                  <a:gd name="T17" fmla="*/ 281 w 281"/>
                  <a:gd name="T18" fmla="*/ 195 h 195"/>
                </a:gdLst>
                <a:ahLst/>
                <a:cxnLst>
                  <a:cxn ang="T10">
                    <a:pos x="T0" y="T1"/>
                  </a:cxn>
                  <a:cxn ang="T11">
                    <a:pos x="T2" y="T3"/>
                  </a:cxn>
                  <a:cxn ang="T12">
                    <a:pos x="T4" y="T5"/>
                  </a:cxn>
                  <a:cxn ang="T13">
                    <a:pos x="T6" y="T7"/>
                  </a:cxn>
                  <a:cxn ang="T14">
                    <a:pos x="T8" y="T9"/>
                  </a:cxn>
                </a:cxnLst>
                <a:rect l="T15" t="T16" r="T17" b="T18"/>
                <a:pathLst>
                  <a:path w="281" h="195">
                    <a:moveTo>
                      <a:pt x="280" y="102"/>
                    </a:moveTo>
                    <a:lnTo>
                      <a:pt x="247" y="0"/>
                    </a:lnTo>
                    <a:lnTo>
                      <a:pt x="0" y="87"/>
                    </a:lnTo>
                    <a:lnTo>
                      <a:pt x="22" y="194"/>
                    </a:lnTo>
                    <a:lnTo>
                      <a:pt x="280" y="102"/>
                    </a:lnTo>
                  </a:path>
                </a:pathLst>
              </a:custGeom>
              <a:solidFill>
                <a:srgbClr val="EAEAE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3" name="Freeform 53"/>
              <p:cNvSpPr>
                <a:spLocks/>
              </p:cNvSpPr>
              <p:nvPr/>
            </p:nvSpPr>
            <p:spPr bwMode="auto">
              <a:xfrm>
                <a:off x="2635" y="3001"/>
                <a:ext cx="180" cy="156"/>
              </a:xfrm>
              <a:custGeom>
                <a:avLst/>
                <a:gdLst>
                  <a:gd name="T0" fmla="*/ 179 w 180"/>
                  <a:gd name="T1" fmla="*/ 99 h 156"/>
                  <a:gd name="T2" fmla="*/ 150 w 180"/>
                  <a:gd name="T3" fmla="*/ 0 h 156"/>
                  <a:gd name="T4" fmla="*/ 0 w 180"/>
                  <a:gd name="T5" fmla="*/ 52 h 156"/>
                  <a:gd name="T6" fmla="*/ 21 w 180"/>
                  <a:gd name="T7" fmla="*/ 155 h 156"/>
                  <a:gd name="T8" fmla="*/ 179 w 180"/>
                  <a:gd name="T9" fmla="*/ 99 h 156"/>
                  <a:gd name="T10" fmla="*/ 0 60000 65536"/>
                  <a:gd name="T11" fmla="*/ 0 60000 65536"/>
                  <a:gd name="T12" fmla="*/ 0 60000 65536"/>
                  <a:gd name="T13" fmla="*/ 0 60000 65536"/>
                  <a:gd name="T14" fmla="*/ 0 60000 65536"/>
                  <a:gd name="T15" fmla="*/ 0 w 180"/>
                  <a:gd name="T16" fmla="*/ 0 h 156"/>
                  <a:gd name="T17" fmla="*/ 180 w 180"/>
                  <a:gd name="T18" fmla="*/ 156 h 156"/>
                </a:gdLst>
                <a:ahLst/>
                <a:cxnLst>
                  <a:cxn ang="T10">
                    <a:pos x="T0" y="T1"/>
                  </a:cxn>
                  <a:cxn ang="T11">
                    <a:pos x="T2" y="T3"/>
                  </a:cxn>
                  <a:cxn ang="T12">
                    <a:pos x="T4" y="T5"/>
                  </a:cxn>
                  <a:cxn ang="T13">
                    <a:pos x="T6" y="T7"/>
                  </a:cxn>
                  <a:cxn ang="T14">
                    <a:pos x="T8" y="T9"/>
                  </a:cxn>
                </a:cxnLst>
                <a:rect l="T15" t="T16" r="T17" b="T18"/>
                <a:pathLst>
                  <a:path w="180" h="156">
                    <a:moveTo>
                      <a:pt x="179" y="99"/>
                    </a:moveTo>
                    <a:lnTo>
                      <a:pt x="150" y="0"/>
                    </a:lnTo>
                    <a:lnTo>
                      <a:pt x="0" y="52"/>
                    </a:lnTo>
                    <a:lnTo>
                      <a:pt x="21" y="155"/>
                    </a:lnTo>
                    <a:lnTo>
                      <a:pt x="179" y="9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4" name="Freeform 54"/>
              <p:cNvSpPr>
                <a:spLocks/>
              </p:cNvSpPr>
              <p:nvPr/>
            </p:nvSpPr>
            <p:spPr bwMode="auto">
              <a:xfrm>
                <a:off x="2626" y="2999"/>
                <a:ext cx="183" cy="158"/>
              </a:xfrm>
              <a:custGeom>
                <a:avLst/>
                <a:gdLst>
                  <a:gd name="T0" fmla="*/ 182 w 183"/>
                  <a:gd name="T1" fmla="*/ 101 h 158"/>
                  <a:gd name="T2" fmla="*/ 154 w 183"/>
                  <a:gd name="T3" fmla="*/ 0 h 158"/>
                  <a:gd name="T4" fmla="*/ 0 w 183"/>
                  <a:gd name="T5" fmla="*/ 54 h 158"/>
                  <a:gd name="T6" fmla="*/ 22 w 183"/>
                  <a:gd name="T7" fmla="*/ 157 h 158"/>
                  <a:gd name="T8" fmla="*/ 182 w 183"/>
                  <a:gd name="T9" fmla="*/ 101 h 158"/>
                  <a:gd name="T10" fmla="*/ 0 60000 65536"/>
                  <a:gd name="T11" fmla="*/ 0 60000 65536"/>
                  <a:gd name="T12" fmla="*/ 0 60000 65536"/>
                  <a:gd name="T13" fmla="*/ 0 60000 65536"/>
                  <a:gd name="T14" fmla="*/ 0 60000 65536"/>
                  <a:gd name="T15" fmla="*/ 0 w 183"/>
                  <a:gd name="T16" fmla="*/ 0 h 158"/>
                  <a:gd name="T17" fmla="*/ 183 w 183"/>
                  <a:gd name="T18" fmla="*/ 158 h 158"/>
                </a:gdLst>
                <a:ahLst/>
                <a:cxnLst>
                  <a:cxn ang="T10">
                    <a:pos x="T0" y="T1"/>
                  </a:cxn>
                  <a:cxn ang="T11">
                    <a:pos x="T2" y="T3"/>
                  </a:cxn>
                  <a:cxn ang="T12">
                    <a:pos x="T4" y="T5"/>
                  </a:cxn>
                  <a:cxn ang="T13">
                    <a:pos x="T6" y="T7"/>
                  </a:cxn>
                  <a:cxn ang="T14">
                    <a:pos x="T8" y="T9"/>
                  </a:cxn>
                </a:cxnLst>
                <a:rect l="T15" t="T16" r="T17" b="T18"/>
                <a:pathLst>
                  <a:path w="183" h="158">
                    <a:moveTo>
                      <a:pt x="182" y="101"/>
                    </a:moveTo>
                    <a:lnTo>
                      <a:pt x="154" y="0"/>
                    </a:lnTo>
                    <a:lnTo>
                      <a:pt x="0" y="54"/>
                    </a:lnTo>
                    <a:lnTo>
                      <a:pt x="22" y="157"/>
                    </a:lnTo>
                    <a:lnTo>
                      <a:pt x="182" y="10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5" name="Freeform 55"/>
              <p:cNvSpPr>
                <a:spLocks/>
              </p:cNvSpPr>
              <p:nvPr/>
            </p:nvSpPr>
            <p:spPr bwMode="auto">
              <a:xfrm>
                <a:off x="2522" y="2829"/>
                <a:ext cx="28" cy="29"/>
              </a:xfrm>
              <a:custGeom>
                <a:avLst/>
                <a:gdLst>
                  <a:gd name="T0" fmla="*/ 27 w 28"/>
                  <a:gd name="T1" fmla="*/ 21 h 29"/>
                  <a:gd name="T2" fmla="*/ 23 w 28"/>
                  <a:gd name="T3" fmla="*/ 0 h 29"/>
                  <a:gd name="T4" fmla="*/ 0 w 28"/>
                  <a:gd name="T5" fmla="*/ 8 h 29"/>
                  <a:gd name="T6" fmla="*/ 3 w 28"/>
                  <a:gd name="T7" fmla="*/ 28 h 29"/>
                  <a:gd name="T8" fmla="*/ 27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7" y="21"/>
                    </a:moveTo>
                    <a:lnTo>
                      <a:pt x="23" y="0"/>
                    </a:lnTo>
                    <a:lnTo>
                      <a:pt x="0" y="8"/>
                    </a:lnTo>
                    <a:lnTo>
                      <a:pt x="3" y="28"/>
                    </a:lnTo>
                    <a:lnTo>
                      <a:pt x="27" y="21"/>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6" name="Freeform 56"/>
              <p:cNvSpPr>
                <a:spLocks/>
              </p:cNvSpPr>
              <p:nvPr/>
            </p:nvSpPr>
            <p:spPr bwMode="auto">
              <a:xfrm>
                <a:off x="2525" y="2835"/>
                <a:ext cx="29" cy="27"/>
              </a:xfrm>
              <a:custGeom>
                <a:avLst/>
                <a:gdLst>
                  <a:gd name="T0" fmla="*/ 28 w 29"/>
                  <a:gd name="T1" fmla="*/ 18 h 27"/>
                  <a:gd name="T2" fmla="*/ 23 w 29"/>
                  <a:gd name="T3" fmla="*/ 0 h 27"/>
                  <a:gd name="T4" fmla="*/ 0 w 29"/>
                  <a:gd name="T5" fmla="*/ 6 h 27"/>
                  <a:gd name="T6" fmla="*/ 4 w 29"/>
                  <a:gd name="T7" fmla="*/ 26 h 27"/>
                  <a:gd name="T8" fmla="*/ 28 w 29"/>
                  <a:gd name="T9" fmla="*/ 18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28" y="18"/>
                    </a:moveTo>
                    <a:lnTo>
                      <a:pt x="23" y="0"/>
                    </a:lnTo>
                    <a:lnTo>
                      <a:pt x="0" y="6"/>
                    </a:lnTo>
                    <a:lnTo>
                      <a:pt x="4" y="26"/>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7" name="Freeform 57"/>
              <p:cNvSpPr>
                <a:spLocks/>
              </p:cNvSpPr>
              <p:nvPr/>
            </p:nvSpPr>
            <p:spPr bwMode="auto">
              <a:xfrm>
                <a:off x="2805" y="2731"/>
                <a:ext cx="26" cy="28"/>
              </a:xfrm>
              <a:custGeom>
                <a:avLst/>
                <a:gdLst>
                  <a:gd name="T0" fmla="*/ 25 w 26"/>
                  <a:gd name="T1" fmla="*/ 19 h 28"/>
                  <a:gd name="T2" fmla="*/ 18 w 26"/>
                  <a:gd name="T3" fmla="*/ 0 h 28"/>
                  <a:gd name="T4" fmla="*/ 0 w 26"/>
                  <a:gd name="T5" fmla="*/ 7 h 28"/>
                  <a:gd name="T6" fmla="*/ 5 w 26"/>
                  <a:gd name="T7" fmla="*/ 27 h 28"/>
                  <a:gd name="T8" fmla="*/ 25 w 26"/>
                  <a:gd name="T9" fmla="*/ 19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25" y="19"/>
                    </a:moveTo>
                    <a:lnTo>
                      <a:pt x="18" y="0"/>
                    </a:lnTo>
                    <a:lnTo>
                      <a:pt x="0" y="7"/>
                    </a:lnTo>
                    <a:lnTo>
                      <a:pt x="5" y="27"/>
                    </a:lnTo>
                    <a:lnTo>
                      <a:pt x="25"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8" name="Freeform 58"/>
              <p:cNvSpPr>
                <a:spLocks/>
              </p:cNvSpPr>
              <p:nvPr/>
            </p:nvSpPr>
            <p:spPr bwMode="auto">
              <a:xfrm>
                <a:off x="2809" y="2732"/>
                <a:ext cx="29" cy="28"/>
              </a:xfrm>
              <a:custGeom>
                <a:avLst/>
                <a:gdLst>
                  <a:gd name="T0" fmla="*/ 28 w 29"/>
                  <a:gd name="T1" fmla="*/ 18 h 28"/>
                  <a:gd name="T2" fmla="*/ 21 w 29"/>
                  <a:gd name="T3" fmla="*/ 0 h 28"/>
                  <a:gd name="T4" fmla="*/ 0 w 29"/>
                  <a:gd name="T5" fmla="*/ 6 h 28"/>
                  <a:gd name="T6" fmla="*/ 4 w 29"/>
                  <a:gd name="T7" fmla="*/ 27 h 28"/>
                  <a:gd name="T8" fmla="*/ 28 w 29"/>
                  <a:gd name="T9" fmla="*/ 1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28" y="18"/>
                    </a:moveTo>
                    <a:lnTo>
                      <a:pt x="21" y="0"/>
                    </a:lnTo>
                    <a:lnTo>
                      <a:pt x="0" y="6"/>
                    </a:lnTo>
                    <a:lnTo>
                      <a:pt x="4" y="27"/>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9" name="Freeform 59"/>
              <p:cNvSpPr>
                <a:spLocks/>
              </p:cNvSpPr>
              <p:nvPr/>
            </p:nvSpPr>
            <p:spPr bwMode="auto">
              <a:xfrm>
                <a:off x="2653" y="3041"/>
                <a:ext cx="59" cy="92"/>
              </a:xfrm>
              <a:custGeom>
                <a:avLst/>
                <a:gdLst>
                  <a:gd name="T0" fmla="*/ 58 w 59"/>
                  <a:gd name="T1" fmla="*/ 78 h 92"/>
                  <a:gd name="T2" fmla="*/ 38 w 59"/>
                  <a:gd name="T3" fmla="*/ 0 h 92"/>
                  <a:gd name="T4" fmla="*/ 0 w 59"/>
                  <a:gd name="T5" fmla="*/ 13 h 92"/>
                  <a:gd name="T6" fmla="*/ 18 w 59"/>
                  <a:gd name="T7" fmla="*/ 91 h 92"/>
                  <a:gd name="T8" fmla="*/ 58 w 59"/>
                  <a:gd name="T9" fmla="*/ 78 h 92"/>
                  <a:gd name="T10" fmla="*/ 0 60000 65536"/>
                  <a:gd name="T11" fmla="*/ 0 60000 65536"/>
                  <a:gd name="T12" fmla="*/ 0 60000 65536"/>
                  <a:gd name="T13" fmla="*/ 0 60000 65536"/>
                  <a:gd name="T14" fmla="*/ 0 60000 65536"/>
                  <a:gd name="T15" fmla="*/ 0 w 59"/>
                  <a:gd name="T16" fmla="*/ 0 h 92"/>
                  <a:gd name="T17" fmla="*/ 59 w 59"/>
                  <a:gd name="T18" fmla="*/ 92 h 92"/>
                </a:gdLst>
                <a:ahLst/>
                <a:cxnLst>
                  <a:cxn ang="T10">
                    <a:pos x="T0" y="T1"/>
                  </a:cxn>
                  <a:cxn ang="T11">
                    <a:pos x="T2" y="T3"/>
                  </a:cxn>
                  <a:cxn ang="T12">
                    <a:pos x="T4" y="T5"/>
                  </a:cxn>
                  <a:cxn ang="T13">
                    <a:pos x="T6" y="T7"/>
                  </a:cxn>
                  <a:cxn ang="T14">
                    <a:pos x="T8" y="T9"/>
                  </a:cxn>
                </a:cxnLst>
                <a:rect l="T15" t="T16" r="T17" b="T18"/>
                <a:pathLst>
                  <a:path w="59" h="92">
                    <a:moveTo>
                      <a:pt x="58" y="78"/>
                    </a:moveTo>
                    <a:lnTo>
                      <a:pt x="38" y="0"/>
                    </a:lnTo>
                    <a:lnTo>
                      <a:pt x="0" y="13"/>
                    </a:lnTo>
                    <a:lnTo>
                      <a:pt x="18" y="91"/>
                    </a:lnTo>
                    <a:lnTo>
                      <a:pt x="58" y="7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0" name="Freeform 60"/>
              <p:cNvSpPr>
                <a:spLocks/>
              </p:cNvSpPr>
              <p:nvPr/>
            </p:nvSpPr>
            <p:spPr bwMode="auto">
              <a:xfrm>
                <a:off x="2658" y="3047"/>
                <a:ext cx="51" cy="86"/>
              </a:xfrm>
              <a:custGeom>
                <a:avLst/>
                <a:gdLst>
                  <a:gd name="T0" fmla="*/ 50 w 51"/>
                  <a:gd name="T1" fmla="*/ 73 h 86"/>
                  <a:gd name="T2" fmla="*/ 34 w 51"/>
                  <a:gd name="T3" fmla="*/ 0 h 86"/>
                  <a:gd name="T4" fmla="*/ 0 w 51"/>
                  <a:gd name="T5" fmla="*/ 11 h 86"/>
                  <a:gd name="T6" fmla="*/ 15 w 51"/>
                  <a:gd name="T7" fmla="*/ 85 h 86"/>
                  <a:gd name="T8" fmla="*/ 50 w 51"/>
                  <a:gd name="T9" fmla="*/ 73 h 86"/>
                  <a:gd name="T10" fmla="*/ 0 60000 65536"/>
                  <a:gd name="T11" fmla="*/ 0 60000 65536"/>
                  <a:gd name="T12" fmla="*/ 0 60000 65536"/>
                  <a:gd name="T13" fmla="*/ 0 60000 65536"/>
                  <a:gd name="T14" fmla="*/ 0 60000 65536"/>
                  <a:gd name="T15" fmla="*/ 0 w 51"/>
                  <a:gd name="T16" fmla="*/ 0 h 86"/>
                  <a:gd name="T17" fmla="*/ 51 w 51"/>
                  <a:gd name="T18" fmla="*/ 86 h 86"/>
                </a:gdLst>
                <a:ahLst/>
                <a:cxnLst>
                  <a:cxn ang="T10">
                    <a:pos x="T0" y="T1"/>
                  </a:cxn>
                  <a:cxn ang="T11">
                    <a:pos x="T2" y="T3"/>
                  </a:cxn>
                  <a:cxn ang="T12">
                    <a:pos x="T4" y="T5"/>
                  </a:cxn>
                  <a:cxn ang="T13">
                    <a:pos x="T6" y="T7"/>
                  </a:cxn>
                  <a:cxn ang="T14">
                    <a:pos x="T8" y="T9"/>
                  </a:cxn>
                </a:cxnLst>
                <a:rect l="T15" t="T16" r="T17" b="T18"/>
                <a:pathLst>
                  <a:path w="51" h="86">
                    <a:moveTo>
                      <a:pt x="50" y="73"/>
                    </a:moveTo>
                    <a:lnTo>
                      <a:pt x="34" y="0"/>
                    </a:lnTo>
                    <a:lnTo>
                      <a:pt x="0" y="11"/>
                    </a:lnTo>
                    <a:lnTo>
                      <a:pt x="15" y="85"/>
                    </a:lnTo>
                    <a:lnTo>
                      <a:pt x="50" y="73"/>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10" name="Group 61"/>
            <p:cNvGrpSpPr>
              <a:grpSpLocks/>
            </p:cNvGrpSpPr>
            <p:nvPr/>
          </p:nvGrpSpPr>
          <p:grpSpPr bwMode="auto">
            <a:xfrm>
              <a:off x="1964" y="2535"/>
              <a:ext cx="542" cy="848"/>
              <a:chOff x="1964" y="2535"/>
              <a:chExt cx="542" cy="848"/>
            </a:xfrm>
          </p:grpSpPr>
          <p:sp>
            <p:nvSpPr>
              <p:cNvPr id="11" name="Freeform 62"/>
              <p:cNvSpPr>
                <a:spLocks/>
              </p:cNvSpPr>
              <p:nvPr/>
            </p:nvSpPr>
            <p:spPr bwMode="auto">
              <a:xfrm>
                <a:off x="2012" y="2895"/>
                <a:ext cx="17" cy="17"/>
              </a:xfrm>
              <a:custGeom>
                <a:avLst/>
                <a:gdLst>
                  <a:gd name="T0" fmla="*/ 0 w 17"/>
                  <a:gd name="T1" fmla="*/ 16 h 17"/>
                  <a:gd name="T2" fmla="*/ 5 w 17"/>
                  <a:gd name="T3" fmla="*/ 8 h 17"/>
                  <a:gd name="T4" fmla="*/ 5 w 17"/>
                  <a:gd name="T5" fmla="*/ 8 h 17"/>
                  <a:gd name="T6" fmla="*/ 5 w 17"/>
                  <a:gd name="T7" fmla="*/ 8 h 17"/>
                  <a:gd name="T8" fmla="*/ 0 w 17"/>
                  <a:gd name="T9" fmla="*/ 8 h 17"/>
                  <a:gd name="T10" fmla="*/ 0 w 17"/>
                  <a:gd name="T11" fmla="*/ 16 h 17"/>
                  <a:gd name="T12" fmla="*/ 0 w 17"/>
                  <a:gd name="T13" fmla="*/ 16 h 17"/>
                  <a:gd name="T14" fmla="*/ 10 w 17"/>
                  <a:gd name="T15" fmla="*/ 0 h 17"/>
                  <a:gd name="T16" fmla="*/ 16 w 17"/>
                  <a:gd name="T17" fmla="*/ 0 h 17"/>
                  <a:gd name="T18" fmla="*/ 16 w 17"/>
                  <a:gd name="T19" fmla="*/ 0 h 17"/>
                  <a:gd name="T20" fmla="*/ 16 w 17"/>
                  <a:gd name="T21" fmla="*/ 0 h 17"/>
                  <a:gd name="T22" fmla="*/ 16 w 17"/>
                  <a:gd name="T23" fmla="*/ 0 h 17"/>
                  <a:gd name="T24" fmla="*/ 10 w 17"/>
                  <a:gd name="T25" fmla="*/ 0 h 17"/>
                  <a:gd name="T26" fmla="*/ 10 w 17"/>
                  <a:gd name="T27" fmla="*/ 0 h 17"/>
                  <a:gd name="T28" fmla="*/ 0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6"/>
                    </a:moveTo>
                    <a:lnTo>
                      <a:pt x="5" y="8"/>
                    </a:lnTo>
                    <a:lnTo>
                      <a:pt x="0" y="8"/>
                    </a:lnTo>
                    <a:lnTo>
                      <a:pt x="0" y="16"/>
                    </a:lnTo>
                    <a:lnTo>
                      <a:pt x="10" y="0"/>
                    </a:lnTo>
                    <a:lnTo>
                      <a:pt x="16" y="0"/>
                    </a:lnTo>
                    <a:lnTo>
                      <a:pt x="10" y="0"/>
                    </a:lnTo>
                    <a:lnTo>
                      <a:pt x="0" y="16"/>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2" name="Freeform 63"/>
              <p:cNvSpPr>
                <a:spLocks/>
              </p:cNvSpPr>
              <p:nvPr/>
            </p:nvSpPr>
            <p:spPr bwMode="auto">
              <a:xfrm>
                <a:off x="2098" y="2977"/>
                <a:ext cx="19" cy="22"/>
              </a:xfrm>
              <a:custGeom>
                <a:avLst/>
                <a:gdLst>
                  <a:gd name="T0" fmla="*/ 3 w 19"/>
                  <a:gd name="T1" fmla="*/ 0 h 22"/>
                  <a:gd name="T2" fmla="*/ 0 w 19"/>
                  <a:gd name="T3" fmla="*/ 20 h 22"/>
                  <a:gd name="T4" fmla="*/ 17 w 19"/>
                  <a:gd name="T5" fmla="*/ 21 h 22"/>
                  <a:gd name="T6" fmla="*/ 18 w 19"/>
                  <a:gd name="T7" fmla="*/ 11 h 22"/>
                  <a:gd name="T8" fmla="*/ 9 w 19"/>
                  <a:gd name="T9" fmla="*/ 5 h 22"/>
                  <a:gd name="T10" fmla="*/ 3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3" y="0"/>
                    </a:moveTo>
                    <a:lnTo>
                      <a:pt x="0" y="20"/>
                    </a:lnTo>
                    <a:lnTo>
                      <a:pt x="17" y="21"/>
                    </a:lnTo>
                    <a:lnTo>
                      <a:pt x="18" y="11"/>
                    </a:lnTo>
                    <a:lnTo>
                      <a:pt x="9" y="5"/>
                    </a:lnTo>
                    <a:lnTo>
                      <a:pt x="3" y="0"/>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3" name="Freeform 64"/>
              <p:cNvSpPr>
                <a:spLocks/>
              </p:cNvSpPr>
              <p:nvPr/>
            </p:nvSpPr>
            <p:spPr bwMode="auto">
              <a:xfrm>
                <a:off x="2123" y="2535"/>
                <a:ext cx="218" cy="712"/>
              </a:xfrm>
              <a:custGeom>
                <a:avLst/>
                <a:gdLst>
                  <a:gd name="T0" fmla="*/ 217 w 218"/>
                  <a:gd name="T1" fmla="*/ 596 h 712"/>
                  <a:gd name="T2" fmla="*/ 200 w 218"/>
                  <a:gd name="T3" fmla="*/ 413 h 712"/>
                  <a:gd name="T4" fmla="*/ 206 w 218"/>
                  <a:gd name="T5" fmla="*/ 405 h 712"/>
                  <a:gd name="T6" fmla="*/ 210 w 218"/>
                  <a:gd name="T7" fmla="*/ 399 h 712"/>
                  <a:gd name="T8" fmla="*/ 207 w 218"/>
                  <a:gd name="T9" fmla="*/ 377 h 712"/>
                  <a:gd name="T10" fmla="*/ 208 w 218"/>
                  <a:gd name="T11" fmla="*/ 294 h 712"/>
                  <a:gd name="T12" fmla="*/ 205 w 218"/>
                  <a:gd name="T13" fmla="*/ 234 h 712"/>
                  <a:gd name="T14" fmla="*/ 195 w 218"/>
                  <a:gd name="T15" fmla="*/ 165 h 712"/>
                  <a:gd name="T16" fmla="*/ 172 w 218"/>
                  <a:gd name="T17" fmla="*/ 136 h 712"/>
                  <a:gd name="T18" fmla="*/ 141 w 218"/>
                  <a:gd name="T19" fmla="*/ 114 h 712"/>
                  <a:gd name="T20" fmla="*/ 125 w 218"/>
                  <a:gd name="T21" fmla="*/ 104 h 712"/>
                  <a:gd name="T22" fmla="*/ 137 w 218"/>
                  <a:gd name="T23" fmla="*/ 63 h 712"/>
                  <a:gd name="T24" fmla="*/ 140 w 218"/>
                  <a:gd name="T25" fmla="*/ 49 h 712"/>
                  <a:gd name="T26" fmla="*/ 137 w 218"/>
                  <a:gd name="T27" fmla="*/ 28 h 712"/>
                  <a:gd name="T28" fmla="*/ 126 w 218"/>
                  <a:gd name="T29" fmla="*/ 12 h 712"/>
                  <a:gd name="T30" fmla="*/ 120 w 218"/>
                  <a:gd name="T31" fmla="*/ 2 h 712"/>
                  <a:gd name="T32" fmla="*/ 99 w 218"/>
                  <a:gd name="T33" fmla="*/ 0 h 712"/>
                  <a:gd name="T34" fmla="*/ 76 w 218"/>
                  <a:gd name="T35" fmla="*/ 1 h 712"/>
                  <a:gd name="T36" fmla="*/ 71 w 218"/>
                  <a:gd name="T37" fmla="*/ 8 h 712"/>
                  <a:gd name="T38" fmla="*/ 59 w 218"/>
                  <a:gd name="T39" fmla="*/ 20 h 712"/>
                  <a:gd name="T40" fmla="*/ 56 w 218"/>
                  <a:gd name="T41" fmla="*/ 41 h 712"/>
                  <a:gd name="T42" fmla="*/ 60 w 218"/>
                  <a:gd name="T43" fmla="*/ 58 h 712"/>
                  <a:gd name="T44" fmla="*/ 77 w 218"/>
                  <a:gd name="T45" fmla="*/ 104 h 712"/>
                  <a:gd name="T46" fmla="*/ 58 w 218"/>
                  <a:gd name="T47" fmla="*/ 115 h 712"/>
                  <a:gd name="T48" fmla="*/ 26 w 218"/>
                  <a:gd name="T49" fmla="*/ 138 h 712"/>
                  <a:gd name="T50" fmla="*/ 17 w 218"/>
                  <a:gd name="T51" fmla="*/ 155 h 712"/>
                  <a:gd name="T52" fmla="*/ 10 w 218"/>
                  <a:gd name="T53" fmla="*/ 210 h 712"/>
                  <a:gd name="T54" fmla="*/ 3 w 218"/>
                  <a:gd name="T55" fmla="*/ 267 h 712"/>
                  <a:gd name="T56" fmla="*/ 1 w 218"/>
                  <a:gd name="T57" fmla="*/ 296 h 712"/>
                  <a:gd name="T58" fmla="*/ 0 w 218"/>
                  <a:gd name="T59" fmla="*/ 351 h 712"/>
                  <a:gd name="T60" fmla="*/ 3 w 218"/>
                  <a:gd name="T61" fmla="*/ 399 h 712"/>
                  <a:gd name="T62" fmla="*/ 13 w 218"/>
                  <a:gd name="T63" fmla="*/ 408 h 712"/>
                  <a:gd name="T64" fmla="*/ 24 w 218"/>
                  <a:gd name="T65" fmla="*/ 409 h 712"/>
                  <a:gd name="T66" fmla="*/ 15 w 218"/>
                  <a:gd name="T67" fmla="*/ 391 h 712"/>
                  <a:gd name="T68" fmla="*/ 63 w 218"/>
                  <a:gd name="T69" fmla="*/ 661 h 712"/>
                  <a:gd name="T70" fmla="*/ 71 w 218"/>
                  <a:gd name="T71" fmla="*/ 708 h 712"/>
                  <a:gd name="T72" fmla="*/ 107 w 218"/>
                  <a:gd name="T73" fmla="*/ 689 h 712"/>
                  <a:gd name="T74" fmla="*/ 127 w 218"/>
                  <a:gd name="T75" fmla="*/ 701 h 712"/>
                  <a:gd name="T76" fmla="*/ 146 w 218"/>
                  <a:gd name="T77" fmla="*/ 710 h 712"/>
                  <a:gd name="T78" fmla="*/ 160 w 218"/>
                  <a:gd name="T79" fmla="*/ 710 h 712"/>
                  <a:gd name="T80" fmla="*/ 172 w 218"/>
                  <a:gd name="T81" fmla="*/ 707 h 712"/>
                  <a:gd name="T82" fmla="*/ 167 w 218"/>
                  <a:gd name="T83" fmla="*/ 679 h 712"/>
                  <a:gd name="T84" fmla="*/ 176 w 218"/>
                  <a:gd name="T85" fmla="*/ 389 h 712"/>
                  <a:gd name="T86" fmla="*/ 182 w 218"/>
                  <a:gd name="T87" fmla="*/ 404 h 712"/>
                  <a:gd name="T88" fmla="*/ 184 w 218"/>
                  <a:gd name="T89" fmla="*/ 406 h 712"/>
                  <a:gd name="T90" fmla="*/ 187 w 218"/>
                  <a:gd name="T91" fmla="*/ 410 h 712"/>
                  <a:gd name="T92" fmla="*/ 174 w 218"/>
                  <a:gd name="T93" fmla="*/ 426 h 7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8"/>
                  <a:gd name="T142" fmla="*/ 0 h 712"/>
                  <a:gd name="T143" fmla="*/ 218 w 218"/>
                  <a:gd name="T144" fmla="*/ 712 h 7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8" h="712">
                    <a:moveTo>
                      <a:pt x="174" y="426"/>
                    </a:moveTo>
                    <a:lnTo>
                      <a:pt x="174" y="596"/>
                    </a:lnTo>
                    <a:lnTo>
                      <a:pt x="217" y="596"/>
                    </a:lnTo>
                    <a:lnTo>
                      <a:pt x="217" y="426"/>
                    </a:lnTo>
                    <a:lnTo>
                      <a:pt x="200" y="426"/>
                    </a:lnTo>
                    <a:lnTo>
                      <a:pt x="200" y="413"/>
                    </a:lnTo>
                    <a:lnTo>
                      <a:pt x="202" y="410"/>
                    </a:lnTo>
                    <a:lnTo>
                      <a:pt x="204" y="408"/>
                    </a:lnTo>
                    <a:lnTo>
                      <a:pt x="206" y="405"/>
                    </a:lnTo>
                    <a:lnTo>
                      <a:pt x="208" y="403"/>
                    </a:lnTo>
                    <a:lnTo>
                      <a:pt x="209" y="401"/>
                    </a:lnTo>
                    <a:lnTo>
                      <a:pt x="210" y="399"/>
                    </a:lnTo>
                    <a:lnTo>
                      <a:pt x="211" y="397"/>
                    </a:lnTo>
                    <a:lnTo>
                      <a:pt x="207" y="377"/>
                    </a:lnTo>
                    <a:lnTo>
                      <a:pt x="208" y="300"/>
                    </a:lnTo>
                    <a:lnTo>
                      <a:pt x="208" y="294"/>
                    </a:lnTo>
                    <a:lnTo>
                      <a:pt x="208" y="280"/>
                    </a:lnTo>
                    <a:lnTo>
                      <a:pt x="206" y="259"/>
                    </a:lnTo>
                    <a:lnTo>
                      <a:pt x="205" y="234"/>
                    </a:lnTo>
                    <a:lnTo>
                      <a:pt x="202" y="209"/>
                    </a:lnTo>
                    <a:lnTo>
                      <a:pt x="199" y="185"/>
                    </a:lnTo>
                    <a:lnTo>
                      <a:pt x="195" y="165"/>
                    </a:lnTo>
                    <a:lnTo>
                      <a:pt x="189" y="153"/>
                    </a:lnTo>
                    <a:lnTo>
                      <a:pt x="182" y="145"/>
                    </a:lnTo>
                    <a:lnTo>
                      <a:pt x="172" y="136"/>
                    </a:lnTo>
                    <a:lnTo>
                      <a:pt x="162" y="128"/>
                    </a:lnTo>
                    <a:lnTo>
                      <a:pt x="151" y="120"/>
                    </a:lnTo>
                    <a:lnTo>
                      <a:pt x="141" y="114"/>
                    </a:lnTo>
                    <a:lnTo>
                      <a:pt x="132" y="109"/>
                    </a:lnTo>
                    <a:lnTo>
                      <a:pt x="126" y="105"/>
                    </a:lnTo>
                    <a:lnTo>
                      <a:pt x="125" y="104"/>
                    </a:lnTo>
                    <a:lnTo>
                      <a:pt x="126" y="86"/>
                    </a:lnTo>
                    <a:lnTo>
                      <a:pt x="137" y="64"/>
                    </a:lnTo>
                    <a:lnTo>
                      <a:pt x="137" y="63"/>
                    </a:lnTo>
                    <a:lnTo>
                      <a:pt x="138" y="60"/>
                    </a:lnTo>
                    <a:lnTo>
                      <a:pt x="139" y="55"/>
                    </a:lnTo>
                    <a:lnTo>
                      <a:pt x="140" y="49"/>
                    </a:lnTo>
                    <a:lnTo>
                      <a:pt x="140" y="42"/>
                    </a:lnTo>
                    <a:lnTo>
                      <a:pt x="139" y="35"/>
                    </a:lnTo>
                    <a:lnTo>
                      <a:pt x="137" y="28"/>
                    </a:lnTo>
                    <a:lnTo>
                      <a:pt x="133" y="21"/>
                    </a:lnTo>
                    <a:lnTo>
                      <a:pt x="129" y="17"/>
                    </a:lnTo>
                    <a:lnTo>
                      <a:pt x="126" y="12"/>
                    </a:lnTo>
                    <a:lnTo>
                      <a:pt x="125" y="8"/>
                    </a:lnTo>
                    <a:lnTo>
                      <a:pt x="123" y="5"/>
                    </a:lnTo>
                    <a:lnTo>
                      <a:pt x="120" y="2"/>
                    </a:lnTo>
                    <a:lnTo>
                      <a:pt x="116" y="0"/>
                    </a:lnTo>
                    <a:lnTo>
                      <a:pt x="109" y="0"/>
                    </a:lnTo>
                    <a:lnTo>
                      <a:pt x="99" y="0"/>
                    </a:lnTo>
                    <a:lnTo>
                      <a:pt x="88" y="0"/>
                    </a:lnTo>
                    <a:lnTo>
                      <a:pt x="80" y="0"/>
                    </a:lnTo>
                    <a:lnTo>
                      <a:pt x="76" y="1"/>
                    </a:lnTo>
                    <a:lnTo>
                      <a:pt x="74" y="3"/>
                    </a:lnTo>
                    <a:lnTo>
                      <a:pt x="72" y="5"/>
                    </a:lnTo>
                    <a:lnTo>
                      <a:pt x="71" y="8"/>
                    </a:lnTo>
                    <a:lnTo>
                      <a:pt x="68" y="11"/>
                    </a:lnTo>
                    <a:lnTo>
                      <a:pt x="63" y="16"/>
                    </a:lnTo>
                    <a:lnTo>
                      <a:pt x="59" y="20"/>
                    </a:lnTo>
                    <a:lnTo>
                      <a:pt x="56" y="26"/>
                    </a:lnTo>
                    <a:lnTo>
                      <a:pt x="56" y="34"/>
                    </a:lnTo>
                    <a:lnTo>
                      <a:pt x="56" y="41"/>
                    </a:lnTo>
                    <a:lnTo>
                      <a:pt x="58" y="49"/>
                    </a:lnTo>
                    <a:lnTo>
                      <a:pt x="59" y="55"/>
                    </a:lnTo>
                    <a:lnTo>
                      <a:pt x="60" y="58"/>
                    </a:lnTo>
                    <a:lnTo>
                      <a:pt x="61" y="59"/>
                    </a:lnTo>
                    <a:lnTo>
                      <a:pt x="62" y="90"/>
                    </a:lnTo>
                    <a:lnTo>
                      <a:pt x="77" y="104"/>
                    </a:lnTo>
                    <a:lnTo>
                      <a:pt x="74" y="105"/>
                    </a:lnTo>
                    <a:lnTo>
                      <a:pt x="68" y="110"/>
                    </a:lnTo>
                    <a:lnTo>
                      <a:pt x="58" y="115"/>
                    </a:lnTo>
                    <a:lnTo>
                      <a:pt x="47" y="123"/>
                    </a:lnTo>
                    <a:lnTo>
                      <a:pt x="36" y="131"/>
                    </a:lnTo>
                    <a:lnTo>
                      <a:pt x="26" y="138"/>
                    </a:lnTo>
                    <a:lnTo>
                      <a:pt x="19" y="144"/>
                    </a:lnTo>
                    <a:lnTo>
                      <a:pt x="17" y="148"/>
                    </a:lnTo>
                    <a:lnTo>
                      <a:pt x="17" y="155"/>
                    </a:lnTo>
                    <a:lnTo>
                      <a:pt x="15" y="170"/>
                    </a:lnTo>
                    <a:lnTo>
                      <a:pt x="12" y="188"/>
                    </a:lnTo>
                    <a:lnTo>
                      <a:pt x="10" y="210"/>
                    </a:lnTo>
                    <a:lnTo>
                      <a:pt x="7" y="230"/>
                    </a:lnTo>
                    <a:lnTo>
                      <a:pt x="5" y="250"/>
                    </a:lnTo>
                    <a:lnTo>
                      <a:pt x="3" y="267"/>
                    </a:lnTo>
                    <a:lnTo>
                      <a:pt x="3" y="276"/>
                    </a:lnTo>
                    <a:lnTo>
                      <a:pt x="2" y="284"/>
                    </a:lnTo>
                    <a:lnTo>
                      <a:pt x="1" y="296"/>
                    </a:lnTo>
                    <a:lnTo>
                      <a:pt x="1" y="313"/>
                    </a:lnTo>
                    <a:lnTo>
                      <a:pt x="0" y="332"/>
                    </a:lnTo>
                    <a:lnTo>
                      <a:pt x="0" y="351"/>
                    </a:lnTo>
                    <a:lnTo>
                      <a:pt x="0" y="370"/>
                    </a:lnTo>
                    <a:lnTo>
                      <a:pt x="1" y="386"/>
                    </a:lnTo>
                    <a:lnTo>
                      <a:pt x="3" y="399"/>
                    </a:lnTo>
                    <a:lnTo>
                      <a:pt x="6" y="403"/>
                    </a:lnTo>
                    <a:lnTo>
                      <a:pt x="9" y="406"/>
                    </a:lnTo>
                    <a:lnTo>
                      <a:pt x="13" y="408"/>
                    </a:lnTo>
                    <a:lnTo>
                      <a:pt x="17" y="409"/>
                    </a:lnTo>
                    <a:lnTo>
                      <a:pt x="20" y="409"/>
                    </a:lnTo>
                    <a:lnTo>
                      <a:pt x="24" y="409"/>
                    </a:lnTo>
                    <a:lnTo>
                      <a:pt x="26" y="409"/>
                    </a:lnTo>
                    <a:lnTo>
                      <a:pt x="27" y="409"/>
                    </a:lnTo>
                    <a:lnTo>
                      <a:pt x="15" y="391"/>
                    </a:lnTo>
                    <a:lnTo>
                      <a:pt x="35" y="261"/>
                    </a:lnTo>
                    <a:lnTo>
                      <a:pt x="34" y="401"/>
                    </a:lnTo>
                    <a:lnTo>
                      <a:pt x="63" y="661"/>
                    </a:lnTo>
                    <a:lnTo>
                      <a:pt x="39" y="691"/>
                    </a:lnTo>
                    <a:lnTo>
                      <a:pt x="35" y="710"/>
                    </a:lnTo>
                    <a:lnTo>
                      <a:pt x="71" y="708"/>
                    </a:lnTo>
                    <a:lnTo>
                      <a:pt x="101" y="686"/>
                    </a:lnTo>
                    <a:lnTo>
                      <a:pt x="102" y="687"/>
                    </a:lnTo>
                    <a:lnTo>
                      <a:pt x="107" y="689"/>
                    </a:lnTo>
                    <a:lnTo>
                      <a:pt x="112" y="692"/>
                    </a:lnTo>
                    <a:lnTo>
                      <a:pt x="120" y="696"/>
                    </a:lnTo>
                    <a:lnTo>
                      <a:pt x="127" y="701"/>
                    </a:lnTo>
                    <a:lnTo>
                      <a:pt x="135" y="705"/>
                    </a:lnTo>
                    <a:lnTo>
                      <a:pt x="142" y="708"/>
                    </a:lnTo>
                    <a:lnTo>
                      <a:pt x="146" y="710"/>
                    </a:lnTo>
                    <a:lnTo>
                      <a:pt x="151" y="711"/>
                    </a:lnTo>
                    <a:lnTo>
                      <a:pt x="156" y="711"/>
                    </a:lnTo>
                    <a:lnTo>
                      <a:pt x="160" y="710"/>
                    </a:lnTo>
                    <a:lnTo>
                      <a:pt x="164" y="709"/>
                    </a:lnTo>
                    <a:lnTo>
                      <a:pt x="169" y="708"/>
                    </a:lnTo>
                    <a:lnTo>
                      <a:pt x="172" y="707"/>
                    </a:lnTo>
                    <a:lnTo>
                      <a:pt x="174" y="706"/>
                    </a:lnTo>
                    <a:lnTo>
                      <a:pt x="175" y="706"/>
                    </a:lnTo>
                    <a:lnTo>
                      <a:pt x="167" y="679"/>
                    </a:lnTo>
                    <a:lnTo>
                      <a:pt x="141" y="664"/>
                    </a:lnTo>
                    <a:lnTo>
                      <a:pt x="165" y="417"/>
                    </a:lnTo>
                    <a:lnTo>
                      <a:pt x="176" y="389"/>
                    </a:lnTo>
                    <a:lnTo>
                      <a:pt x="162" y="249"/>
                    </a:lnTo>
                    <a:lnTo>
                      <a:pt x="191" y="393"/>
                    </a:lnTo>
                    <a:lnTo>
                      <a:pt x="182" y="404"/>
                    </a:lnTo>
                    <a:lnTo>
                      <a:pt x="183" y="405"/>
                    </a:lnTo>
                    <a:lnTo>
                      <a:pt x="183" y="406"/>
                    </a:lnTo>
                    <a:lnTo>
                      <a:pt x="184" y="406"/>
                    </a:lnTo>
                    <a:lnTo>
                      <a:pt x="185" y="408"/>
                    </a:lnTo>
                    <a:lnTo>
                      <a:pt x="186" y="409"/>
                    </a:lnTo>
                    <a:lnTo>
                      <a:pt x="187" y="410"/>
                    </a:lnTo>
                    <a:lnTo>
                      <a:pt x="189" y="411"/>
                    </a:lnTo>
                    <a:lnTo>
                      <a:pt x="189" y="426"/>
                    </a:lnTo>
                    <a:lnTo>
                      <a:pt x="174" y="42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4" name="Freeform 65"/>
              <p:cNvSpPr>
                <a:spLocks/>
              </p:cNvSpPr>
              <p:nvPr/>
            </p:nvSpPr>
            <p:spPr bwMode="auto">
              <a:xfrm>
                <a:off x="2134" y="2543"/>
                <a:ext cx="219" cy="711"/>
              </a:xfrm>
              <a:custGeom>
                <a:avLst/>
                <a:gdLst>
                  <a:gd name="T0" fmla="*/ 218 w 219"/>
                  <a:gd name="T1" fmla="*/ 596 h 711"/>
                  <a:gd name="T2" fmla="*/ 201 w 219"/>
                  <a:gd name="T3" fmla="*/ 412 h 711"/>
                  <a:gd name="T4" fmla="*/ 206 w 219"/>
                  <a:gd name="T5" fmla="*/ 406 h 711"/>
                  <a:gd name="T6" fmla="*/ 210 w 219"/>
                  <a:gd name="T7" fmla="*/ 398 h 711"/>
                  <a:gd name="T8" fmla="*/ 207 w 219"/>
                  <a:gd name="T9" fmla="*/ 376 h 711"/>
                  <a:gd name="T10" fmla="*/ 208 w 219"/>
                  <a:gd name="T11" fmla="*/ 295 h 711"/>
                  <a:gd name="T12" fmla="*/ 205 w 219"/>
                  <a:gd name="T13" fmla="*/ 235 h 711"/>
                  <a:gd name="T14" fmla="*/ 195 w 219"/>
                  <a:gd name="T15" fmla="*/ 166 h 711"/>
                  <a:gd name="T16" fmla="*/ 173 w 219"/>
                  <a:gd name="T17" fmla="*/ 136 h 711"/>
                  <a:gd name="T18" fmla="*/ 141 w 219"/>
                  <a:gd name="T19" fmla="*/ 114 h 711"/>
                  <a:gd name="T20" fmla="*/ 124 w 219"/>
                  <a:gd name="T21" fmla="*/ 104 h 711"/>
                  <a:gd name="T22" fmla="*/ 138 w 219"/>
                  <a:gd name="T23" fmla="*/ 64 h 711"/>
                  <a:gd name="T24" fmla="*/ 139 w 219"/>
                  <a:gd name="T25" fmla="*/ 49 h 711"/>
                  <a:gd name="T26" fmla="*/ 137 w 219"/>
                  <a:gd name="T27" fmla="*/ 28 h 711"/>
                  <a:gd name="T28" fmla="*/ 126 w 219"/>
                  <a:gd name="T29" fmla="*/ 12 h 711"/>
                  <a:gd name="T30" fmla="*/ 120 w 219"/>
                  <a:gd name="T31" fmla="*/ 3 h 711"/>
                  <a:gd name="T32" fmla="*/ 99 w 219"/>
                  <a:gd name="T33" fmla="*/ 0 h 711"/>
                  <a:gd name="T34" fmla="*/ 76 w 219"/>
                  <a:gd name="T35" fmla="*/ 2 h 711"/>
                  <a:gd name="T36" fmla="*/ 71 w 219"/>
                  <a:gd name="T37" fmla="*/ 8 h 711"/>
                  <a:gd name="T38" fmla="*/ 59 w 219"/>
                  <a:gd name="T39" fmla="*/ 21 h 711"/>
                  <a:gd name="T40" fmla="*/ 57 w 219"/>
                  <a:gd name="T41" fmla="*/ 41 h 711"/>
                  <a:gd name="T42" fmla="*/ 59 w 219"/>
                  <a:gd name="T43" fmla="*/ 58 h 711"/>
                  <a:gd name="T44" fmla="*/ 77 w 219"/>
                  <a:gd name="T45" fmla="*/ 104 h 711"/>
                  <a:gd name="T46" fmla="*/ 58 w 219"/>
                  <a:gd name="T47" fmla="*/ 116 h 711"/>
                  <a:gd name="T48" fmla="*/ 25 w 219"/>
                  <a:gd name="T49" fmla="*/ 138 h 711"/>
                  <a:gd name="T50" fmla="*/ 16 w 219"/>
                  <a:gd name="T51" fmla="*/ 155 h 711"/>
                  <a:gd name="T52" fmla="*/ 9 w 219"/>
                  <a:gd name="T53" fmla="*/ 209 h 711"/>
                  <a:gd name="T54" fmla="*/ 2 w 219"/>
                  <a:gd name="T55" fmla="*/ 266 h 711"/>
                  <a:gd name="T56" fmla="*/ 0 w 219"/>
                  <a:gd name="T57" fmla="*/ 297 h 711"/>
                  <a:gd name="T58" fmla="*/ 0 w 219"/>
                  <a:gd name="T59" fmla="*/ 352 h 711"/>
                  <a:gd name="T60" fmla="*/ 2 w 219"/>
                  <a:gd name="T61" fmla="*/ 399 h 711"/>
                  <a:gd name="T62" fmla="*/ 12 w 219"/>
                  <a:gd name="T63" fmla="*/ 408 h 711"/>
                  <a:gd name="T64" fmla="*/ 23 w 219"/>
                  <a:gd name="T65" fmla="*/ 409 h 711"/>
                  <a:gd name="T66" fmla="*/ 14 w 219"/>
                  <a:gd name="T67" fmla="*/ 391 h 711"/>
                  <a:gd name="T68" fmla="*/ 62 w 219"/>
                  <a:gd name="T69" fmla="*/ 661 h 711"/>
                  <a:gd name="T70" fmla="*/ 71 w 219"/>
                  <a:gd name="T71" fmla="*/ 707 h 711"/>
                  <a:gd name="T72" fmla="*/ 106 w 219"/>
                  <a:gd name="T73" fmla="*/ 689 h 711"/>
                  <a:gd name="T74" fmla="*/ 127 w 219"/>
                  <a:gd name="T75" fmla="*/ 700 h 711"/>
                  <a:gd name="T76" fmla="*/ 147 w 219"/>
                  <a:gd name="T77" fmla="*/ 710 h 711"/>
                  <a:gd name="T78" fmla="*/ 160 w 219"/>
                  <a:gd name="T79" fmla="*/ 710 h 711"/>
                  <a:gd name="T80" fmla="*/ 172 w 219"/>
                  <a:gd name="T81" fmla="*/ 706 h 711"/>
                  <a:gd name="T82" fmla="*/ 167 w 219"/>
                  <a:gd name="T83" fmla="*/ 679 h 711"/>
                  <a:gd name="T84" fmla="*/ 176 w 219"/>
                  <a:gd name="T85" fmla="*/ 389 h 711"/>
                  <a:gd name="T86" fmla="*/ 183 w 219"/>
                  <a:gd name="T87" fmla="*/ 405 h 711"/>
                  <a:gd name="T88" fmla="*/ 184 w 219"/>
                  <a:gd name="T89" fmla="*/ 406 h 711"/>
                  <a:gd name="T90" fmla="*/ 187 w 219"/>
                  <a:gd name="T91" fmla="*/ 409 h 711"/>
                  <a:gd name="T92" fmla="*/ 189 w 219"/>
                  <a:gd name="T93" fmla="*/ 426 h 7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
                  <a:gd name="T142" fmla="*/ 0 h 711"/>
                  <a:gd name="T143" fmla="*/ 219 w 219"/>
                  <a:gd name="T144" fmla="*/ 711 h 7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 h="711">
                    <a:moveTo>
                      <a:pt x="174" y="426"/>
                    </a:moveTo>
                    <a:lnTo>
                      <a:pt x="174" y="596"/>
                    </a:lnTo>
                    <a:lnTo>
                      <a:pt x="218" y="596"/>
                    </a:lnTo>
                    <a:lnTo>
                      <a:pt x="218" y="426"/>
                    </a:lnTo>
                    <a:lnTo>
                      <a:pt x="201" y="426"/>
                    </a:lnTo>
                    <a:lnTo>
                      <a:pt x="201" y="412"/>
                    </a:lnTo>
                    <a:lnTo>
                      <a:pt x="202" y="411"/>
                    </a:lnTo>
                    <a:lnTo>
                      <a:pt x="205" y="408"/>
                    </a:lnTo>
                    <a:lnTo>
                      <a:pt x="206" y="406"/>
                    </a:lnTo>
                    <a:lnTo>
                      <a:pt x="208" y="403"/>
                    </a:lnTo>
                    <a:lnTo>
                      <a:pt x="209" y="400"/>
                    </a:lnTo>
                    <a:lnTo>
                      <a:pt x="210" y="398"/>
                    </a:lnTo>
                    <a:lnTo>
                      <a:pt x="211" y="397"/>
                    </a:lnTo>
                    <a:lnTo>
                      <a:pt x="211" y="396"/>
                    </a:lnTo>
                    <a:lnTo>
                      <a:pt x="207" y="376"/>
                    </a:lnTo>
                    <a:lnTo>
                      <a:pt x="208" y="299"/>
                    </a:lnTo>
                    <a:lnTo>
                      <a:pt x="208" y="295"/>
                    </a:lnTo>
                    <a:lnTo>
                      <a:pt x="208" y="280"/>
                    </a:lnTo>
                    <a:lnTo>
                      <a:pt x="207" y="259"/>
                    </a:lnTo>
                    <a:lnTo>
                      <a:pt x="205" y="235"/>
                    </a:lnTo>
                    <a:lnTo>
                      <a:pt x="202" y="209"/>
                    </a:lnTo>
                    <a:lnTo>
                      <a:pt x="199" y="185"/>
                    </a:lnTo>
                    <a:lnTo>
                      <a:pt x="195" y="166"/>
                    </a:lnTo>
                    <a:lnTo>
                      <a:pt x="190" y="152"/>
                    </a:lnTo>
                    <a:lnTo>
                      <a:pt x="182" y="145"/>
                    </a:lnTo>
                    <a:lnTo>
                      <a:pt x="173" y="136"/>
                    </a:lnTo>
                    <a:lnTo>
                      <a:pt x="161" y="128"/>
                    </a:lnTo>
                    <a:lnTo>
                      <a:pt x="151" y="120"/>
                    </a:lnTo>
                    <a:lnTo>
                      <a:pt x="141" y="114"/>
                    </a:lnTo>
                    <a:lnTo>
                      <a:pt x="133" y="109"/>
                    </a:lnTo>
                    <a:lnTo>
                      <a:pt x="127" y="106"/>
                    </a:lnTo>
                    <a:lnTo>
                      <a:pt x="124" y="104"/>
                    </a:lnTo>
                    <a:lnTo>
                      <a:pt x="127" y="86"/>
                    </a:lnTo>
                    <a:lnTo>
                      <a:pt x="137" y="65"/>
                    </a:lnTo>
                    <a:lnTo>
                      <a:pt x="138" y="64"/>
                    </a:lnTo>
                    <a:lnTo>
                      <a:pt x="138" y="60"/>
                    </a:lnTo>
                    <a:lnTo>
                      <a:pt x="139" y="56"/>
                    </a:lnTo>
                    <a:lnTo>
                      <a:pt x="139" y="49"/>
                    </a:lnTo>
                    <a:lnTo>
                      <a:pt x="139" y="42"/>
                    </a:lnTo>
                    <a:lnTo>
                      <a:pt x="138" y="36"/>
                    </a:lnTo>
                    <a:lnTo>
                      <a:pt x="137" y="28"/>
                    </a:lnTo>
                    <a:lnTo>
                      <a:pt x="133" y="22"/>
                    </a:lnTo>
                    <a:lnTo>
                      <a:pt x="129" y="17"/>
                    </a:lnTo>
                    <a:lnTo>
                      <a:pt x="126" y="12"/>
                    </a:lnTo>
                    <a:lnTo>
                      <a:pt x="124" y="8"/>
                    </a:lnTo>
                    <a:lnTo>
                      <a:pt x="123" y="5"/>
                    </a:lnTo>
                    <a:lnTo>
                      <a:pt x="120" y="3"/>
                    </a:lnTo>
                    <a:lnTo>
                      <a:pt x="116" y="1"/>
                    </a:lnTo>
                    <a:lnTo>
                      <a:pt x="109" y="0"/>
                    </a:lnTo>
                    <a:lnTo>
                      <a:pt x="99" y="0"/>
                    </a:lnTo>
                    <a:lnTo>
                      <a:pt x="87" y="0"/>
                    </a:lnTo>
                    <a:lnTo>
                      <a:pt x="80" y="0"/>
                    </a:lnTo>
                    <a:lnTo>
                      <a:pt x="76" y="2"/>
                    </a:lnTo>
                    <a:lnTo>
                      <a:pt x="74" y="3"/>
                    </a:lnTo>
                    <a:lnTo>
                      <a:pt x="72" y="5"/>
                    </a:lnTo>
                    <a:lnTo>
                      <a:pt x="71" y="8"/>
                    </a:lnTo>
                    <a:lnTo>
                      <a:pt x="67" y="12"/>
                    </a:lnTo>
                    <a:lnTo>
                      <a:pt x="62" y="16"/>
                    </a:lnTo>
                    <a:lnTo>
                      <a:pt x="59" y="21"/>
                    </a:lnTo>
                    <a:lnTo>
                      <a:pt x="57" y="27"/>
                    </a:lnTo>
                    <a:lnTo>
                      <a:pt x="56" y="35"/>
                    </a:lnTo>
                    <a:lnTo>
                      <a:pt x="57" y="41"/>
                    </a:lnTo>
                    <a:lnTo>
                      <a:pt x="58" y="49"/>
                    </a:lnTo>
                    <a:lnTo>
                      <a:pt x="59" y="55"/>
                    </a:lnTo>
                    <a:lnTo>
                      <a:pt x="59" y="58"/>
                    </a:lnTo>
                    <a:lnTo>
                      <a:pt x="60" y="60"/>
                    </a:lnTo>
                    <a:lnTo>
                      <a:pt x="61" y="90"/>
                    </a:lnTo>
                    <a:lnTo>
                      <a:pt x="77" y="104"/>
                    </a:lnTo>
                    <a:lnTo>
                      <a:pt x="74" y="106"/>
                    </a:lnTo>
                    <a:lnTo>
                      <a:pt x="67" y="110"/>
                    </a:lnTo>
                    <a:lnTo>
                      <a:pt x="58" y="116"/>
                    </a:lnTo>
                    <a:lnTo>
                      <a:pt x="46" y="123"/>
                    </a:lnTo>
                    <a:lnTo>
                      <a:pt x="36" y="130"/>
                    </a:lnTo>
                    <a:lnTo>
                      <a:pt x="25" y="138"/>
                    </a:lnTo>
                    <a:lnTo>
                      <a:pt x="19" y="144"/>
                    </a:lnTo>
                    <a:lnTo>
                      <a:pt x="17" y="149"/>
                    </a:lnTo>
                    <a:lnTo>
                      <a:pt x="16" y="155"/>
                    </a:lnTo>
                    <a:lnTo>
                      <a:pt x="14" y="169"/>
                    </a:lnTo>
                    <a:lnTo>
                      <a:pt x="12" y="188"/>
                    </a:lnTo>
                    <a:lnTo>
                      <a:pt x="9" y="209"/>
                    </a:lnTo>
                    <a:lnTo>
                      <a:pt x="6" y="231"/>
                    </a:lnTo>
                    <a:lnTo>
                      <a:pt x="4" y="251"/>
                    </a:lnTo>
                    <a:lnTo>
                      <a:pt x="2" y="266"/>
                    </a:lnTo>
                    <a:lnTo>
                      <a:pt x="2" y="277"/>
                    </a:lnTo>
                    <a:lnTo>
                      <a:pt x="1" y="283"/>
                    </a:lnTo>
                    <a:lnTo>
                      <a:pt x="0" y="297"/>
                    </a:lnTo>
                    <a:lnTo>
                      <a:pt x="0" y="313"/>
                    </a:lnTo>
                    <a:lnTo>
                      <a:pt x="0" y="332"/>
                    </a:lnTo>
                    <a:lnTo>
                      <a:pt x="0" y="352"/>
                    </a:lnTo>
                    <a:lnTo>
                      <a:pt x="0" y="371"/>
                    </a:lnTo>
                    <a:lnTo>
                      <a:pt x="0" y="387"/>
                    </a:lnTo>
                    <a:lnTo>
                      <a:pt x="2" y="399"/>
                    </a:lnTo>
                    <a:lnTo>
                      <a:pt x="5" y="404"/>
                    </a:lnTo>
                    <a:lnTo>
                      <a:pt x="8" y="406"/>
                    </a:lnTo>
                    <a:lnTo>
                      <a:pt x="12" y="408"/>
                    </a:lnTo>
                    <a:lnTo>
                      <a:pt x="16" y="409"/>
                    </a:lnTo>
                    <a:lnTo>
                      <a:pt x="19" y="409"/>
                    </a:lnTo>
                    <a:lnTo>
                      <a:pt x="23" y="409"/>
                    </a:lnTo>
                    <a:lnTo>
                      <a:pt x="25" y="409"/>
                    </a:lnTo>
                    <a:lnTo>
                      <a:pt x="26" y="409"/>
                    </a:lnTo>
                    <a:lnTo>
                      <a:pt x="14" y="391"/>
                    </a:lnTo>
                    <a:lnTo>
                      <a:pt x="35" y="261"/>
                    </a:lnTo>
                    <a:lnTo>
                      <a:pt x="33" y="400"/>
                    </a:lnTo>
                    <a:lnTo>
                      <a:pt x="62" y="661"/>
                    </a:lnTo>
                    <a:lnTo>
                      <a:pt x="39" y="691"/>
                    </a:lnTo>
                    <a:lnTo>
                      <a:pt x="35" y="710"/>
                    </a:lnTo>
                    <a:lnTo>
                      <a:pt x="71" y="707"/>
                    </a:lnTo>
                    <a:lnTo>
                      <a:pt x="100" y="685"/>
                    </a:lnTo>
                    <a:lnTo>
                      <a:pt x="102" y="686"/>
                    </a:lnTo>
                    <a:lnTo>
                      <a:pt x="106" y="689"/>
                    </a:lnTo>
                    <a:lnTo>
                      <a:pt x="112" y="692"/>
                    </a:lnTo>
                    <a:lnTo>
                      <a:pt x="119" y="696"/>
                    </a:lnTo>
                    <a:lnTo>
                      <a:pt x="127" y="700"/>
                    </a:lnTo>
                    <a:lnTo>
                      <a:pt x="135" y="705"/>
                    </a:lnTo>
                    <a:lnTo>
                      <a:pt x="141" y="708"/>
                    </a:lnTo>
                    <a:lnTo>
                      <a:pt x="147" y="710"/>
                    </a:lnTo>
                    <a:lnTo>
                      <a:pt x="151" y="710"/>
                    </a:lnTo>
                    <a:lnTo>
                      <a:pt x="156" y="710"/>
                    </a:lnTo>
                    <a:lnTo>
                      <a:pt x="160" y="710"/>
                    </a:lnTo>
                    <a:lnTo>
                      <a:pt x="165" y="709"/>
                    </a:lnTo>
                    <a:lnTo>
                      <a:pt x="169" y="707"/>
                    </a:lnTo>
                    <a:lnTo>
                      <a:pt x="172" y="706"/>
                    </a:lnTo>
                    <a:lnTo>
                      <a:pt x="175" y="706"/>
                    </a:lnTo>
                    <a:lnTo>
                      <a:pt x="175" y="705"/>
                    </a:lnTo>
                    <a:lnTo>
                      <a:pt x="167" y="679"/>
                    </a:lnTo>
                    <a:lnTo>
                      <a:pt x="140" y="663"/>
                    </a:lnTo>
                    <a:lnTo>
                      <a:pt x="165" y="417"/>
                    </a:lnTo>
                    <a:lnTo>
                      <a:pt x="176" y="389"/>
                    </a:lnTo>
                    <a:lnTo>
                      <a:pt x="163" y="248"/>
                    </a:lnTo>
                    <a:lnTo>
                      <a:pt x="191" y="392"/>
                    </a:lnTo>
                    <a:lnTo>
                      <a:pt x="183" y="405"/>
                    </a:lnTo>
                    <a:lnTo>
                      <a:pt x="183" y="406"/>
                    </a:lnTo>
                    <a:lnTo>
                      <a:pt x="184" y="406"/>
                    </a:lnTo>
                    <a:lnTo>
                      <a:pt x="184" y="407"/>
                    </a:lnTo>
                    <a:lnTo>
                      <a:pt x="185" y="408"/>
                    </a:lnTo>
                    <a:lnTo>
                      <a:pt x="187" y="409"/>
                    </a:lnTo>
                    <a:lnTo>
                      <a:pt x="188" y="410"/>
                    </a:lnTo>
                    <a:lnTo>
                      <a:pt x="189" y="411"/>
                    </a:lnTo>
                    <a:lnTo>
                      <a:pt x="189" y="426"/>
                    </a:lnTo>
                    <a:lnTo>
                      <a:pt x="174" y="426"/>
                    </a:lnTo>
                  </a:path>
                </a:pathLst>
              </a:custGeom>
              <a:solidFill>
                <a:srgbClr val="FF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5" name="Freeform 66"/>
              <p:cNvSpPr>
                <a:spLocks/>
              </p:cNvSpPr>
              <p:nvPr/>
            </p:nvSpPr>
            <p:spPr bwMode="auto">
              <a:xfrm>
                <a:off x="1964" y="2651"/>
                <a:ext cx="222" cy="725"/>
              </a:xfrm>
              <a:custGeom>
                <a:avLst/>
                <a:gdLst>
                  <a:gd name="T0" fmla="*/ 41 w 222"/>
                  <a:gd name="T1" fmla="*/ 407 h 725"/>
                  <a:gd name="T2" fmla="*/ 19 w 222"/>
                  <a:gd name="T3" fmla="*/ 299 h 725"/>
                  <a:gd name="T4" fmla="*/ 0 w 222"/>
                  <a:gd name="T5" fmla="*/ 245 h 725"/>
                  <a:gd name="T6" fmla="*/ 5 w 222"/>
                  <a:gd name="T7" fmla="*/ 224 h 725"/>
                  <a:gd name="T8" fmla="*/ 14 w 222"/>
                  <a:gd name="T9" fmla="*/ 192 h 725"/>
                  <a:gd name="T10" fmla="*/ 24 w 222"/>
                  <a:gd name="T11" fmla="*/ 163 h 725"/>
                  <a:gd name="T12" fmla="*/ 37 w 222"/>
                  <a:gd name="T13" fmla="*/ 144 h 725"/>
                  <a:gd name="T14" fmla="*/ 58 w 222"/>
                  <a:gd name="T15" fmla="*/ 128 h 725"/>
                  <a:gd name="T16" fmla="*/ 79 w 222"/>
                  <a:gd name="T17" fmla="*/ 114 h 725"/>
                  <a:gd name="T18" fmla="*/ 93 w 222"/>
                  <a:gd name="T19" fmla="*/ 105 h 725"/>
                  <a:gd name="T20" fmla="*/ 93 w 222"/>
                  <a:gd name="T21" fmla="*/ 85 h 725"/>
                  <a:gd name="T22" fmla="*/ 83 w 222"/>
                  <a:gd name="T23" fmla="*/ 63 h 725"/>
                  <a:gd name="T24" fmla="*/ 81 w 222"/>
                  <a:gd name="T25" fmla="*/ 55 h 725"/>
                  <a:gd name="T26" fmla="*/ 80 w 222"/>
                  <a:gd name="T27" fmla="*/ 41 h 725"/>
                  <a:gd name="T28" fmla="*/ 84 w 222"/>
                  <a:gd name="T29" fmla="*/ 28 h 725"/>
                  <a:gd name="T30" fmla="*/ 91 w 222"/>
                  <a:gd name="T31" fmla="*/ 16 h 725"/>
                  <a:gd name="T32" fmla="*/ 95 w 222"/>
                  <a:gd name="T33" fmla="*/ 8 h 725"/>
                  <a:gd name="T34" fmla="*/ 100 w 222"/>
                  <a:gd name="T35" fmla="*/ 2 h 725"/>
                  <a:gd name="T36" fmla="*/ 111 w 222"/>
                  <a:gd name="T37" fmla="*/ 0 h 725"/>
                  <a:gd name="T38" fmla="*/ 132 w 222"/>
                  <a:gd name="T39" fmla="*/ 0 h 725"/>
                  <a:gd name="T40" fmla="*/ 144 w 222"/>
                  <a:gd name="T41" fmla="*/ 1 h 725"/>
                  <a:gd name="T42" fmla="*/ 147 w 222"/>
                  <a:gd name="T43" fmla="*/ 5 h 725"/>
                  <a:gd name="T44" fmla="*/ 152 w 222"/>
                  <a:gd name="T45" fmla="*/ 11 h 725"/>
                  <a:gd name="T46" fmla="*/ 162 w 222"/>
                  <a:gd name="T47" fmla="*/ 20 h 725"/>
                  <a:gd name="T48" fmla="*/ 164 w 222"/>
                  <a:gd name="T49" fmla="*/ 34 h 725"/>
                  <a:gd name="T50" fmla="*/ 162 w 222"/>
                  <a:gd name="T51" fmla="*/ 48 h 725"/>
                  <a:gd name="T52" fmla="*/ 160 w 222"/>
                  <a:gd name="T53" fmla="*/ 58 h 725"/>
                  <a:gd name="T54" fmla="*/ 146 w 222"/>
                  <a:gd name="T55" fmla="*/ 92 h 725"/>
                  <a:gd name="T56" fmla="*/ 146 w 222"/>
                  <a:gd name="T57" fmla="*/ 105 h 725"/>
                  <a:gd name="T58" fmla="*/ 163 w 222"/>
                  <a:gd name="T59" fmla="*/ 115 h 725"/>
                  <a:gd name="T60" fmla="*/ 184 w 222"/>
                  <a:gd name="T61" fmla="*/ 130 h 725"/>
                  <a:gd name="T62" fmla="*/ 201 w 222"/>
                  <a:gd name="T63" fmla="*/ 144 h 725"/>
                  <a:gd name="T64" fmla="*/ 204 w 222"/>
                  <a:gd name="T65" fmla="*/ 154 h 725"/>
                  <a:gd name="T66" fmla="*/ 207 w 222"/>
                  <a:gd name="T67" fmla="*/ 188 h 725"/>
                  <a:gd name="T68" fmla="*/ 213 w 222"/>
                  <a:gd name="T69" fmla="*/ 230 h 725"/>
                  <a:gd name="T70" fmla="*/ 217 w 222"/>
                  <a:gd name="T71" fmla="*/ 266 h 725"/>
                  <a:gd name="T72" fmla="*/ 218 w 222"/>
                  <a:gd name="T73" fmla="*/ 283 h 725"/>
                  <a:gd name="T74" fmla="*/ 220 w 222"/>
                  <a:gd name="T75" fmla="*/ 312 h 725"/>
                  <a:gd name="T76" fmla="*/ 221 w 222"/>
                  <a:gd name="T77" fmla="*/ 351 h 725"/>
                  <a:gd name="T78" fmla="*/ 219 w 222"/>
                  <a:gd name="T79" fmla="*/ 386 h 725"/>
                  <a:gd name="T80" fmla="*/ 215 w 222"/>
                  <a:gd name="T81" fmla="*/ 403 h 725"/>
                  <a:gd name="T82" fmla="*/ 207 w 222"/>
                  <a:gd name="T83" fmla="*/ 408 h 725"/>
                  <a:gd name="T84" fmla="*/ 200 w 222"/>
                  <a:gd name="T85" fmla="*/ 409 h 725"/>
                  <a:gd name="T86" fmla="*/ 194 w 222"/>
                  <a:gd name="T87" fmla="*/ 408 h 725"/>
                  <a:gd name="T88" fmla="*/ 196 w 222"/>
                  <a:gd name="T89" fmla="*/ 398 h 725"/>
                  <a:gd name="T90" fmla="*/ 186 w 222"/>
                  <a:gd name="T91" fmla="*/ 400 h 725"/>
                  <a:gd name="T92" fmla="*/ 189 w 222"/>
                  <a:gd name="T93" fmla="*/ 528 h 725"/>
                  <a:gd name="T94" fmla="*/ 194 w 222"/>
                  <a:gd name="T95" fmla="*/ 666 h 725"/>
                  <a:gd name="T96" fmla="*/ 163 w 222"/>
                  <a:gd name="T97" fmla="*/ 684 h 725"/>
                  <a:gd name="T98" fmla="*/ 118 w 222"/>
                  <a:gd name="T99" fmla="*/ 686 h 725"/>
                  <a:gd name="T100" fmla="*/ 112 w 222"/>
                  <a:gd name="T101" fmla="*/ 696 h 725"/>
                  <a:gd name="T102" fmla="*/ 103 w 222"/>
                  <a:gd name="T103" fmla="*/ 709 h 725"/>
                  <a:gd name="T104" fmla="*/ 92 w 222"/>
                  <a:gd name="T105" fmla="*/ 720 h 725"/>
                  <a:gd name="T106" fmla="*/ 84 w 222"/>
                  <a:gd name="T107" fmla="*/ 724 h 725"/>
                  <a:gd name="T108" fmla="*/ 74 w 222"/>
                  <a:gd name="T109" fmla="*/ 723 h 725"/>
                  <a:gd name="T110" fmla="*/ 66 w 222"/>
                  <a:gd name="T111" fmla="*/ 721 h 725"/>
                  <a:gd name="T112" fmla="*/ 61 w 222"/>
                  <a:gd name="T113" fmla="*/ 719 h 725"/>
                  <a:gd name="T114" fmla="*/ 68 w 222"/>
                  <a:gd name="T115" fmla="*/ 692 h 725"/>
                  <a:gd name="T116" fmla="*/ 54 w 222"/>
                  <a:gd name="T117" fmla="*/ 537 h 725"/>
                  <a:gd name="T118" fmla="*/ 44 w 222"/>
                  <a:gd name="T119" fmla="*/ 374 h 7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2"/>
                  <a:gd name="T181" fmla="*/ 0 h 725"/>
                  <a:gd name="T182" fmla="*/ 222 w 222"/>
                  <a:gd name="T183" fmla="*/ 725 h 7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2" h="725">
                    <a:moveTo>
                      <a:pt x="44" y="374"/>
                    </a:moveTo>
                    <a:lnTo>
                      <a:pt x="41" y="407"/>
                    </a:lnTo>
                    <a:lnTo>
                      <a:pt x="12" y="367"/>
                    </a:lnTo>
                    <a:lnTo>
                      <a:pt x="19" y="299"/>
                    </a:lnTo>
                    <a:lnTo>
                      <a:pt x="0" y="248"/>
                    </a:lnTo>
                    <a:lnTo>
                      <a:pt x="0" y="245"/>
                    </a:lnTo>
                    <a:lnTo>
                      <a:pt x="1" y="236"/>
                    </a:lnTo>
                    <a:lnTo>
                      <a:pt x="5" y="224"/>
                    </a:lnTo>
                    <a:lnTo>
                      <a:pt x="9" y="209"/>
                    </a:lnTo>
                    <a:lnTo>
                      <a:pt x="14" y="192"/>
                    </a:lnTo>
                    <a:lnTo>
                      <a:pt x="18" y="176"/>
                    </a:lnTo>
                    <a:lnTo>
                      <a:pt x="24" y="163"/>
                    </a:lnTo>
                    <a:lnTo>
                      <a:pt x="31" y="152"/>
                    </a:lnTo>
                    <a:lnTo>
                      <a:pt x="37" y="144"/>
                    </a:lnTo>
                    <a:lnTo>
                      <a:pt x="47" y="135"/>
                    </a:lnTo>
                    <a:lnTo>
                      <a:pt x="58" y="128"/>
                    </a:lnTo>
                    <a:lnTo>
                      <a:pt x="69" y="120"/>
                    </a:lnTo>
                    <a:lnTo>
                      <a:pt x="79" y="114"/>
                    </a:lnTo>
                    <a:lnTo>
                      <a:pt x="87" y="108"/>
                    </a:lnTo>
                    <a:lnTo>
                      <a:pt x="93" y="105"/>
                    </a:lnTo>
                    <a:lnTo>
                      <a:pt x="95" y="103"/>
                    </a:lnTo>
                    <a:lnTo>
                      <a:pt x="93" y="85"/>
                    </a:lnTo>
                    <a:lnTo>
                      <a:pt x="83" y="64"/>
                    </a:lnTo>
                    <a:lnTo>
                      <a:pt x="83" y="63"/>
                    </a:lnTo>
                    <a:lnTo>
                      <a:pt x="82" y="59"/>
                    </a:lnTo>
                    <a:lnTo>
                      <a:pt x="81" y="55"/>
                    </a:lnTo>
                    <a:lnTo>
                      <a:pt x="80" y="49"/>
                    </a:lnTo>
                    <a:lnTo>
                      <a:pt x="80" y="41"/>
                    </a:lnTo>
                    <a:lnTo>
                      <a:pt x="81" y="35"/>
                    </a:lnTo>
                    <a:lnTo>
                      <a:pt x="84" y="28"/>
                    </a:lnTo>
                    <a:lnTo>
                      <a:pt x="87" y="21"/>
                    </a:lnTo>
                    <a:lnTo>
                      <a:pt x="91" y="16"/>
                    </a:lnTo>
                    <a:lnTo>
                      <a:pt x="93" y="12"/>
                    </a:lnTo>
                    <a:lnTo>
                      <a:pt x="95" y="8"/>
                    </a:lnTo>
                    <a:lnTo>
                      <a:pt x="97" y="4"/>
                    </a:lnTo>
                    <a:lnTo>
                      <a:pt x="100" y="2"/>
                    </a:lnTo>
                    <a:lnTo>
                      <a:pt x="104" y="0"/>
                    </a:lnTo>
                    <a:lnTo>
                      <a:pt x="111" y="0"/>
                    </a:lnTo>
                    <a:lnTo>
                      <a:pt x="122" y="0"/>
                    </a:lnTo>
                    <a:lnTo>
                      <a:pt x="132" y="0"/>
                    </a:lnTo>
                    <a:lnTo>
                      <a:pt x="140" y="0"/>
                    </a:lnTo>
                    <a:lnTo>
                      <a:pt x="144" y="1"/>
                    </a:lnTo>
                    <a:lnTo>
                      <a:pt x="147" y="2"/>
                    </a:lnTo>
                    <a:lnTo>
                      <a:pt x="147" y="5"/>
                    </a:lnTo>
                    <a:lnTo>
                      <a:pt x="149" y="7"/>
                    </a:lnTo>
                    <a:lnTo>
                      <a:pt x="152" y="11"/>
                    </a:lnTo>
                    <a:lnTo>
                      <a:pt x="157" y="16"/>
                    </a:lnTo>
                    <a:lnTo>
                      <a:pt x="162" y="20"/>
                    </a:lnTo>
                    <a:lnTo>
                      <a:pt x="164" y="26"/>
                    </a:lnTo>
                    <a:lnTo>
                      <a:pt x="164" y="34"/>
                    </a:lnTo>
                    <a:lnTo>
                      <a:pt x="164" y="41"/>
                    </a:lnTo>
                    <a:lnTo>
                      <a:pt x="162" y="48"/>
                    </a:lnTo>
                    <a:lnTo>
                      <a:pt x="161" y="54"/>
                    </a:lnTo>
                    <a:lnTo>
                      <a:pt x="160" y="58"/>
                    </a:lnTo>
                    <a:lnTo>
                      <a:pt x="160" y="59"/>
                    </a:lnTo>
                    <a:lnTo>
                      <a:pt x="146" y="92"/>
                    </a:lnTo>
                    <a:lnTo>
                      <a:pt x="144" y="103"/>
                    </a:lnTo>
                    <a:lnTo>
                      <a:pt x="146" y="105"/>
                    </a:lnTo>
                    <a:lnTo>
                      <a:pt x="152" y="109"/>
                    </a:lnTo>
                    <a:lnTo>
                      <a:pt x="163" y="115"/>
                    </a:lnTo>
                    <a:lnTo>
                      <a:pt x="173" y="122"/>
                    </a:lnTo>
                    <a:lnTo>
                      <a:pt x="184" y="130"/>
                    </a:lnTo>
                    <a:lnTo>
                      <a:pt x="194" y="137"/>
                    </a:lnTo>
                    <a:lnTo>
                      <a:pt x="201" y="144"/>
                    </a:lnTo>
                    <a:lnTo>
                      <a:pt x="203" y="148"/>
                    </a:lnTo>
                    <a:lnTo>
                      <a:pt x="204" y="154"/>
                    </a:lnTo>
                    <a:lnTo>
                      <a:pt x="205" y="169"/>
                    </a:lnTo>
                    <a:lnTo>
                      <a:pt x="207" y="188"/>
                    </a:lnTo>
                    <a:lnTo>
                      <a:pt x="210" y="209"/>
                    </a:lnTo>
                    <a:lnTo>
                      <a:pt x="213" y="230"/>
                    </a:lnTo>
                    <a:lnTo>
                      <a:pt x="215" y="250"/>
                    </a:lnTo>
                    <a:lnTo>
                      <a:pt x="217" y="266"/>
                    </a:lnTo>
                    <a:lnTo>
                      <a:pt x="218" y="276"/>
                    </a:lnTo>
                    <a:lnTo>
                      <a:pt x="218" y="283"/>
                    </a:lnTo>
                    <a:lnTo>
                      <a:pt x="219" y="296"/>
                    </a:lnTo>
                    <a:lnTo>
                      <a:pt x="220" y="312"/>
                    </a:lnTo>
                    <a:lnTo>
                      <a:pt x="220" y="331"/>
                    </a:lnTo>
                    <a:lnTo>
                      <a:pt x="221" y="351"/>
                    </a:lnTo>
                    <a:lnTo>
                      <a:pt x="220" y="370"/>
                    </a:lnTo>
                    <a:lnTo>
                      <a:pt x="219" y="386"/>
                    </a:lnTo>
                    <a:lnTo>
                      <a:pt x="217" y="399"/>
                    </a:lnTo>
                    <a:lnTo>
                      <a:pt x="215" y="403"/>
                    </a:lnTo>
                    <a:lnTo>
                      <a:pt x="211" y="406"/>
                    </a:lnTo>
                    <a:lnTo>
                      <a:pt x="207" y="408"/>
                    </a:lnTo>
                    <a:lnTo>
                      <a:pt x="203" y="409"/>
                    </a:lnTo>
                    <a:lnTo>
                      <a:pt x="200" y="409"/>
                    </a:lnTo>
                    <a:lnTo>
                      <a:pt x="197" y="409"/>
                    </a:lnTo>
                    <a:lnTo>
                      <a:pt x="194" y="408"/>
                    </a:lnTo>
                    <a:lnTo>
                      <a:pt x="196" y="398"/>
                    </a:lnTo>
                    <a:lnTo>
                      <a:pt x="205" y="390"/>
                    </a:lnTo>
                    <a:lnTo>
                      <a:pt x="186" y="400"/>
                    </a:lnTo>
                    <a:lnTo>
                      <a:pt x="192" y="497"/>
                    </a:lnTo>
                    <a:lnTo>
                      <a:pt x="189" y="528"/>
                    </a:lnTo>
                    <a:lnTo>
                      <a:pt x="162" y="640"/>
                    </a:lnTo>
                    <a:lnTo>
                      <a:pt x="194" y="666"/>
                    </a:lnTo>
                    <a:lnTo>
                      <a:pt x="199" y="685"/>
                    </a:lnTo>
                    <a:lnTo>
                      <a:pt x="163" y="684"/>
                    </a:lnTo>
                    <a:lnTo>
                      <a:pt x="119" y="685"/>
                    </a:lnTo>
                    <a:lnTo>
                      <a:pt x="118" y="686"/>
                    </a:lnTo>
                    <a:lnTo>
                      <a:pt x="116" y="690"/>
                    </a:lnTo>
                    <a:lnTo>
                      <a:pt x="112" y="696"/>
                    </a:lnTo>
                    <a:lnTo>
                      <a:pt x="108" y="703"/>
                    </a:lnTo>
                    <a:lnTo>
                      <a:pt x="103" y="709"/>
                    </a:lnTo>
                    <a:lnTo>
                      <a:pt x="97" y="715"/>
                    </a:lnTo>
                    <a:lnTo>
                      <a:pt x="92" y="720"/>
                    </a:lnTo>
                    <a:lnTo>
                      <a:pt x="88" y="723"/>
                    </a:lnTo>
                    <a:lnTo>
                      <a:pt x="84" y="724"/>
                    </a:lnTo>
                    <a:lnTo>
                      <a:pt x="79" y="724"/>
                    </a:lnTo>
                    <a:lnTo>
                      <a:pt x="74" y="723"/>
                    </a:lnTo>
                    <a:lnTo>
                      <a:pt x="70" y="722"/>
                    </a:lnTo>
                    <a:lnTo>
                      <a:pt x="66" y="721"/>
                    </a:lnTo>
                    <a:lnTo>
                      <a:pt x="63" y="720"/>
                    </a:lnTo>
                    <a:lnTo>
                      <a:pt x="61" y="719"/>
                    </a:lnTo>
                    <a:lnTo>
                      <a:pt x="60" y="719"/>
                    </a:lnTo>
                    <a:lnTo>
                      <a:pt x="68" y="692"/>
                    </a:lnTo>
                    <a:lnTo>
                      <a:pt x="79" y="663"/>
                    </a:lnTo>
                    <a:lnTo>
                      <a:pt x="54" y="537"/>
                    </a:lnTo>
                    <a:lnTo>
                      <a:pt x="48" y="418"/>
                    </a:lnTo>
                    <a:lnTo>
                      <a:pt x="44" y="37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6" name="Freeform 67"/>
              <p:cNvSpPr>
                <a:spLocks/>
              </p:cNvSpPr>
              <p:nvPr/>
            </p:nvSpPr>
            <p:spPr bwMode="auto">
              <a:xfrm>
                <a:off x="1974" y="2659"/>
                <a:ext cx="223" cy="724"/>
              </a:xfrm>
              <a:custGeom>
                <a:avLst/>
                <a:gdLst>
                  <a:gd name="T0" fmla="*/ 41 w 223"/>
                  <a:gd name="T1" fmla="*/ 407 h 724"/>
                  <a:gd name="T2" fmla="*/ 20 w 223"/>
                  <a:gd name="T3" fmla="*/ 299 h 724"/>
                  <a:gd name="T4" fmla="*/ 0 w 223"/>
                  <a:gd name="T5" fmla="*/ 245 h 724"/>
                  <a:gd name="T6" fmla="*/ 5 w 223"/>
                  <a:gd name="T7" fmla="*/ 223 h 724"/>
                  <a:gd name="T8" fmla="*/ 14 w 223"/>
                  <a:gd name="T9" fmla="*/ 192 h 724"/>
                  <a:gd name="T10" fmla="*/ 25 w 223"/>
                  <a:gd name="T11" fmla="*/ 163 h 724"/>
                  <a:gd name="T12" fmla="*/ 39 w 223"/>
                  <a:gd name="T13" fmla="*/ 145 h 724"/>
                  <a:gd name="T14" fmla="*/ 59 w 223"/>
                  <a:gd name="T15" fmla="*/ 128 h 724"/>
                  <a:gd name="T16" fmla="*/ 80 w 223"/>
                  <a:gd name="T17" fmla="*/ 113 h 724"/>
                  <a:gd name="T18" fmla="*/ 94 w 223"/>
                  <a:gd name="T19" fmla="*/ 105 h 724"/>
                  <a:gd name="T20" fmla="*/ 94 w 223"/>
                  <a:gd name="T21" fmla="*/ 86 h 724"/>
                  <a:gd name="T22" fmla="*/ 83 w 223"/>
                  <a:gd name="T23" fmla="*/ 63 h 724"/>
                  <a:gd name="T24" fmla="*/ 81 w 223"/>
                  <a:gd name="T25" fmla="*/ 55 h 724"/>
                  <a:gd name="T26" fmla="*/ 81 w 223"/>
                  <a:gd name="T27" fmla="*/ 42 h 724"/>
                  <a:gd name="T28" fmla="*/ 84 w 223"/>
                  <a:gd name="T29" fmla="*/ 28 h 724"/>
                  <a:gd name="T30" fmla="*/ 92 w 223"/>
                  <a:gd name="T31" fmla="*/ 17 h 724"/>
                  <a:gd name="T32" fmla="*/ 96 w 223"/>
                  <a:gd name="T33" fmla="*/ 8 h 724"/>
                  <a:gd name="T34" fmla="*/ 100 w 223"/>
                  <a:gd name="T35" fmla="*/ 2 h 724"/>
                  <a:gd name="T36" fmla="*/ 112 w 223"/>
                  <a:gd name="T37" fmla="*/ 0 h 724"/>
                  <a:gd name="T38" fmla="*/ 133 w 223"/>
                  <a:gd name="T39" fmla="*/ 0 h 724"/>
                  <a:gd name="T40" fmla="*/ 145 w 223"/>
                  <a:gd name="T41" fmla="*/ 1 h 724"/>
                  <a:gd name="T42" fmla="*/ 148 w 223"/>
                  <a:gd name="T43" fmla="*/ 5 h 724"/>
                  <a:gd name="T44" fmla="*/ 153 w 223"/>
                  <a:gd name="T45" fmla="*/ 11 h 724"/>
                  <a:gd name="T46" fmla="*/ 162 w 223"/>
                  <a:gd name="T47" fmla="*/ 20 h 724"/>
                  <a:gd name="T48" fmla="*/ 165 w 223"/>
                  <a:gd name="T49" fmla="*/ 34 h 724"/>
                  <a:gd name="T50" fmla="*/ 163 w 223"/>
                  <a:gd name="T51" fmla="*/ 49 h 724"/>
                  <a:gd name="T52" fmla="*/ 161 w 223"/>
                  <a:gd name="T53" fmla="*/ 58 h 724"/>
                  <a:gd name="T54" fmla="*/ 146 w 223"/>
                  <a:gd name="T55" fmla="*/ 92 h 724"/>
                  <a:gd name="T56" fmla="*/ 147 w 223"/>
                  <a:gd name="T57" fmla="*/ 106 h 724"/>
                  <a:gd name="T58" fmla="*/ 163 w 223"/>
                  <a:gd name="T59" fmla="*/ 115 h 724"/>
                  <a:gd name="T60" fmla="*/ 185 w 223"/>
                  <a:gd name="T61" fmla="*/ 130 h 724"/>
                  <a:gd name="T62" fmla="*/ 202 w 223"/>
                  <a:gd name="T63" fmla="*/ 144 h 724"/>
                  <a:gd name="T64" fmla="*/ 205 w 223"/>
                  <a:gd name="T65" fmla="*/ 155 h 724"/>
                  <a:gd name="T66" fmla="*/ 209 w 223"/>
                  <a:gd name="T67" fmla="*/ 187 h 724"/>
                  <a:gd name="T68" fmla="*/ 214 w 223"/>
                  <a:gd name="T69" fmla="*/ 230 h 724"/>
                  <a:gd name="T70" fmla="*/ 219 w 223"/>
                  <a:gd name="T71" fmla="*/ 266 h 724"/>
                  <a:gd name="T72" fmla="*/ 219 w 223"/>
                  <a:gd name="T73" fmla="*/ 283 h 724"/>
                  <a:gd name="T74" fmla="*/ 221 w 223"/>
                  <a:gd name="T75" fmla="*/ 313 h 724"/>
                  <a:gd name="T76" fmla="*/ 222 w 223"/>
                  <a:gd name="T77" fmla="*/ 351 h 724"/>
                  <a:gd name="T78" fmla="*/ 220 w 223"/>
                  <a:gd name="T79" fmla="*/ 386 h 724"/>
                  <a:gd name="T80" fmla="*/ 216 w 223"/>
                  <a:gd name="T81" fmla="*/ 403 h 724"/>
                  <a:gd name="T82" fmla="*/ 208 w 223"/>
                  <a:gd name="T83" fmla="*/ 407 h 724"/>
                  <a:gd name="T84" fmla="*/ 201 w 223"/>
                  <a:gd name="T85" fmla="*/ 408 h 724"/>
                  <a:gd name="T86" fmla="*/ 196 w 223"/>
                  <a:gd name="T87" fmla="*/ 408 h 724"/>
                  <a:gd name="T88" fmla="*/ 197 w 223"/>
                  <a:gd name="T89" fmla="*/ 398 h 724"/>
                  <a:gd name="T90" fmla="*/ 188 w 223"/>
                  <a:gd name="T91" fmla="*/ 400 h 724"/>
                  <a:gd name="T92" fmla="*/ 190 w 223"/>
                  <a:gd name="T93" fmla="*/ 528 h 724"/>
                  <a:gd name="T94" fmla="*/ 196 w 223"/>
                  <a:gd name="T95" fmla="*/ 667 h 724"/>
                  <a:gd name="T96" fmla="*/ 164 w 223"/>
                  <a:gd name="T97" fmla="*/ 683 h 724"/>
                  <a:gd name="T98" fmla="*/ 119 w 223"/>
                  <a:gd name="T99" fmla="*/ 685 h 724"/>
                  <a:gd name="T100" fmla="*/ 113 w 223"/>
                  <a:gd name="T101" fmla="*/ 695 h 724"/>
                  <a:gd name="T102" fmla="*/ 103 w 223"/>
                  <a:gd name="T103" fmla="*/ 709 h 724"/>
                  <a:gd name="T104" fmla="*/ 93 w 223"/>
                  <a:gd name="T105" fmla="*/ 720 h 724"/>
                  <a:gd name="T106" fmla="*/ 84 w 223"/>
                  <a:gd name="T107" fmla="*/ 723 h 724"/>
                  <a:gd name="T108" fmla="*/ 75 w 223"/>
                  <a:gd name="T109" fmla="*/ 722 h 724"/>
                  <a:gd name="T110" fmla="*/ 66 w 223"/>
                  <a:gd name="T111" fmla="*/ 720 h 724"/>
                  <a:gd name="T112" fmla="*/ 61 w 223"/>
                  <a:gd name="T113" fmla="*/ 718 h 724"/>
                  <a:gd name="T114" fmla="*/ 69 w 223"/>
                  <a:gd name="T115" fmla="*/ 692 h 724"/>
                  <a:gd name="T116" fmla="*/ 54 w 223"/>
                  <a:gd name="T117" fmla="*/ 537 h 724"/>
                  <a:gd name="T118" fmla="*/ 44 w 223"/>
                  <a:gd name="T119" fmla="*/ 374 h 7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3"/>
                  <a:gd name="T181" fmla="*/ 0 h 724"/>
                  <a:gd name="T182" fmla="*/ 223 w 223"/>
                  <a:gd name="T183" fmla="*/ 724 h 7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3" h="724">
                    <a:moveTo>
                      <a:pt x="44" y="374"/>
                    </a:moveTo>
                    <a:lnTo>
                      <a:pt x="41" y="407"/>
                    </a:lnTo>
                    <a:lnTo>
                      <a:pt x="13" y="368"/>
                    </a:lnTo>
                    <a:lnTo>
                      <a:pt x="20" y="299"/>
                    </a:lnTo>
                    <a:lnTo>
                      <a:pt x="0" y="248"/>
                    </a:lnTo>
                    <a:lnTo>
                      <a:pt x="0" y="245"/>
                    </a:lnTo>
                    <a:lnTo>
                      <a:pt x="2" y="236"/>
                    </a:lnTo>
                    <a:lnTo>
                      <a:pt x="5" y="223"/>
                    </a:lnTo>
                    <a:lnTo>
                      <a:pt x="9" y="208"/>
                    </a:lnTo>
                    <a:lnTo>
                      <a:pt x="14" y="192"/>
                    </a:lnTo>
                    <a:lnTo>
                      <a:pt x="20" y="177"/>
                    </a:lnTo>
                    <a:lnTo>
                      <a:pt x="25" y="163"/>
                    </a:lnTo>
                    <a:lnTo>
                      <a:pt x="31" y="152"/>
                    </a:lnTo>
                    <a:lnTo>
                      <a:pt x="39" y="145"/>
                    </a:lnTo>
                    <a:lnTo>
                      <a:pt x="48" y="136"/>
                    </a:lnTo>
                    <a:lnTo>
                      <a:pt x="59" y="128"/>
                    </a:lnTo>
                    <a:lnTo>
                      <a:pt x="69" y="120"/>
                    </a:lnTo>
                    <a:lnTo>
                      <a:pt x="80" y="113"/>
                    </a:lnTo>
                    <a:lnTo>
                      <a:pt x="88" y="109"/>
                    </a:lnTo>
                    <a:lnTo>
                      <a:pt x="94" y="105"/>
                    </a:lnTo>
                    <a:lnTo>
                      <a:pt x="97" y="104"/>
                    </a:lnTo>
                    <a:lnTo>
                      <a:pt x="94" y="86"/>
                    </a:lnTo>
                    <a:lnTo>
                      <a:pt x="84" y="64"/>
                    </a:lnTo>
                    <a:lnTo>
                      <a:pt x="83" y="63"/>
                    </a:lnTo>
                    <a:lnTo>
                      <a:pt x="82" y="60"/>
                    </a:lnTo>
                    <a:lnTo>
                      <a:pt x="81" y="55"/>
                    </a:lnTo>
                    <a:lnTo>
                      <a:pt x="81" y="49"/>
                    </a:lnTo>
                    <a:lnTo>
                      <a:pt x="81" y="42"/>
                    </a:lnTo>
                    <a:lnTo>
                      <a:pt x="81" y="35"/>
                    </a:lnTo>
                    <a:lnTo>
                      <a:pt x="84" y="28"/>
                    </a:lnTo>
                    <a:lnTo>
                      <a:pt x="88" y="21"/>
                    </a:lnTo>
                    <a:lnTo>
                      <a:pt x="92" y="17"/>
                    </a:lnTo>
                    <a:lnTo>
                      <a:pt x="94" y="12"/>
                    </a:lnTo>
                    <a:lnTo>
                      <a:pt x="96" y="8"/>
                    </a:lnTo>
                    <a:lnTo>
                      <a:pt x="98" y="5"/>
                    </a:lnTo>
                    <a:lnTo>
                      <a:pt x="100" y="2"/>
                    </a:lnTo>
                    <a:lnTo>
                      <a:pt x="105" y="0"/>
                    </a:lnTo>
                    <a:lnTo>
                      <a:pt x="112" y="0"/>
                    </a:lnTo>
                    <a:lnTo>
                      <a:pt x="122" y="0"/>
                    </a:lnTo>
                    <a:lnTo>
                      <a:pt x="133" y="0"/>
                    </a:lnTo>
                    <a:lnTo>
                      <a:pt x="141" y="0"/>
                    </a:lnTo>
                    <a:lnTo>
                      <a:pt x="145" y="1"/>
                    </a:lnTo>
                    <a:lnTo>
                      <a:pt x="147" y="3"/>
                    </a:lnTo>
                    <a:lnTo>
                      <a:pt x="148" y="5"/>
                    </a:lnTo>
                    <a:lnTo>
                      <a:pt x="150" y="8"/>
                    </a:lnTo>
                    <a:lnTo>
                      <a:pt x="153" y="11"/>
                    </a:lnTo>
                    <a:lnTo>
                      <a:pt x="159" y="16"/>
                    </a:lnTo>
                    <a:lnTo>
                      <a:pt x="162" y="20"/>
                    </a:lnTo>
                    <a:lnTo>
                      <a:pt x="164" y="27"/>
                    </a:lnTo>
                    <a:lnTo>
                      <a:pt x="165" y="34"/>
                    </a:lnTo>
                    <a:lnTo>
                      <a:pt x="164" y="41"/>
                    </a:lnTo>
                    <a:lnTo>
                      <a:pt x="163" y="49"/>
                    </a:lnTo>
                    <a:lnTo>
                      <a:pt x="161" y="55"/>
                    </a:lnTo>
                    <a:lnTo>
                      <a:pt x="161" y="58"/>
                    </a:lnTo>
                    <a:lnTo>
                      <a:pt x="161" y="59"/>
                    </a:lnTo>
                    <a:lnTo>
                      <a:pt x="146" y="92"/>
                    </a:lnTo>
                    <a:lnTo>
                      <a:pt x="144" y="104"/>
                    </a:lnTo>
                    <a:lnTo>
                      <a:pt x="147" y="106"/>
                    </a:lnTo>
                    <a:lnTo>
                      <a:pt x="154" y="110"/>
                    </a:lnTo>
                    <a:lnTo>
                      <a:pt x="163" y="115"/>
                    </a:lnTo>
                    <a:lnTo>
                      <a:pt x="175" y="123"/>
                    </a:lnTo>
                    <a:lnTo>
                      <a:pt x="185" y="130"/>
                    </a:lnTo>
                    <a:lnTo>
                      <a:pt x="196" y="138"/>
                    </a:lnTo>
                    <a:lnTo>
                      <a:pt x="202" y="144"/>
                    </a:lnTo>
                    <a:lnTo>
                      <a:pt x="204" y="148"/>
                    </a:lnTo>
                    <a:lnTo>
                      <a:pt x="205" y="155"/>
                    </a:lnTo>
                    <a:lnTo>
                      <a:pt x="207" y="169"/>
                    </a:lnTo>
                    <a:lnTo>
                      <a:pt x="209" y="187"/>
                    </a:lnTo>
                    <a:lnTo>
                      <a:pt x="212" y="209"/>
                    </a:lnTo>
                    <a:lnTo>
                      <a:pt x="214" y="230"/>
                    </a:lnTo>
                    <a:lnTo>
                      <a:pt x="217" y="250"/>
                    </a:lnTo>
                    <a:lnTo>
                      <a:pt x="219" y="266"/>
                    </a:lnTo>
                    <a:lnTo>
                      <a:pt x="219" y="276"/>
                    </a:lnTo>
                    <a:lnTo>
                      <a:pt x="219" y="283"/>
                    </a:lnTo>
                    <a:lnTo>
                      <a:pt x="220" y="296"/>
                    </a:lnTo>
                    <a:lnTo>
                      <a:pt x="221" y="313"/>
                    </a:lnTo>
                    <a:lnTo>
                      <a:pt x="221" y="332"/>
                    </a:lnTo>
                    <a:lnTo>
                      <a:pt x="222" y="351"/>
                    </a:lnTo>
                    <a:lnTo>
                      <a:pt x="221" y="370"/>
                    </a:lnTo>
                    <a:lnTo>
                      <a:pt x="220" y="386"/>
                    </a:lnTo>
                    <a:lnTo>
                      <a:pt x="218" y="398"/>
                    </a:lnTo>
                    <a:lnTo>
                      <a:pt x="216" y="403"/>
                    </a:lnTo>
                    <a:lnTo>
                      <a:pt x="213" y="406"/>
                    </a:lnTo>
                    <a:lnTo>
                      <a:pt x="208" y="407"/>
                    </a:lnTo>
                    <a:lnTo>
                      <a:pt x="204" y="408"/>
                    </a:lnTo>
                    <a:lnTo>
                      <a:pt x="201" y="408"/>
                    </a:lnTo>
                    <a:lnTo>
                      <a:pt x="198" y="408"/>
                    </a:lnTo>
                    <a:lnTo>
                      <a:pt x="196" y="408"/>
                    </a:lnTo>
                    <a:lnTo>
                      <a:pt x="195" y="408"/>
                    </a:lnTo>
                    <a:lnTo>
                      <a:pt x="197" y="398"/>
                    </a:lnTo>
                    <a:lnTo>
                      <a:pt x="206" y="390"/>
                    </a:lnTo>
                    <a:lnTo>
                      <a:pt x="188" y="400"/>
                    </a:lnTo>
                    <a:lnTo>
                      <a:pt x="193" y="497"/>
                    </a:lnTo>
                    <a:lnTo>
                      <a:pt x="190" y="528"/>
                    </a:lnTo>
                    <a:lnTo>
                      <a:pt x="162" y="639"/>
                    </a:lnTo>
                    <a:lnTo>
                      <a:pt x="196" y="667"/>
                    </a:lnTo>
                    <a:lnTo>
                      <a:pt x="201" y="685"/>
                    </a:lnTo>
                    <a:lnTo>
                      <a:pt x="164" y="683"/>
                    </a:lnTo>
                    <a:lnTo>
                      <a:pt x="120" y="685"/>
                    </a:lnTo>
                    <a:lnTo>
                      <a:pt x="119" y="685"/>
                    </a:lnTo>
                    <a:lnTo>
                      <a:pt x="117" y="690"/>
                    </a:lnTo>
                    <a:lnTo>
                      <a:pt x="113" y="695"/>
                    </a:lnTo>
                    <a:lnTo>
                      <a:pt x="108" y="703"/>
                    </a:lnTo>
                    <a:lnTo>
                      <a:pt x="103" y="709"/>
                    </a:lnTo>
                    <a:lnTo>
                      <a:pt x="98" y="715"/>
                    </a:lnTo>
                    <a:lnTo>
                      <a:pt x="93" y="720"/>
                    </a:lnTo>
                    <a:lnTo>
                      <a:pt x="89" y="722"/>
                    </a:lnTo>
                    <a:lnTo>
                      <a:pt x="84" y="723"/>
                    </a:lnTo>
                    <a:lnTo>
                      <a:pt x="80" y="723"/>
                    </a:lnTo>
                    <a:lnTo>
                      <a:pt x="75" y="722"/>
                    </a:lnTo>
                    <a:lnTo>
                      <a:pt x="70" y="721"/>
                    </a:lnTo>
                    <a:lnTo>
                      <a:pt x="66" y="720"/>
                    </a:lnTo>
                    <a:lnTo>
                      <a:pt x="63" y="719"/>
                    </a:lnTo>
                    <a:lnTo>
                      <a:pt x="61" y="718"/>
                    </a:lnTo>
                    <a:lnTo>
                      <a:pt x="60" y="718"/>
                    </a:lnTo>
                    <a:lnTo>
                      <a:pt x="69" y="692"/>
                    </a:lnTo>
                    <a:lnTo>
                      <a:pt x="80" y="663"/>
                    </a:lnTo>
                    <a:lnTo>
                      <a:pt x="54" y="537"/>
                    </a:lnTo>
                    <a:lnTo>
                      <a:pt x="49" y="418"/>
                    </a:lnTo>
                    <a:lnTo>
                      <a:pt x="44" y="374"/>
                    </a:lnTo>
                  </a:path>
                </a:pathLst>
              </a:custGeom>
              <a:solidFill>
                <a:srgbClr val="99CC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7" name="Freeform 68"/>
              <p:cNvSpPr>
                <a:spLocks/>
              </p:cNvSpPr>
              <p:nvPr/>
            </p:nvSpPr>
            <p:spPr bwMode="auto">
              <a:xfrm>
                <a:off x="2276" y="2623"/>
                <a:ext cx="220" cy="680"/>
              </a:xfrm>
              <a:custGeom>
                <a:avLst/>
                <a:gdLst>
                  <a:gd name="T0" fmla="*/ 181 w 220"/>
                  <a:gd name="T1" fmla="*/ 349 h 680"/>
                  <a:gd name="T2" fmla="*/ 176 w 220"/>
                  <a:gd name="T3" fmla="*/ 337 h 680"/>
                  <a:gd name="T4" fmla="*/ 168 w 220"/>
                  <a:gd name="T5" fmla="*/ 296 h 680"/>
                  <a:gd name="T6" fmla="*/ 181 w 220"/>
                  <a:gd name="T7" fmla="*/ 253 h 680"/>
                  <a:gd name="T8" fmla="*/ 185 w 220"/>
                  <a:gd name="T9" fmla="*/ 228 h 680"/>
                  <a:gd name="T10" fmla="*/ 174 w 220"/>
                  <a:gd name="T11" fmla="*/ 160 h 680"/>
                  <a:gd name="T12" fmla="*/ 150 w 220"/>
                  <a:gd name="T13" fmla="*/ 117 h 680"/>
                  <a:gd name="T14" fmla="*/ 133 w 220"/>
                  <a:gd name="T15" fmla="*/ 102 h 680"/>
                  <a:gd name="T16" fmla="*/ 146 w 220"/>
                  <a:gd name="T17" fmla="*/ 84 h 680"/>
                  <a:gd name="T18" fmla="*/ 140 w 220"/>
                  <a:gd name="T19" fmla="*/ 83 h 680"/>
                  <a:gd name="T20" fmla="*/ 130 w 220"/>
                  <a:gd name="T21" fmla="*/ 66 h 680"/>
                  <a:gd name="T22" fmla="*/ 137 w 220"/>
                  <a:gd name="T23" fmla="*/ 38 h 680"/>
                  <a:gd name="T24" fmla="*/ 111 w 220"/>
                  <a:gd name="T25" fmla="*/ 1 h 680"/>
                  <a:gd name="T26" fmla="*/ 78 w 220"/>
                  <a:gd name="T27" fmla="*/ 1 h 680"/>
                  <a:gd name="T28" fmla="*/ 53 w 220"/>
                  <a:gd name="T29" fmla="*/ 10 h 680"/>
                  <a:gd name="T30" fmla="*/ 53 w 220"/>
                  <a:gd name="T31" fmla="*/ 20 h 680"/>
                  <a:gd name="T32" fmla="*/ 52 w 220"/>
                  <a:gd name="T33" fmla="*/ 26 h 680"/>
                  <a:gd name="T34" fmla="*/ 50 w 220"/>
                  <a:gd name="T35" fmla="*/ 40 h 680"/>
                  <a:gd name="T36" fmla="*/ 55 w 220"/>
                  <a:gd name="T37" fmla="*/ 71 h 680"/>
                  <a:gd name="T38" fmla="*/ 49 w 220"/>
                  <a:gd name="T39" fmla="*/ 75 h 680"/>
                  <a:gd name="T40" fmla="*/ 46 w 220"/>
                  <a:gd name="T41" fmla="*/ 83 h 680"/>
                  <a:gd name="T42" fmla="*/ 54 w 220"/>
                  <a:gd name="T43" fmla="*/ 93 h 680"/>
                  <a:gd name="T44" fmla="*/ 60 w 220"/>
                  <a:gd name="T45" fmla="*/ 101 h 680"/>
                  <a:gd name="T46" fmla="*/ 48 w 220"/>
                  <a:gd name="T47" fmla="*/ 111 h 680"/>
                  <a:gd name="T48" fmla="*/ 41 w 220"/>
                  <a:gd name="T49" fmla="*/ 114 h 680"/>
                  <a:gd name="T50" fmla="*/ 30 w 220"/>
                  <a:gd name="T51" fmla="*/ 117 h 680"/>
                  <a:gd name="T52" fmla="*/ 11 w 220"/>
                  <a:gd name="T53" fmla="*/ 170 h 680"/>
                  <a:gd name="T54" fmla="*/ 11 w 220"/>
                  <a:gd name="T55" fmla="*/ 248 h 680"/>
                  <a:gd name="T56" fmla="*/ 3 w 220"/>
                  <a:gd name="T57" fmla="*/ 288 h 680"/>
                  <a:gd name="T58" fmla="*/ 1 w 220"/>
                  <a:gd name="T59" fmla="*/ 311 h 680"/>
                  <a:gd name="T60" fmla="*/ 8 w 220"/>
                  <a:gd name="T61" fmla="*/ 330 h 680"/>
                  <a:gd name="T62" fmla="*/ 8 w 220"/>
                  <a:gd name="T63" fmla="*/ 401 h 680"/>
                  <a:gd name="T64" fmla="*/ 8 w 220"/>
                  <a:gd name="T65" fmla="*/ 445 h 680"/>
                  <a:gd name="T66" fmla="*/ 16 w 220"/>
                  <a:gd name="T67" fmla="*/ 465 h 680"/>
                  <a:gd name="T68" fmla="*/ 19 w 220"/>
                  <a:gd name="T69" fmla="*/ 472 h 680"/>
                  <a:gd name="T70" fmla="*/ 27 w 220"/>
                  <a:gd name="T71" fmla="*/ 544 h 680"/>
                  <a:gd name="T72" fmla="*/ 30 w 220"/>
                  <a:gd name="T73" fmla="*/ 606 h 680"/>
                  <a:gd name="T74" fmla="*/ 18 w 220"/>
                  <a:gd name="T75" fmla="*/ 648 h 680"/>
                  <a:gd name="T76" fmla="*/ 10 w 220"/>
                  <a:gd name="T77" fmla="*/ 676 h 680"/>
                  <a:gd name="T78" fmla="*/ 20 w 220"/>
                  <a:gd name="T79" fmla="*/ 679 h 680"/>
                  <a:gd name="T80" fmla="*/ 42 w 220"/>
                  <a:gd name="T81" fmla="*/ 676 h 680"/>
                  <a:gd name="T82" fmla="*/ 53 w 220"/>
                  <a:gd name="T83" fmla="*/ 638 h 680"/>
                  <a:gd name="T84" fmla="*/ 52 w 220"/>
                  <a:gd name="T85" fmla="*/ 605 h 680"/>
                  <a:gd name="T86" fmla="*/ 57 w 220"/>
                  <a:gd name="T87" fmla="*/ 582 h 680"/>
                  <a:gd name="T88" fmla="*/ 67 w 220"/>
                  <a:gd name="T89" fmla="*/ 536 h 680"/>
                  <a:gd name="T90" fmla="*/ 70 w 220"/>
                  <a:gd name="T91" fmla="*/ 504 h 680"/>
                  <a:gd name="T92" fmla="*/ 71 w 220"/>
                  <a:gd name="T93" fmla="*/ 489 h 680"/>
                  <a:gd name="T94" fmla="*/ 91 w 220"/>
                  <a:gd name="T95" fmla="*/ 507 h 680"/>
                  <a:gd name="T96" fmla="*/ 97 w 220"/>
                  <a:gd name="T97" fmla="*/ 652 h 680"/>
                  <a:gd name="T98" fmla="*/ 102 w 220"/>
                  <a:gd name="T99" fmla="*/ 668 h 680"/>
                  <a:gd name="T100" fmla="*/ 115 w 220"/>
                  <a:gd name="T101" fmla="*/ 678 h 680"/>
                  <a:gd name="T102" fmla="*/ 128 w 220"/>
                  <a:gd name="T103" fmla="*/ 669 h 680"/>
                  <a:gd name="T104" fmla="*/ 124 w 220"/>
                  <a:gd name="T105" fmla="*/ 607 h 680"/>
                  <a:gd name="T106" fmla="*/ 132 w 220"/>
                  <a:gd name="T107" fmla="*/ 579 h 680"/>
                  <a:gd name="T108" fmla="*/ 139 w 220"/>
                  <a:gd name="T109" fmla="*/ 536 h 680"/>
                  <a:gd name="T110" fmla="*/ 137 w 220"/>
                  <a:gd name="T111" fmla="*/ 522 h 680"/>
                  <a:gd name="T112" fmla="*/ 135 w 220"/>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680"/>
                  <a:gd name="T173" fmla="*/ 220 w 220"/>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680">
                    <a:moveTo>
                      <a:pt x="219" y="354"/>
                    </a:moveTo>
                    <a:lnTo>
                      <a:pt x="181" y="352"/>
                    </a:lnTo>
                    <a:lnTo>
                      <a:pt x="181" y="350"/>
                    </a:lnTo>
                    <a:lnTo>
                      <a:pt x="181" y="349"/>
                    </a:lnTo>
                    <a:lnTo>
                      <a:pt x="180" y="346"/>
                    </a:lnTo>
                    <a:lnTo>
                      <a:pt x="180" y="343"/>
                    </a:lnTo>
                    <a:lnTo>
                      <a:pt x="178" y="340"/>
                    </a:lnTo>
                    <a:lnTo>
                      <a:pt x="176" y="337"/>
                    </a:lnTo>
                    <a:lnTo>
                      <a:pt x="174" y="335"/>
                    </a:lnTo>
                    <a:lnTo>
                      <a:pt x="171" y="333"/>
                    </a:lnTo>
                    <a:lnTo>
                      <a:pt x="166" y="301"/>
                    </a:lnTo>
                    <a:lnTo>
                      <a:pt x="168" y="296"/>
                    </a:lnTo>
                    <a:lnTo>
                      <a:pt x="171" y="288"/>
                    </a:lnTo>
                    <a:lnTo>
                      <a:pt x="175" y="276"/>
                    </a:lnTo>
                    <a:lnTo>
                      <a:pt x="179" y="265"/>
                    </a:lnTo>
                    <a:lnTo>
                      <a:pt x="181" y="253"/>
                    </a:lnTo>
                    <a:lnTo>
                      <a:pt x="183" y="244"/>
                    </a:lnTo>
                    <a:lnTo>
                      <a:pt x="185" y="236"/>
                    </a:lnTo>
                    <a:lnTo>
                      <a:pt x="186" y="232"/>
                    </a:lnTo>
                    <a:lnTo>
                      <a:pt x="185" y="228"/>
                    </a:lnTo>
                    <a:lnTo>
                      <a:pt x="183" y="215"/>
                    </a:lnTo>
                    <a:lnTo>
                      <a:pt x="181" y="198"/>
                    </a:lnTo>
                    <a:lnTo>
                      <a:pt x="178" y="179"/>
                    </a:lnTo>
                    <a:lnTo>
                      <a:pt x="174" y="160"/>
                    </a:lnTo>
                    <a:lnTo>
                      <a:pt x="170" y="143"/>
                    </a:lnTo>
                    <a:lnTo>
                      <a:pt x="166" y="131"/>
                    </a:lnTo>
                    <a:lnTo>
                      <a:pt x="163" y="124"/>
                    </a:lnTo>
                    <a:lnTo>
                      <a:pt x="150" y="117"/>
                    </a:lnTo>
                    <a:lnTo>
                      <a:pt x="142" y="112"/>
                    </a:lnTo>
                    <a:lnTo>
                      <a:pt x="137" y="107"/>
                    </a:lnTo>
                    <a:lnTo>
                      <a:pt x="134" y="104"/>
                    </a:lnTo>
                    <a:lnTo>
                      <a:pt x="133" y="102"/>
                    </a:lnTo>
                    <a:lnTo>
                      <a:pt x="134" y="101"/>
                    </a:lnTo>
                    <a:lnTo>
                      <a:pt x="135" y="101"/>
                    </a:lnTo>
                    <a:lnTo>
                      <a:pt x="136" y="101"/>
                    </a:lnTo>
                    <a:lnTo>
                      <a:pt x="146" y="84"/>
                    </a:lnTo>
                    <a:lnTo>
                      <a:pt x="145" y="84"/>
                    </a:lnTo>
                    <a:lnTo>
                      <a:pt x="143" y="84"/>
                    </a:lnTo>
                    <a:lnTo>
                      <a:pt x="140" y="83"/>
                    </a:lnTo>
                    <a:lnTo>
                      <a:pt x="138" y="81"/>
                    </a:lnTo>
                    <a:lnTo>
                      <a:pt x="135" y="77"/>
                    </a:lnTo>
                    <a:lnTo>
                      <a:pt x="132" y="73"/>
                    </a:lnTo>
                    <a:lnTo>
                      <a:pt x="130" y="66"/>
                    </a:lnTo>
                    <a:lnTo>
                      <a:pt x="129" y="59"/>
                    </a:lnTo>
                    <a:lnTo>
                      <a:pt x="131" y="52"/>
                    </a:lnTo>
                    <a:lnTo>
                      <a:pt x="134" y="45"/>
                    </a:lnTo>
                    <a:lnTo>
                      <a:pt x="137" y="38"/>
                    </a:lnTo>
                    <a:lnTo>
                      <a:pt x="137" y="29"/>
                    </a:lnTo>
                    <a:lnTo>
                      <a:pt x="133" y="21"/>
                    </a:lnTo>
                    <a:lnTo>
                      <a:pt x="126" y="12"/>
                    </a:lnTo>
                    <a:lnTo>
                      <a:pt x="111" y="1"/>
                    </a:lnTo>
                    <a:lnTo>
                      <a:pt x="106" y="0"/>
                    </a:lnTo>
                    <a:lnTo>
                      <a:pt x="98" y="0"/>
                    </a:lnTo>
                    <a:lnTo>
                      <a:pt x="89" y="0"/>
                    </a:lnTo>
                    <a:lnTo>
                      <a:pt x="78" y="1"/>
                    </a:lnTo>
                    <a:lnTo>
                      <a:pt x="69" y="3"/>
                    </a:lnTo>
                    <a:lnTo>
                      <a:pt x="60" y="5"/>
                    </a:lnTo>
                    <a:lnTo>
                      <a:pt x="54" y="8"/>
                    </a:lnTo>
                    <a:lnTo>
                      <a:pt x="53" y="10"/>
                    </a:lnTo>
                    <a:lnTo>
                      <a:pt x="53" y="13"/>
                    </a:lnTo>
                    <a:lnTo>
                      <a:pt x="53" y="16"/>
                    </a:lnTo>
                    <a:lnTo>
                      <a:pt x="53" y="19"/>
                    </a:lnTo>
                    <a:lnTo>
                      <a:pt x="53" y="20"/>
                    </a:lnTo>
                    <a:lnTo>
                      <a:pt x="52" y="22"/>
                    </a:lnTo>
                    <a:lnTo>
                      <a:pt x="52" y="23"/>
                    </a:lnTo>
                    <a:lnTo>
                      <a:pt x="52" y="25"/>
                    </a:lnTo>
                    <a:lnTo>
                      <a:pt x="52" y="26"/>
                    </a:lnTo>
                    <a:lnTo>
                      <a:pt x="51" y="27"/>
                    </a:lnTo>
                    <a:lnTo>
                      <a:pt x="50" y="31"/>
                    </a:lnTo>
                    <a:lnTo>
                      <a:pt x="50" y="35"/>
                    </a:lnTo>
                    <a:lnTo>
                      <a:pt x="50" y="40"/>
                    </a:lnTo>
                    <a:lnTo>
                      <a:pt x="50" y="48"/>
                    </a:lnTo>
                    <a:lnTo>
                      <a:pt x="52" y="57"/>
                    </a:lnTo>
                    <a:lnTo>
                      <a:pt x="54" y="66"/>
                    </a:lnTo>
                    <a:lnTo>
                      <a:pt x="55" y="71"/>
                    </a:lnTo>
                    <a:lnTo>
                      <a:pt x="54" y="73"/>
                    </a:lnTo>
                    <a:lnTo>
                      <a:pt x="53" y="74"/>
                    </a:lnTo>
                    <a:lnTo>
                      <a:pt x="51" y="75"/>
                    </a:lnTo>
                    <a:lnTo>
                      <a:pt x="49" y="75"/>
                    </a:lnTo>
                    <a:lnTo>
                      <a:pt x="47" y="76"/>
                    </a:lnTo>
                    <a:lnTo>
                      <a:pt x="45" y="77"/>
                    </a:lnTo>
                    <a:lnTo>
                      <a:pt x="45" y="81"/>
                    </a:lnTo>
                    <a:lnTo>
                      <a:pt x="46" y="83"/>
                    </a:lnTo>
                    <a:lnTo>
                      <a:pt x="48" y="86"/>
                    </a:lnTo>
                    <a:lnTo>
                      <a:pt x="50" y="88"/>
                    </a:lnTo>
                    <a:lnTo>
                      <a:pt x="52" y="91"/>
                    </a:lnTo>
                    <a:lnTo>
                      <a:pt x="54" y="93"/>
                    </a:lnTo>
                    <a:lnTo>
                      <a:pt x="56" y="96"/>
                    </a:lnTo>
                    <a:lnTo>
                      <a:pt x="58" y="97"/>
                    </a:lnTo>
                    <a:lnTo>
                      <a:pt x="60" y="99"/>
                    </a:lnTo>
                    <a:lnTo>
                      <a:pt x="60" y="101"/>
                    </a:lnTo>
                    <a:lnTo>
                      <a:pt x="58" y="104"/>
                    </a:lnTo>
                    <a:lnTo>
                      <a:pt x="55" y="106"/>
                    </a:lnTo>
                    <a:lnTo>
                      <a:pt x="52" y="108"/>
                    </a:lnTo>
                    <a:lnTo>
                      <a:pt x="48" y="111"/>
                    </a:lnTo>
                    <a:lnTo>
                      <a:pt x="45" y="112"/>
                    </a:lnTo>
                    <a:lnTo>
                      <a:pt x="42" y="114"/>
                    </a:lnTo>
                    <a:lnTo>
                      <a:pt x="41" y="114"/>
                    </a:lnTo>
                    <a:lnTo>
                      <a:pt x="39" y="114"/>
                    </a:lnTo>
                    <a:lnTo>
                      <a:pt x="36" y="115"/>
                    </a:lnTo>
                    <a:lnTo>
                      <a:pt x="34" y="116"/>
                    </a:lnTo>
                    <a:lnTo>
                      <a:pt x="30" y="117"/>
                    </a:lnTo>
                    <a:lnTo>
                      <a:pt x="27" y="120"/>
                    </a:lnTo>
                    <a:lnTo>
                      <a:pt x="23" y="124"/>
                    </a:lnTo>
                    <a:lnTo>
                      <a:pt x="21" y="130"/>
                    </a:lnTo>
                    <a:lnTo>
                      <a:pt x="11" y="170"/>
                    </a:lnTo>
                    <a:lnTo>
                      <a:pt x="6" y="199"/>
                    </a:lnTo>
                    <a:lnTo>
                      <a:pt x="5" y="220"/>
                    </a:lnTo>
                    <a:lnTo>
                      <a:pt x="8" y="235"/>
                    </a:lnTo>
                    <a:lnTo>
                      <a:pt x="11" y="248"/>
                    </a:lnTo>
                    <a:lnTo>
                      <a:pt x="13" y="257"/>
                    </a:lnTo>
                    <a:lnTo>
                      <a:pt x="12" y="268"/>
                    </a:lnTo>
                    <a:lnTo>
                      <a:pt x="7" y="280"/>
                    </a:lnTo>
                    <a:lnTo>
                      <a:pt x="3" y="288"/>
                    </a:lnTo>
                    <a:lnTo>
                      <a:pt x="0" y="294"/>
                    </a:lnTo>
                    <a:lnTo>
                      <a:pt x="0" y="301"/>
                    </a:lnTo>
                    <a:lnTo>
                      <a:pt x="0" y="307"/>
                    </a:lnTo>
                    <a:lnTo>
                      <a:pt x="1" y="311"/>
                    </a:lnTo>
                    <a:lnTo>
                      <a:pt x="3" y="315"/>
                    </a:lnTo>
                    <a:lnTo>
                      <a:pt x="5" y="320"/>
                    </a:lnTo>
                    <a:lnTo>
                      <a:pt x="7" y="323"/>
                    </a:lnTo>
                    <a:lnTo>
                      <a:pt x="8" y="330"/>
                    </a:lnTo>
                    <a:lnTo>
                      <a:pt x="9" y="344"/>
                    </a:lnTo>
                    <a:lnTo>
                      <a:pt x="9" y="362"/>
                    </a:lnTo>
                    <a:lnTo>
                      <a:pt x="9" y="382"/>
                    </a:lnTo>
                    <a:lnTo>
                      <a:pt x="8" y="401"/>
                    </a:lnTo>
                    <a:lnTo>
                      <a:pt x="7" y="418"/>
                    </a:lnTo>
                    <a:lnTo>
                      <a:pt x="7" y="429"/>
                    </a:lnTo>
                    <a:lnTo>
                      <a:pt x="7" y="433"/>
                    </a:lnTo>
                    <a:lnTo>
                      <a:pt x="8" y="445"/>
                    </a:lnTo>
                    <a:lnTo>
                      <a:pt x="10" y="452"/>
                    </a:lnTo>
                    <a:lnTo>
                      <a:pt x="12" y="459"/>
                    </a:lnTo>
                    <a:lnTo>
                      <a:pt x="14" y="463"/>
                    </a:lnTo>
                    <a:lnTo>
                      <a:pt x="16" y="465"/>
                    </a:lnTo>
                    <a:lnTo>
                      <a:pt x="18" y="467"/>
                    </a:lnTo>
                    <a:lnTo>
                      <a:pt x="19" y="467"/>
                    </a:lnTo>
                    <a:lnTo>
                      <a:pt x="19" y="472"/>
                    </a:lnTo>
                    <a:lnTo>
                      <a:pt x="21" y="485"/>
                    </a:lnTo>
                    <a:lnTo>
                      <a:pt x="23" y="502"/>
                    </a:lnTo>
                    <a:lnTo>
                      <a:pt x="25" y="523"/>
                    </a:lnTo>
                    <a:lnTo>
                      <a:pt x="27" y="544"/>
                    </a:lnTo>
                    <a:lnTo>
                      <a:pt x="29" y="565"/>
                    </a:lnTo>
                    <a:lnTo>
                      <a:pt x="30" y="583"/>
                    </a:lnTo>
                    <a:lnTo>
                      <a:pt x="30" y="596"/>
                    </a:lnTo>
                    <a:lnTo>
                      <a:pt x="30" y="606"/>
                    </a:lnTo>
                    <a:lnTo>
                      <a:pt x="27" y="618"/>
                    </a:lnTo>
                    <a:lnTo>
                      <a:pt x="24" y="628"/>
                    </a:lnTo>
                    <a:lnTo>
                      <a:pt x="21" y="639"/>
                    </a:lnTo>
                    <a:lnTo>
                      <a:pt x="18" y="648"/>
                    </a:lnTo>
                    <a:lnTo>
                      <a:pt x="15" y="656"/>
                    </a:lnTo>
                    <a:lnTo>
                      <a:pt x="12" y="661"/>
                    </a:lnTo>
                    <a:lnTo>
                      <a:pt x="12" y="662"/>
                    </a:lnTo>
                    <a:lnTo>
                      <a:pt x="10" y="676"/>
                    </a:lnTo>
                    <a:lnTo>
                      <a:pt x="11" y="676"/>
                    </a:lnTo>
                    <a:lnTo>
                      <a:pt x="13" y="677"/>
                    </a:lnTo>
                    <a:lnTo>
                      <a:pt x="17" y="678"/>
                    </a:lnTo>
                    <a:lnTo>
                      <a:pt x="20" y="679"/>
                    </a:lnTo>
                    <a:lnTo>
                      <a:pt x="25" y="679"/>
                    </a:lnTo>
                    <a:lnTo>
                      <a:pt x="31" y="679"/>
                    </a:lnTo>
                    <a:lnTo>
                      <a:pt x="36" y="678"/>
                    </a:lnTo>
                    <a:lnTo>
                      <a:pt x="42" y="676"/>
                    </a:lnTo>
                    <a:lnTo>
                      <a:pt x="47" y="670"/>
                    </a:lnTo>
                    <a:lnTo>
                      <a:pt x="50" y="661"/>
                    </a:lnTo>
                    <a:lnTo>
                      <a:pt x="52" y="650"/>
                    </a:lnTo>
                    <a:lnTo>
                      <a:pt x="53" y="638"/>
                    </a:lnTo>
                    <a:lnTo>
                      <a:pt x="53" y="625"/>
                    </a:lnTo>
                    <a:lnTo>
                      <a:pt x="53" y="615"/>
                    </a:lnTo>
                    <a:lnTo>
                      <a:pt x="52" y="608"/>
                    </a:lnTo>
                    <a:lnTo>
                      <a:pt x="52" y="605"/>
                    </a:lnTo>
                    <a:lnTo>
                      <a:pt x="53" y="603"/>
                    </a:lnTo>
                    <a:lnTo>
                      <a:pt x="54" y="599"/>
                    </a:lnTo>
                    <a:lnTo>
                      <a:pt x="55" y="591"/>
                    </a:lnTo>
                    <a:lnTo>
                      <a:pt x="57" y="582"/>
                    </a:lnTo>
                    <a:lnTo>
                      <a:pt x="60" y="570"/>
                    </a:lnTo>
                    <a:lnTo>
                      <a:pt x="62" y="559"/>
                    </a:lnTo>
                    <a:lnTo>
                      <a:pt x="65" y="547"/>
                    </a:lnTo>
                    <a:lnTo>
                      <a:pt x="67" y="536"/>
                    </a:lnTo>
                    <a:lnTo>
                      <a:pt x="68" y="528"/>
                    </a:lnTo>
                    <a:lnTo>
                      <a:pt x="69" y="520"/>
                    </a:lnTo>
                    <a:lnTo>
                      <a:pt x="70" y="511"/>
                    </a:lnTo>
                    <a:lnTo>
                      <a:pt x="70" y="504"/>
                    </a:lnTo>
                    <a:lnTo>
                      <a:pt x="70" y="498"/>
                    </a:lnTo>
                    <a:lnTo>
                      <a:pt x="70" y="493"/>
                    </a:lnTo>
                    <a:lnTo>
                      <a:pt x="70" y="490"/>
                    </a:lnTo>
                    <a:lnTo>
                      <a:pt x="71" y="489"/>
                    </a:lnTo>
                    <a:lnTo>
                      <a:pt x="85" y="489"/>
                    </a:lnTo>
                    <a:lnTo>
                      <a:pt x="85" y="507"/>
                    </a:lnTo>
                    <a:lnTo>
                      <a:pt x="91" y="507"/>
                    </a:lnTo>
                    <a:lnTo>
                      <a:pt x="106" y="601"/>
                    </a:lnTo>
                    <a:lnTo>
                      <a:pt x="97" y="649"/>
                    </a:lnTo>
                    <a:lnTo>
                      <a:pt x="97" y="652"/>
                    </a:lnTo>
                    <a:lnTo>
                      <a:pt x="98" y="656"/>
                    </a:lnTo>
                    <a:lnTo>
                      <a:pt x="99" y="659"/>
                    </a:lnTo>
                    <a:lnTo>
                      <a:pt x="100" y="664"/>
                    </a:lnTo>
                    <a:lnTo>
                      <a:pt x="102" y="668"/>
                    </a:lnTo>
                    <a:lnTo>
                      <a:pt x="105" y="673"/>
                    </a:lnTo>
                    <a:lnTo>
                      <a:pt x="108" y="676"/>
                    </a:lnTo>
                    <a:lnTo>
                      <a:pt x="111" y="678"/>
                    </a:lnTo>
                    <a:lnTo>
                      <a:pt x="115" y="678"/>
                    </a:lnTo>
                    <a:lnTo>
                      <a:pt x="119" y="676"/>
                    </a:lnTo>
                    <a:lnTo>
                      <a:pt x="123" y="674"/>
                    </a:lnTo>
                    <a:lnTo>
                      <a:pt x="126" y="672"/>
                    </a:lnTo>
                    <a:lnTo>
                      <a:pt x="128" y="669"/>
                    </a:lnTo>
                    <a:lnTo>
                      <a:pt x="130" y="667"/>
                    </a:lnTo>
                    <a:lnTo>
                      <a:pt x="131" y="666"/>
                    </a:lnTo>
                    <a:lnTo>
                      <a:pt x="135" y="630"/>
                    </a:lnTo>
                    <a:lnTo>
                      <a:pt x="124" y="607"/>
                    </a:lnTo>
                    <a:lnTo>
                      <a:pt x="125" y="604"/>
                    </a:lnTo>
                    <a:lnTo>
                      <a:pt x="127" y="599"/>
                    </a:lnTo>
                    <a:lnTo>
                      <a:pt x="128" y="589"/>
                    </a:lnTo>
                    <a:lnTo>
                      <a:pt x="132" y="579"/>
                    </a:lnTo>
                    <a:lnTo>
                      <a:pt x="134" y="566"/>
                    </a:lnTo>
                    <a:lnTo>
                      <a:pt x="137" y="555"/>
                    </a:lnTo>
                    <a:lnTo>
                      <a:pt x="138" y="544"/>
                    </a:lnTo>
                    <a:lnTo>
                      <a:pt x="139" y="536"/>
                    </a:lnTo>
                    <a:lnTo>
                      <a:pt x="138" y="533"/>
                    </a:lnTo>
                    <a:lnTo>
                      <a:pt x="138" y="529"/>
                    </a:lnTo>
                    <a:lnTo>
                      <a:pt x="137" y="525"/>
                    </a:lnTo>
                    <a:lnTo>
                      <a:pt x="137" y="522"/>
                    </a:lnTo>
                    <a:lnTo>
                      <a:pt x="136" y="518"/>
                    </a:lnTo>
                    <a:lnTo>
                      <a:pt x="136" y="514"/>
                    </a:lnTo>
                    <a:lnTo>
                      <a:pt x="136" y="510"/>
                    </a:lnTo>
                    <a:lnTo>
                      <a:pt x="135" y="507"/>
                    </a:lnTo>
                    <a:lnTo>
                      <a:pt x="219" y="505"/>
                    </a:lnTo>
                    <a:lnTo>
                      <a:pt x="219" y="35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8" name="Freeform 69"/>
              <p:cNvSpPr>
                <a:spLocks/>
              </p:cNvSpPr>
              <p:nvPr/>
            </p:nvSpPr>
            <p:spPr bwMode="auto">
              <a:xfrm>
                <a:off x="2287" y="2631"/>
                <a:ext cx="219" cy="680"/>
              </a:xfrm>
              <a:custGeom>
                <a:avLst/>
                <a:gdLst>
                  <a:gd name="T0" fmla="*/ 180 w 219"/>
                  <a:gd name="T1" fmla="*/ 348 h 680"/>
                  <a:gd name="T2" fmla="*/ 176 w 219"/>
                  <a:gd name="T3" fmla="*/ 337 h 680"/>
                  <a:gd name="T4" fmla="*/ 167 w 219"/>
                  <a:gd name="T5" fmla="*/ 296 h 680"/>
                  <a:gd name="T6" fmla="*/ 181 w 219"/>
                  <a:gd name="T7" fmla="*/ 254 h 680"/>
                  <a:gd name="T8" fmla="*/ 184 w 219"/>
                  <a:gd name="T9" fmla="*/ 227 h 680"/>
                  <a:gd name="T10" fmla="*/ 173 w 219"/>
                  <a:gd name="T11" fmla="*/ 160 h 680"/>
                  <a:gd name="T12" fmla="*/ 149 w 219"/>
                  <a:gd name="T13" fmla="*/ 117 h 680"/>
                  <a:gd name="T14" fmla="*/ 133 w 219"/>
                  <a:gd name="T15" fmla="*/ 103 h 680"/>
                  <a:gd name="T16" fmla="*/ 145 w 219"/>
                  <a:gd name="T17" fmla="*/ 85 h 680"/>
                  <a:gd name="T18" fmla="*/ 140 w 219"/>
                  <a:gd name="T19" fmla="*/ 83 h 680"/>
                  <a:gd name="T20" fmla="*/ 129 w 219"/>
                  <a:gd name="T21" fmla="*/ 67 h 680"/>
                  <a:gd name="T22" fmla="*/ 136 w 219"/>
                  <a:gd name="T23" fmla="*/ 37 h 680"/>
                  <a:gd name="T24" fmla="*/ 110 w 219"/>
                  <a:gd name="T25" fmla="*/ 1 h 680"/>
                  <a:gd name="T26" fmla="*/ 77 w 219"/>
                  <a:gd name="T27" fmla="*/ 1 h 680"/>
                  <a:gd name="T28" fmla="*/ 52 w 219"/>
                  <a:gd name="T29" fmla="*/ 11 h 680"/>
                  <a:gd name="T30" fmla="*/ 52 w 219"/>
                  <a:gd name="T31" fmla="*/ 20 h 680"/>
                  <a:gd name="T32" fmla="*/ 51 w 219"/>
                  <a:gd name="T33" fmla="*/ 26 h 680"/>
                  <a:gd name="T34" fmla="*/ 49 w 219"/>
                  <a:gd name="T35" fmla="*/ 41 h 680"/>
                  <a:gd name="T36" fmla="*/ 54 w 219"/>
                  <a:gd name="T37" fmla="*/ 71 h 680"/>
                  <a:gd name="T38" fmla="*/ 48 w 219"/>
                  <a:gd name="T39" fmla="*/ 75 h 680"/>
                  <a:gd name="T40" fmla="*/ 46 w 219"/>
                  <a:gd name="T41" fmla="*/ 84 h 680"/>
                  <a:gd name="T42" fmla="*/ 54 w 219"/>
                  <a:gd name="T43" fmla="*/ 94 h 680"/>
                  <a:gd name="T44" fmla="*/ 59 w 219"/>
                  <a:gd name="T45" fmla="*/ 101 h 680"/>
                  <a:gd name="T46" fmla="*/ 48 w 219"/>
                  <a:gd name="T47" fmla="*/ 111 h 680"/>
                  <a:gd name="T48" fmla="*/ 40 w 219"/>
                  <a:gd name="T49" fmla="*/ 113 h 680"/>
                  <a:gd name="T50" fmla="*/ 30 w 219"/>
                  <a:gd name="T51" fmla="*/ 117 h 680"/>
                  <a:gd name="T52" fmla="*/ 10 w 219"/>
                  <a:gd name="T53" fmla="*/ 169 h 680"/>
                  <a:gd name="T54" fmla="*/ 10 w 219"/>
                  <a:gd name="T55" fmla="*/ 247 h 680"/>
                  <a:gd name="T56" fmla="*/ 2 w 219"/>
                  <a:gd name="T57" fmla="*/ 287 h 680"/>
                  <a:gd name="T58" fmla="*/ 0 w 219"/>
                  <a:gd name="T59" fmla="*/ 311 h 680"/>
                  <a:gd name="T60" fmla="*/ 7 w 219"/>
                  <a:gd name="T61" fmla="*/ 331 h 680"/>
                  <a:gd name="T62" fmla="*/ 7 w 219"/>
                  <a:gd name="T63" fmla="*/ 401 h 680"/>
                  <a:gd name="T64" fmla="*/ 7 w 219"/>
                  <a:gd name="T65" fmla="*/ 444 h 680"/>
                  <a:gd name="T66" fmla="*/ 16 w 219"/>
                  <a:gd name="T67" fmla="*/ 465 h 680"/>
                  <a:gd name="T68" fmla="*/ 19 w 219"/>
                  <a:gd name="T69" fmla="*/ 471 h 680"/>
                  <a:gd name="T70" fmla="*/ 26 w 219"/>
                  <a:gd name="T71" fmla="*/ 544 h 680"/>
                  <a:gd name="T72" fmla="*/ 29 w 219"/>
                  <a:gd name="T73" fmla="*/ 605 h 680"/>
                  <a:gd name="T74" fmla="*/ 17 w 219"/>
                  <a:gd name="T75" fmla="*/ 648 h 680"/>
                  <a:gd name="T76" fmla="*/ 9 w 219"/>
                  <a:gd name="T77" fmla="*/ 675 h 680"/>
                  <a:gd name="T78" fmla="*/ 20 w 219"/>
                  <a:gd name="T79" fmla="*/ 678 h 680"/>
                  <a:gd name="T80" fmla="*/ 41 w 219"/>
                  <a:gd name="T81" fmla="*/ 675 h 680"/>
                  <a:gd name="T82" fmla="*/ 52 w 219"/>
                  <a:gd name="T83" fmla="*/ 637 h 680"/>
                  <a:gd name="T84" fmla="*/ 52 w 219"/>
                  <a:gd name="T85" fmla="*/ 604 h 680"/>
                  <a:gd name="T86" fmla="*/ 56 w 219"/>
                  <a:gd name="T87" fmla="*/ 581 h 680"/>
                  <a:gd name="T88" fmla="*/ 66 w 219"/>
                  <a:gd name="T89" fmla="*/ 536 h 680"/>
                  <a:gd name="T90" fmla="*/ 69 w 219"/>
                  <a:gd name="T91" fmla="*/ 504 h 680"/>
                  <a:gd name="T92" fmla="*/ 69 w 219"/>
                  <a:gd name="T93" fmla="*/ 490 h 680"/>
                  <a:gd name="T94" fmla="*/ 90 w 219"/>
                  <a:gd name="T95" fmla="*/ 508 h 680"/>
                  <a:gd name="T96" fmla="*/ 96 w 219"/>
                  <a:gd name="T97" fmla="*/ 651 h 680"/>
                  <a:gd name="T98" fmla="*/ 102 w 219"/>
                  <a:gd name="T99" fmla="*/ 668 h 680"/>
                  <a:gd name="T100" fmla="*/ 114 w 219"/>
                  <a:gd name="T101" fmla="*/ 677 h 680"/>
                  <a:gd name="T102" fmla="*/ 128 w 219"/>
                  <a:gd name="T103" fmla="*/ 668 h 680"/>
                  <a:gd name="T104" fmla="*/ 124 w 219"/>
                  <a:gd name="T105" fmla="*/ 606 h 680"/>
                  <a:gd name="T106" fmla="*/ 131 w 219"/>
                  <a:gd name="T107" fmla="*/ 578 h 680"/>
                  <a:gd name="T108" fmla="*/ 138 w 219"/>
                  <a:gd name="T109" fmla="*/ 536 h 680"/>
                  <a:gd name="T110" fmla="*/ 136 w 219"/>
                  <a:gd name="T111" fmla="*/ 521 h 680"/>
                  <a:gd name="T112" fmla="*/ 134 w 219"/>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
                  <a:gd name="T172" fmla="*/ 0 h 680"/>
                  <a:gd name="T173" fmla="*/ 219 w 219"/>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 h="680">
                    <a:moveTo>
                      <a:pt x="218" y="354"/>
                    </a:moveTo>
                    <a:lnTo>
                      <a:pt x="180" y="352"/>
                    </a:lnTo>
                    <a:lnTo>
                      <a:pt x="180" y="350"/>
                    </a:lnTo>
                    <a:lnTo>
                      <a:pt x="180" y="348"/>
                    </a:lnTo>
                    <a:lnTo>
                      <a:pt x="180" y="345"/>
                    </a:lnTo>
                    <a:lnTo>
                      <a:pt x="179" y="342"/>
                    </a:lnTo>
                    <a:lnTo>
                      <a:pt x="177" y="339"/>
                    </a:lnTo>
                    <a:lnTo>
                      <a:pt x="176" y="337"/>
                    </a:lnTo>
                    <a:lnTo>
                      <a:pt x="174" y="335"/>
                    </a:lnTo>
                    <a:lnTo>
                      <a:pt x="171" y="333"/>
                    </a:lnTo>
                    <a:lnTo>
                      <a:pt x="165" y="301"/>
                    </a:lnTo>
                    <a:lnTo>
                      <a:pt x="167" y="296"/>
                    </a:lnTo>
                    <a:lnTo>
                      <a:pt x="171" y="287"/>
                    </a:lnTo>
                    <a:lnTo>
                      <a:pt x="174" y="277"/>
                    </a:lnTo>
                    <a:lnTo>
                      <a:pt x="177" y="265"/>
                    </a:lnTo>
                    <a:lnTo>
                      <a:pt x="181" y="254"/>
                    </a:lnTo>
                    <a:lnTo>
                      <a:pt x="182" y="244"/>
                    </a:lnTo>
                    <a:lnTo>
                      <a:pt x="184" y="237"/>
                    </a:lnTo>
                    <a:lnTo>
                      <a:pt x="185" y="233"/>
                    </a:lnTo>
                    <a:lnTo>
                      <a:pt x="184" y="227"/>
                    </a:lnTo>
                    <a:lnTo>
                      <a:pt x="182" y="215"/>
                    </a:lnTo>
                    <a:lnTo>
                      <a:pt x="181" y="198"/>
                    </a:lnTo>
                    <a:lnTo>
                      <a:pt x="177" y="179"/>
                    </a:lnTo>
                    <a:lnTo>
                      <a:pt x="173" y="160"/>
                    </a:lnTo>
                    <a:lnTo>
                      <a:pt x="169" y="143"/>
                    </a:lnTo>
                    <a:lnTo>
                      <a:pt x="165" y="131"/>
                    </a:lnTo>
                    <a:lnTo>
                      <a:pt x="162" y="124"/>
                    </a:lnTo>
                    <a:lnTo>
                      <a:pt x="149" y="117"/>
                    </a:lnTo>
                    <a:lnTo>
                      <a:pt x="141" y="112"/>
                    </a:lnTo>
                    <a:lnTo>
                      <a:pt x="136" y="108"/>
                    </a:lnTo>
                    <a:lnTo>
                      <a:pt x="133" y="105"/>
                    </a:lnTo>
                    <a:lnTo>
                      <a:pt x="133" y="103"/>
                    </a:lnTo>
                    <a:lnTo>
                      <a:pt x="133" y="101"/>
                    </a:lnTo>
                    <a:lnTo>
                      <a:pt x="134" y="101"/>
                    </a:lnTo>
                    <a:lnTo>
                      <a:pt x="135" y="101"/>
                    </a:lnTo>
                    <a:lnTo>
                      <a:pt x="145" y="85"/>
                    </a:lnTo>
                    <a:lnTo>
                      <a:pt x="144" y="85"/>
                    </a:lnTo>
                    <a:lnTo>
                      <a:pt x="142" y="84"/>
                    </a:lnTo>
                    <a:lnTo>
                      <a:pt x="140" y="83"/>
                    </a:lnTo>
                    <a:lnTo>
                      <a:pt x="137" y="81"/>
                    </a:lnTo>
                    <a:lnTo>
                      <a:pt x="134" y="78"/>
                    </a:lnTo>
                    <a:lnTo>
                      <a:pt x="131" y="74"/>
                    </a:lnTo>
                    <a:lnTo>
                      <a:pt x="129" y="67"/>
                    </a:lnTo>
                    <a:lnTo>
                      <a:pt x="129" y="59"/>
                    </a:lnTo>
                    <a:lnTo>
                      <a:pt x="131" y="53"/>
                    </a:lnTo>
                    <a:lnTo>
                      <a:pt x="133" y="45"/>
                    </a:lnTo>
                    <a:lnTo>
                      <a:pt x="136" y="37"/>
                    </a:lnTo>
                    <a:lnTo>
                      <a:pt x="136" y="30"/>
                    </a:lnTo>
                    <a:lnTo>
                      <a:pt x="133" y="21"/>
                    </a:lnTo>
                    <a:lnTo>
                      <a:pt x="125" y="12"/>
                    </a:lnTo>
                    <a:lnTo>
                      <a:pt x="110" y="1"/>
                    </a:lnTo>
                    <a:lnTo>
                      <a:pt x="106" y="0"/>
                    </a:lnTo>
                    <a:lnTo>
                      <a:pt x="97" y="0"/>
                    </a:lnTo>
                    <a:lnTo>
                      <a:pt x="88" y="0"/>
                    </a:lnTo>
                    <a:lnTo>
                      <a:pt x="77" y="1"/>
                    </a:lnTo>
                    <a:lnTo>
                      <a:pt x="68" y="3"/>
                    </a:lnTo>
                    <a:lnTo>
                      <a:pt x="59" y="5"/>
                    </a:lnTo>
                    <a:lnTo>
                      <a:pt x="54" y="8"/>
                    </a:lnTo>
                    <a:lnTo>
                      <a:pt x="52" y="11"/>
                    </a:lnTo>
                    <a:lnTo>
                      <a:pt x="52" y="14"/>
                    </a:lnTo>
                    <a:lnTo>
                      <a:pt x="52" y="16"/>
                    </a:lnTo>
                    <a:lnTo>
                      <a:pt x="52" y="18"/>
                    </a:lnTo>
                    <a:lnTo>
                      <a:pt x="52" y="20"/>
                    </a:lnTo>
                    <a:lnTo>
                      <a:pt x="52" y="23"/>
                    </a:lnTo>
                    <a:lnTo>
                      <a:pt x="52" y="24"/>
                    </a:lnTo>
                    <a:lnTo>
                      <a:pt x="52" y="25"/>
                    </a:lnTo>
                    <a:lnTo>
                      <a:pt x="51" y="26"/>
                    </a:lnTo>
                    <a:lnTo>
                      <a:pt x="51" y="28"/>
                    </a:lnTo>
                    <a:lnTo>
                      <a:pt x="50" y="31"/>
                    </a:lnTo>
                    <a:lnTo>
                      <a:pt x="49" y="36"/>
                    </a:lnTo>
                    <a:lnTo>
                      <a:pt x="49" y="41"/>
                    </a:lnTo>
                    <a:lnTo>
                      <a:pt x="50" y="48"/>
                    </a:lnTo>
                    <a:lnTo>
                      <a:pt x="52" y="56"/>
                    </a:lnTo>
                    <a:lnTo>
                      <a:pt x="54" y="67"/>
                    </a:lnTo>
                    <a:lnTo>
                      <a:pt x="54" y="71"/>
                    </a:lnTo>
                    <a:lnTo>
                      <a:pt x="54" y="74"/>
                    </a:lnTo>
                    <a:lnTo>
                      <a:pt x="53" y="75"/>
                    </a:lnTo>
                    <a:lnTo>
                      <a:pt x="50" y="75"/>
                    </a:lnTo>
                    <a:lnTo>
                      <a:pt x="48" y="75"/>
                    </a:lnTo>
                    <a:lnTo>
                      <a:pt x="46" y="75"/>
                    </a:lnTo>
                    <a:lnTo>
                      <a:pt x="45" y="77"/>
                    </a:lnTo>
                    <a:lnTo>
                      <a:pt x="45" y="81"/>
                    </a:lnTo>
                    <a:lnTo>
                      <a:pt x="46" y="84"/>
                    </a:lnTo>
                    <a:lnTo>
                      <a:pt x="47" y="86"/>
                    </a:lnTo>
                    <a:lnTo>
                      <a:pt x="49" y="89"/>
                    </a:lnTo>
                    <a:lnTo>
                      <a:pt x="52" y="91"/>
                    </a:lnTo>
                    <a:lnTo>
                      <a:pt x="54" y="94"/>
                    </a:lnTo>
                    <a:lnTo>
                      <a:pt x="56" y="95"/>
                    </a:lnTo>
                    <a:lnTo>
                      <a:pt x="58" y="97"/>
                    </a:lnTo>
                    <a:lnTo>
                      <a:pt x="59" y="99"/>
                    </a:lnTo>
                    <a:lnTo>
                      <a:pt x="59" y="101"/>
                    </a:lnTo>
                    <a:lnTo>
                      <a:pt x="57" y="104"/>
                    </a:lnTo>
                    <a:lnTo>
                      <a:pt x="54" y="106"/>
                    </a:lnTo>
                    <a:lnTo>
                      <a:pt x="52" y="109"/>
                    </a:lnTo>
                    <a:lnTo>
                      <a:pt x="48" y="111"/>
                    </a:lnTo>
                    <a:lnTo>
                      <a:pt x="44" y="113"/>
                    </a:lnTo>
                    <a:lnTo>
                      <a:pt x="42" y="113"/>
                    </a:lnTo>
                    <a:lnTo>
                      <a:pt x="41" y="113"/>
                    </a:lnTo>
                    <a:lnTo>
                      <a:pt x="40" y="113"/>
                    </a:lnTo>
                    <a:lnTo>
                      <a:pt x="38" y="114"/>
                    </a:lnTo>
                    <a:lnTo>
                      <a:pt x="36" y="114"/>
                    </a:lnTo>
                    <a:lnTo>
                      <a:pt x="33" y="115"/>
                    </a:lnTo>
                    <a:lnTo>
                      <a:pt x="30" y="117"/>
                    </a:lnTo>
                    <a:lnTo>
                      <a:pt x="26" y="120"/>
                    </a:lnTo>
                    <a:lnTo>
                      <a:pt x="23" y="124"/>
                    </a:lnTo>
                    <a:lnTo>
                      <a:pt x="20" y="130"/>
                    </a:lnTo>
                    <a:lnTo>
                      <a:pt x="10" y="169"/>
                    </a:lnTo>
                    <a:lnTo>
                      <a:pt x="5" y="199"/>
                    </a:lnTo>
                    <a:lnTo>
                      <a:pt x="5" y="221"/>
                    </a:lnTo>
                    <a:lnTo>
                      <a:pt x="7" y="236"/>
                    </a:lnTo>
                    <a:lnTo>
                      <a:pt x="10" y="247"/>
                    </a:lnTo>
                    <a:lnTo>
                      <a:pt x="12" y="258"/>
                    </a:lnTo>
                    <a:lnTo>
                      <a:pt x="11" y="267"/>
                    </a:lnTo>
                    <a:lnTo>
                      <a:pt x="6" y="280"/>
                    </a:lnTo>
                    <a:lnTo>
                      <a:pt x="2" y="287"/>
                    </a:lnTo>
                    <a:lnTo>
                      <a:pt x="0" y="295"/>
                    </a:lnTo>
                    <a:lnTo>
                      <a:pt x="0" y="301"/>
                    </a:lnTo>
                    <a:lnTo>
                      <a:pt x="0" y="306"/>
                    </a:lnTo>
                    <a:lnTo>
                      <a:pt x="0" y="311"/>
                    </a:lnTo>
                    <a:lnTo>
                      <a:pt x="2" y="316"/>
                    </a:lnTo>
                    <a:lnTo>
                      <a:pt x="4" y="320"/>
                    </a:lnTo>
                    <a:lnTo>
                      <a:pt x="6" y="323"/>
                    </a:lnTo>
                    <a:lnTo>
                      <a:pt x="7" y="331"/>
                    </a:lnTo>
                    <a:lnTo>
                      <a:pt x="8" y="344"/>
                    </a:lnTo>
                    <a:lnTo>
                      <a:pt x="8" y="362"/>
                    </a:lnTo>
                    <a:lnTo>
                      <a:pt x="8" y="381"/>
                    </a:lnTo>
                    <a:lnTo>
                      <a:pt x="7" y="401"/>
                    </a:lnTo>
                    <a:lnTo>
                      <a:pt x="7" y="417"/>
                    </a:lnTo>
                    <a:lnTo>
                      <a:pt x="6" y="429"/>
                    </a:lnTo>
                    <a:lnTo>
                      <a:pt x="6" y="433"/>
                    </a:lnTo>
                    <a:lnTo>
                      <a:pt x="7" y="444"/>
                    </a:lnTo>
                    <a:lnTo>
                      <a:pt x="9" y="452"/>
                    </a:lnTo>
                    <a:lnTo>
                      <a:pt x="11" y="458"/>
                    </a:lnTo>
                    <a:lnTo>
                      <a:pt x="13" y="463"/>
                    </a:lnTo>
                    <a:lnTo>
                      <a:pt x="16" y="465"/>
                    </a:lnTo>
                    <a:lnTo>
                      <a:pt x="17" y="467"/>
                    </a:lnTo>
                    <a:lnTo>
                      <a:pt x="18" y="468"/>
                    </a:lnTo>
                    <a:lnTo>
                      <a:pt x="19" y="471"/>
                    </a:lnTo>
                    <a:lnTo>
                      <a:pt x="20" y="484"/>
                    </a:lnTo>
                    <a:lnTo>
                      <a:pt x="22" y="502"/>
                    </a:lnTo>
                    <a:lnTo>
                      <a:pt x="24" y="522"/>
                    </a:lnTo>
                    <a:lnTo>
                      <a:pt x="26" y="544"/>
                    </a:lnTo>
                    <a:lnTo>
                      <a:pt x="28" y="565"/>
                    </a:lnTo>
                    <a:lnTo>
                      <a:pt x="29" y="583"/>
                    </a:lnTo>
                    <a:lnTo>
                      <a:pt x="30" y="596"/>
                    </a:lnTo>
                    <a:lnTo>
                      <a:pt x="29" y="605"/>
                    </a:lnTo>
                    <a:lnTo>
                      <a:pt x="27" y="617"/>
                    </a:lnTo>
                    <a:lnTo>
                      <a:pt x="23" y="628"/>
                    </a:lnTo>
                    <a:lnTo>
                      <a:pt x="20" y="639"/>
                    </a:lnTo>
                    <a:lnTo>
                      <a:pt x="17" y="648"/>
                    </a:lnTo>
                    <a:lnTo>
                      <a:pt x="14" y="656"/>
                    </a:lnTo>
                    <a:lnTo>
                      <a:pt x="12" y="660"/>
                    </a:lnTo>
                    <a:lnTo>
                      <a:pt x="11" y="662"/>
                    </a:lnTo>
                    <a:lnTo>
                      <a:pt x="9" y="675"/>
                    </a:lnTo>
                    <a:lnTo>
                      <a:pt x="10" y="676"/>
                    </a:lnTo>
                    <a:lnTo>
                      <a:pt x="12" y="676"/>
                    </a:lnTo>
                    <a:lnTo>
                      <a:pt x="16" y="677"/>
                    </a:lnTo>
                    <a:lnTo>
                      <a:pt x="20" y="678"/>
                    </a:lnTo>
                    <a:lnTo>
                      <a:pt x="25" y="679"/>
                    </a:lnTo>
                    <a:lnTo>
                      <a:pt x="31" y="679"/>
                    </a:lnTo>
                    <a:lnTo>
                      <a:pt x="36" y="678"/>
                    </a:lnTo>
                    <a:lnTo>
                      <a:pt x="41" y="675"/>
                    </a:lnTo>
                    <a:lnTo>
                      <a:pt x="46" y="670"/>
                    </a:lnTo>
                    <a:lnTo>
                      <a:pt x="49" y="660"/>
                    </a:lnTo>
                    <a:lnTo>
                      <a:pt x="51" y="649"/>
                    </a:lnTo>
                    <a:lnTo>
                      <a:pt x="52" y="637"/>
                    </a:lnTo>
                    <a:lnTo>
                      <a:pt x="52" y="625"/>
                    </a:lnTo>
                    <a:lnTo>
                      <a:pt x="52" y="615"/>
                    </a:lnTo>
                    <a:lnTo>
                      <a:pt x="52" y="607"/>
                    </a:lnTo>
                    <a:lnTo>
                      <a:pt x="52" y="604"/>
                    </a:lnTo>
                    <a:lnTo>
                      <a:pt x="52" y="603"/>
                    </a:lnTo>
                    <a:lnTo>
                      <a:pt x="53" y="598"/>
                    </a:lnTo>
                    <a:lnTo>
                      <a:pt x="54" y="590"/>
                    </a:lnTo>
                    <a:lnTo>
                      <a:pt x="56" y="581"/>
                    </a:lnTo>
                    <a:lnTo>
                      <a:pt x="59" y="570"/>
                    </a:lnTo>
                    <a:lnTo>
                      <a:pt x="61" y="559"/>
                    </a:lnTo>
                    <a:lnTo>
                      <a:pt x="64" y="547"/>
                    </a:lnTo>
                    <a:lnTo>
                      <a:pt x="66" y="536"/>
                    </a:lnTo>
                    <a:lnTo>
                      <a:pt x="67" y="528"/>
                    </a:lnTo>
                    <a:lnTo>
                      <a:pt x="68" y="519"/>
                    </a:lnTo>
                    <a:lnTo>
                      <a:pt x="69" y="511"/>
                    </a:lnTo>
                    <a:lnTo>
                      <a:pt x="69" y="504"/>
                    </a:lnTo>
                    <a:lnTo>
                      <a:pt x="69" y="498"/>
                    </a:lnTo>
                    <a:lnTo>
                      <a:pt x="69" y="493"/>
                    </a:lnTo>
                    <a:lnTo>
                      <a:pt x="69" y="490"/>
                    </a:lnTo>
                    <a:lnTo>
                      <a:pt x="84" y="490"/>
                    </a:lnTo>
                    <a:lnTo>
                      <a:pt x="84" y="507"/>
                    </a:lnTo>
                    <a:lnTo>
                      <a:pt x="90" y="507"/>
                    </a:lnTo>
                    <a:lnTo>
                      <a:pt x="90" y="508"/>
                    </a:lnTo>
                    <a:lnTo>
                      <a:pt x="105" y="601"/>
                    </a:lnTo>
                    <a:lnTo>
                      <a:pt x="96" y="648"/>
                    </a:lnTo>
                    <a:lnTo>
                      <a:pt x="96" y="649"/>
                    </a:lnTo>
                    <a:lnTo>
                      <a:pt x="96" y="651"/>
                    </a:lnTo>
                    <a:lnTo>
                      <a:pt x="97" y="655"/>
                    </a:lnTo>
                    <a:lnTo>
                      <a:pt x="98" y="659"/>
                    </a:lnTo>
                    <a:lnTo>
                      <a:pt x="99" y="663"/>
                    </a:lnTo>
                    <a:lnTo>
                      <a:pt x="102" y="668"/>
                    </a:lnTo>
                    <a:lnTo>
                      <a:pt x="104" y="672"/>
                    </a:lnTo>
                    <a:lnTo>
                      <a:pt x="108" y="676"/>
                    </a:lnTo>
                    <a:lnTo>
                      <a:pt x="110" y="677"/>
                    </a:lnTo>
                    <a:lnTo>
                      <a:pt x="114" y="677"/>
                    </a:lnTo>
                    <a:lnTo>
                      <a:pt x="119" y="676"/>
                    </a:lnTo>
                    <a:lnTo>
                      <a:pt x="122" y="673"/>
                    </a:lnTo>
                    <a:lnTo>
                      <a:pt x="126" y="671"/>
                    </a:lnTo>
                    <a:lnTo>
                      <a:pt x="128" y="668"/>
                    </a:lnTo>
                    <a:lnTo>
                      <a:pt x="129" y="667"/>
                    </a:lnTo>
                    <a:lnTo>
                      <a:pt x="130" y="666"/>
                    </a:lnTo>
                    <a:lnTo>
                      <a:pt x="134" y="630"/>
                    </a:lnTo>
                    <a:lnTo>
                      <a:pt x="124" y="606"/>
                    </a:lnTo>
                    <a:lnTo>
                      <a:pt x="125" y="604"/>
                    </a:lnTo>
                    <a:lnTo>
                      <a:pt x="126" y="598"/>
                    </a:lnTo>
                    <a:lnTo>
                      <a:pt x="128" y="589"/>
                    </a:lnTo>
                    <a:lnTo>
                      <a:pt x="131" y="578"/>
                    </a:lnTo>
                    <a:lnTo>
                      <a:pt x="134" y="566"/>
                    </a:lnTo>
                    <a:lnTo>
                      <a:pt x="136" y="555"/>
                    </a:lnTo>
                    <a:lnTo>
                      <a:pt x="138" y="545"/>
                    </a:lnTo>
                    <a:lnTo>
                      <a:pt x="138" y="536"/>
                    </a:lnTo>
                    <a:lnTo>
                      <a:pt x="137" y="532"/>
                    </a:lnTo>
                    <a:lnTo>
                      <a:pt x="137" y="529"/>
                    </a:lnTo>
                    <a:lnTo>
                      <a:pt x="137" y="525"/>
                    </a:lnTo>
                    <a:lnTo>
                      <a:pt x="136" y="521"/>
                    </a:lnTo>
                    <a:lnTo>
                      <a:pt x="136" y="517"/>
                    </a:lnTo>
                    <a:lnTo>
                      <a:pt x="135" y="513"/>
                    </a:lnTo>
                    <a:lnTo>
                      <a:pt x="135" y="509"/>
                    </a:lnTo>
                    <a:lnTo>
                      <a:pt x="134" y="507"/>
                    </a:lnTo>
                    <a:lnTo>
                      <a:pt x="218" y="506"/>
                    </a:lnTo>
                    <a:lnTo>
                      <a:pt x="218" y="354"/>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sp>
        <p:nvSpPr>
          <p:cNvPr id="41" name="Text Box 39"/>
          <p:cNvSpPr txBox="1">
            <a:spLocks noChangeArrowheads="1"/>
          </p:cNvSpPr>
          <p:nvPr/>
        </p:nvSpPr>
        <p:spPr bwMode="gray">
          <a:xfrm>
            <a:off x="612775" y="333375"/>
            <a:ext cx="2951163" cy="519113"/>
          </a:xfrm>
          <a:prstGeom prst="rect">
            <a:avLst/>
          </a:prstGeom>
          <a:noFill/>
          <a:ln>
            <a:noFill/>
          </a:ln>
          <a:effectLst/>
          <a:extLst>
            <a:ext uri="{909E8E84-426E-40DD-AFC4-6F175D3DCCD1}">
              <a14:hiddenFill xmlns:a14="http://schemas.microsoft.com/office/drawing/2010/main">
                <a:gradFill rotWithShape="1">
                  <a:gsLst>
                    <a:gs pos="0">
                      <a:srgbClr val="47ABE3">
                        <a:gamma/>
                        <a:tint val="45490"/>
                        <a:invGamma/>
                      </a:srgbClr>
                    </a:gs>
                    <a:gs pos="100000">
                      <a:srgbClr val="47ABE3"/>
                    </a:gs>
                  </a:gsLst>
                  <a:lin ang="2700000" scaled="1"/>
                </a:gra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Times New Roman" pitchFamily="18" charset="0"/>
                <a:ea typeface="宋体" pitchFamily="2" charset="-122"/>
              </a:defRPr>
            </a:lvl1pPr>
            <a:lvl2pPr eaLnBrk="0" hangingPunct="0">
              <a:defRPr sz="2800">
                <a:solidFill>
                  <a:schemeClr val="tx1"/>
                </a:solidFill>
                <a:latin typeface="Times New Roman" pitchFamily="18" charset="0"/>
                <a:ea typeface="宋体" pitchFamily="2" charset="-122"/>
              </a:defRPr>
            </a:lvl2pPr>
            <a:lvl3pPr eaLnBrk="0" hangingPunct="0">
              <a:defRPr sz="2800">
                <a:solidFill>
                  <a:schemeClr val="tx1"/>
                </a:solidFill>
                <a:latin typeface="Times New Roman" pitchFamily="18" charset="0"/>
                <a:ea typeface="宋体" pitchFamily="2" charset="-122"/>
              </a:defRPr>
            </a:lvl3pPr>
            <a:lvl4pPr eaLnBrk="0" hangingPunct="0">
              <a:defRPr sz="2800">
                <a:solidFill>
                  <a:schemeClr val="tx1"/>
                </a:solidFill>
                <a:latin typeface="Times New Roman" pitchFamily="18" charset="0"/>
                <a:ea typeface="宋体" pitchFamily="2" charset="-122"/>
              </a:defRPr>
            </a:lvl4pPr>
            <a:lvl5pPr eaLnBrk="0" hangingPunct="0">
              <a:defRPr sz="2800">
                <a:solidFill>
                  <a:schemeClr val="tx1"/>
                </a:solidFill>
                <a:latin typeface="Times New Roman" pitchFamily="18" charset="0"/>
                <a:ea typeface="宋体" pitchFamily="2" charset="-122"/>
              </a:defRPr>
            </a:lvl5pPr>
            <a:lvl6pPr algn="ctr" eaLnBrk="0" fontAlgn="base" hangingPunct="0">
              <a:spcBef>
                <a:spcPct val="20000"/>
              </a:spcBef>
              <a:spcAft>
                <a:spcPct val="0"/>
              </a:spcAft>
              <a:defRPr sz="2800">
                <a:solidFill>
                  <a:schemeClr val="tx1"/>
                </a:solidFill>
                <a:latin typeface="Times New Roman" pitchFamily="18" charset="0"/>
                <a:ea typeface="宋体" pitchFamily="2" charset="-122"/>
              </a:defRPr>
            </a:lvl6pPr>
            <a:lvl7pPr algn="ctr" eaLnBrk="0" fontAlgn="base" hangingPunct="0">
              <a:spcBef>
                <a:spcPct val="20000"/>
              </a:spcBef>
              <a:spcAft>
                <a:spcPct val="0"/>
              </a:spcAft>
              <a:defRPr sz="2800">
                <a:solidFill>
                  <a:schemeClr val="tx1"/>
                </a:solidFill>
                <a:latin typeface="Times New Roman" pitchFamily="18" charset="0"/>
                <a:ea typeface="宋体" pitchFamily="2" charset="-122"/>
              </a:defRPr>
            </a:lvl7pPr>
            <a:lvl8pPr algn="ctr" eaLnBrk="0" fontAlgn="base" hangingPunct="0">
              <a:spcBef>
                <a:spcPct val="20000"/>
              </a:spcBef>
              <a:spcAft>
                <a:spcPct val="0"/>
              </a:spcAft>
              <a:defRPr sz="2800">
                <a:solidFill>
                  <a:schemeClr val="tx1"/>
                </a:solidFill>
                <a:latin typeface="Times New Roman" pitchFamily="18" charset="0"/>
                <a:ea typeface="宋体" pitchFamily="2" charset="-122"/>
              </a:defRPr>
            </a:lvl8pPr>
            <a:lvl9pPr algn="ctr" eaLnBrk="0" fontAlgn="base" hangingPunct="0">
              <a:spcBef>
                <a:spcPct val="20000"/>
              </a:spcBef>
              <a:spcAft>
                <a:spcPct val="0"/>
              </a:spcAft>
              <a:defRPr sz="2800">
                <a:solidFill>
                  <a:schemeClr val="tx1"/>
                </a:solidFill>
                <a:latin typeface="Times New Roman" pitchFamily="18" charset="0"/>
                <a:ea typeface="宋体" pitchFamily="2" charset="-122"/>
              </a:defRPr>
            </a:lvl9pPr>
          </a:lstStyle>
          <a:p>
            <a:pPr algn="l" eaLnBrk="1" hangingPunct="1">
              <a:spcBef>
                <a:spcPct val="50000"/>
              </a:spcBef>
            </a:pPr>
            <a:r>
              <a:rPr lang="zh-CN" altLang="en-US" b="1">
                <a:solidFill>
                  <a:schemeClr val="accent2"/>
                </a:solidFill>
              </a:rPr>
              <a:t>目  录</a:t>
            </a:r>
          </a:p>
        </p:txBody>
      </p:sp>
    </p:spTree>
    <p:extLst>
      <p:ext uri="{BB962C8B-B14F-4D97-AF65-F5344CB8AC3E}">
        <p14:creationId xmlns:p14="http://schemas.microsoft.com/office/powerpoint/2010/main" val="3041974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术语</a:t>
            </a:r>
            <a:endParaRPr lang="en-US" altLang="zh-CN" dirty="0"/>
          </a:p>
        </p:txBody>
      </p:sp>
      <p:sp>
        <p:nvSpPr>
          <p:cNvPr id="8" name="Rectangle 79"/>
          <p:cNvSpPr>
            <a:spLocks noChangeArrowheads="1"/>
          </p:cNvSpPr>
          <p:nvPr/>
        </p:nvSpPr>
        <p:spPr bwMode="auto">
          <a:xfrm>
            <a:off x="0" y="908720"/>
            <a:ext cx="8820150"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a:t>处理器：插到系统插槽或者处理器板上的物理芯片，以核或者硬件线程的方式包含了一块或者多块</a:t>
            </a:r>
            <a:r>
              <a:rPr lang="en-US" altLang="zh-CN" sz="2400" dirty="0"/>
              <a:t>CPU</a:t>
            </a:r>
            <a:r>
              <a:rPr lang="zh-CN" altLang="en-US" sz="2400" dirty="0"/>
              <a:t>。</a:t>
            </a:r>
          </a:p>
          <a:p>
            <a:pPr marL="609600" indent="-609600" eaLnBrk="0" hangingPunct="0">
              <a:buFontTx/>
              <a:buChar char="•"/>
            </a:pPr>
            <a:r>
              <a:rPr lang="zh-CN" altLang="en-US" sz="2400" dirty="0"/>
              <a:t>核：一颗多核处理器上的一个独立</a:t>
            </a:r>
            <a:r>
              <a:rPr lang="en-US" altLang="zh-CN" sz="2400" dirty="0"/>
              <a:t>CPU</a:t>
            </a:r>
            <a:r>
              <a:rPr lang="zh-CN" altLang="en-US" sz="2400" dirty="0"/>
              <a:t>实例。核的使用是处理器扩展的一种方式，又称为芯片级多处理</a:t>
            </a:r>
            <a:r>
              <a:rPr lang="en-US" altLang="zh-CN" sz="2400" dirty="0"/>
              <a:t>(chip-level </a:t>
            </a:r>
            <a:r>
              <a:rPr lang="en-US" altLang="zh-CN" sz="2400" dirty="0" err="1"/>
              <a:t>multiprocessing,CMP</a:t>
            </a:r>
            <a:r>
              <a:rPr lang="en-US" altLang="zh-CN" sz="2400" dirty="0"/>
              <a:t>)</a:t>
            </a:r>
            <a:r>
              <a:rPr lang="zh-CN" altLang="en-US" sz="2400" dirty="0"/>
              <a:t>。</a:t>
            </a:r>
          </a:p>
          <a:p>
            <a:pPr marL="609600" indent="-609600" eaLnBrk="0" hangingPunct="0">
              <a:buFontTx/>
              <a:buChar char="•"/>
            </a:pPr>
            <a:r>
              <a:rPr lang="zh-CN" altLang="en-US" sz="2400" dirty="0"/>
              <a:t>硬件线程：一种支持在一个核上同时执行多个线程</a:t>
            </a:r>
            <a:r>
              <a:rPr lang="en-US" altLang="zh-CN" sz="2400" dirty="0"/>
              <a:t>(</a:t>
            </a:r>
            <a:r>
              <a:rPr lang="zh-CN" altLang="en-US" sz="2400" dirty="0"/>
              <a:t>包括</a:t>
            </a:r>
            <a:r>
              <a:rPr lang="en-US" altLang="zh-CN" sz="2400" dirty="0"/>
              <a:t>Intel</a:t>
            </a:r>
            <a:r>
              <a:rPr lang="zh-CN" altLang="en-US" sz="2400" dirty="0"/>
              <a:t>的超线程技术</a:t>
            </a:r>
            <a:r>
              <a:rPr lang="en-US" altLang="zh-CN" sz="2400" dirty="0"/>
              <a:t>)</a:t>
            </a:r>
            <a:r>
              <a:rPr lang="zh-CN" altLang="en-US" sz="2400" dirty="0"/>
              <a:t>的</a:t>
            </a:r>
            <a:r>
              <a:rPr lang="en-US" altLang="zh-CN" sz="2400" dirty="0"/>
              <a:t>CPU</a:t>
            </a:r>
            <a:r>
              <a:rPr lang="zh-CN" altLang="en-US" sz="2400" dirty="0"/>
              <a:t>架构，每个线程是一个独立的</a:t>
            </a:r>
            <a:r>
              <a:rPr lang="en-US" altLang="zh-CN" sz="2400" dirty="0"/>
              <a:t>CPU</a:t>
            </a:r>
            <a:r>
              <a:rPr lang="zh-CN" altLang="en-US" sz="2400" dirty="0"/>
              <a:t>实例。这种扩展的方法又称为多线程。</a:t>
            </a:r>
          </a:p>
          <a:p>
            <a:pPr marL="609600" indent="-609600" eaLnBrk="0" hangingPunct="0">
              <a:buFontTx/>
              <a:buChar char="•"/>
            </a:pPr>
            <a:r>
              <a:rPr lang="en-US" altLang="zh-CN" sz="2400" dirty="0"/>
              <a:t>CPU</a:t>
            </a:r>
            <a:r>
              <a:rPr lang="zh-CN" altLang="en-US" sz="2400" dirty="0"/>
              <a:t>指令：单个</a:t>
            </a:r>
            <a:r>
              <a:rPr lang="en-US" altLang="zh-CN" sz="2400" dirty="0"/>
              <a:t>CPU</a:t>
            </a:r>
            <a:r>
              <a:rPr lang="zh-CN" altLang="en-US" sz="2400" dirty="0"/>
              <a:t>操作，来源于它的指令集。指令用于算术操作、内存</a:t>
            </a:r>
            <a:r>
              <a:rPr lang="en-US" altLang="zh-CN" sz="2400" dirty="0"/>
              <a:t>I/O</a:t>
            </a:r>
            <a:r>
              <a:rPr lang="zh-CN" altLang="en-US" sz="2400" dirty="0"/>
              <a:t>，以及逻辑控制。</a:t>
            </a:r>
          </a:p>
          <a:p>
            <a:pPr marL="609600" indent="-609600" eaLnBrk="0" hangingPunct="0">
              <a:buFontTx/>
              <a:buChar char="•"/>
            </a:pPr>
            <a:r>
              <a:rPr lang="zh-CN" altLang="en-US" sz="2400" dirty="0"/>
              <a:t>逻辑</a:t>
            </a:r>
            <a:r>
              <a:rPr lang="en-US" altLang="zh-CN" sz="2400" dirty="0"/>
              <a:t>CPU</a:t>
            </a:r>
            <a:r>
              <a:rPr lang="zh-CN" altLang="en-US" sz="2400" dirty="0"/>
              <a:t>：又称为虚拟处理器，一个操作系统</a:t>
            </a:r>
            <a:r>
              <a:rPr lang="en-US" altLang="zh-CN" sz="2400" dirty="0"/>
              <a:t>CPU</a:t>
            </a:r>
            <a:r>
              <a:rPr lang="zh-CN" altLang="en-US" sz="2400" dirty="0"/>
              <a:t>的实例</a:t>
            </a:r>
            <a:r>
              <a:rPr lang="en-US" altLang="zh-CN" sz="2400" dirty="0"/>
              <a:t>(</a:t>
            </a:r>
            <a:r>
              <a:rPr lang="zh-CN" altLang="en-US" sz="2400" dirty="0"/>
              <a:t>一个可调度的</a:t>
            </a:r>
            <a:r>
              <a:rPr lang="en-US" altLang="zh-CN" sz="2400" dirty="0"/>
              <a:t>CPU</a:t>
            </a:r>
            <a:r>
              <a:rPr lang="zh-CN" altLang="en-US" sz="2400" dirty="0"/>
              <a:t>实体</a:t>
            </a:r>
            <a:r>
              <a:rPr lang="en-US" altLang="zh-CN" sz="2400" dirty="0"/>
              <a:t>)</a:t>
            </a:r>
            <a:r>
              <a:rPr lang="zh-CN" altLang="en-US" sz="2400" dirty="0"/>
              <a:t>。处理器可以通过硬件线程</a:t>
            </a:r>
            <a:r>
              <a:rPr lang="en-US" altLang="zh-CN" sz="2400" dirty="0"/>
              <a:t>(</a:t>
            </a:r>
            <a:r>
              <a:rPr lang="zh-CN" altLang="en-US" sz="2400" dirty="0"/>
              <a:t>这种情况下又称为虚拟核</a:t>
            </a:r>
            <a:r>
              <a:rPr lang="en-US" altLang="zh-CN" sz="2400" dirty="0"/>
              <a:t>)</a:t>
            </a:r>
            <a:r>
              <a:rPr lang="zh-CN" altLang="en-US" sz="2400" dirty="0"/>
              <a:t>、一个核，或者一个单核的处理器实现。</a:t>
            </a:r>
          </a:p>
          <a:p>
            <a:pPr marL="609600" indent="-609600" eaLnBrk="0" hangingPunct="0">
              <a:buFontTx/>
              <a:buChar char="•"/>
            </a:pPr>
            <a:r>
              <a:rPr lang="zh-CN" altLang="en-US" sz="2400" dirty="0"/>
              <a:t>调度器：把</a:t>
            </a:r>
            <a:r>
              <a:rPr lang="en-US" altLang="zh-CN" sz="2400" dirty="0"/>
              <a:t>CPU</a:t>
            </a:r>
            <a:r>
              <a:rPr lang="zh-CN" altLang="en-US" sz="2400" dirty="0"/>
              <a:t>分配给线程运行的内核子系统。</a:t>
            </a:r>
          </a:p>
          <a:p>
            <a:pPr marL="609600" indent="-609600" eaLnBrk="0" hangingPunct="0">
              <a:buFontTx/>
              <a:buChar char="•"/>
            </a:pPr>
            <a:r>
              <a:rPr lang="en-US" altLang="zh-CN" sz="2400" dirty="0"/>
              <a:t>CPI</a:t>
            </a:r>
            <a:r>
              <a:rPr lang="zh-CN" altLang="en-US" sz="2400" dirty="0"/>
              <a:t>：每指令周期数</a:t>
            </a:r>
            <a:r>
              <a:rPr lang="en-US" altLang="zh-CN" sz="2400" dirty="0"/>
              <a:t>(cycles-per-</a:t>
            </a:r>
            <a:r>
              <a:rPr lang="en-US" altLang="zh-CN" sz="2400" dirty="0" err="1"/>
              <a:t>instruction,CPI</a:t>
            </a:r>
            <a:r>
              <a:rPr lang="en-US" altLang="zh-CN" sz="2400" dirty="0"/>
              <a:t>)</a:t>
            </a:r>
          </a:p>
          <a:p>
            <a:pPr marL="609600" indent="-609600" eaLnBrk="0" hangingPunct="0">
              <a:buFontTx/>
              <a:buChar char="•"/>
            </a:pPr>
            <a:r>
              <a:rPr lang="zh-CN" altLang="en-US" sz="2400" dirty="0"/>
              <a:t>运行队列：一个等待</a:t>
            </a:r>
            <a:r>
              <a:rPr lang="en-US" altLang="zh-CN" sz="2400" dirty="0"/>
              <a:t>CPU</a:t>
            </a:r>
            <a:r>
              <a:rPr lang="zh-CN" altLang="en-US" sz="2400" dirty="0"/>
              <a:t>服务的可运行线程队列。</a:t>
            </a:r>
            <a:endParaRPr lang="en-US" altLang="zh-CN" sz="2400" dirty="0" smtClean="0"/>
          </a:p>
        </p:txBody>
      </p:sp>
    </p:spTree>
    <p:extLst>
      <p:ext uri="{BB962C8B-B14F-4D97-AF65-F5344CB8AC3E}">
        <p14:creationId xmlns:p14="http://schemas.microsoft.com/office/powerpoint/2010/main" val="1436978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smtClean="0"/>
              <a:t>CPU</a:t>
            </a:r>
            <a:r>
              <a:rPr lang="zh-CN" altLang="en-US" dirty="0" smtClean="0"/>
              <a:t>架构</a:t>
            </a:r>
            <a:endParaRPr lang="en-US" altLang="zh-CN" dirty="0"/>
          </a:p>
        </p:txBody>
      </p:sp>
      <p:sp>
        <p:nvSpPr>
          <p:cNvPr id="8" name="Rectangle 79"/>
          <p:cNvSpPr>
            <a:spLocks noChangeArrowheads="1"/>
          </p:cNvSpPr>
          <p:nvPr/>
        </p:nvSpPr>
        <p:spPr bwMode="auto">
          <a:xfrm>
            <a:off x="0" y="1124744"/>
            <a:ext cx="882015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下图展示了一个</a:t>
            </a:r>
            <a:r>
              <a:rPr lang="en-US" altLang="zh-CN" sz="2400" dirty="0" smtClean="0"/>
              <a:t>CPU</a:t>
            </a:r>
            <a:r>
              <a:rPr lang="zh-CN" altLang="en-US" sz="2400" dirty="0" smtClean="0"/>
              <a:t>架构的示例，单个处理器内共有四个核和八个硬件线程。物理架构如左侧图所示，右侧图展示了从操作系统角度看到的景象。</a:t>
            </a:r>
            <a:endParaRPr lang="en-US" altLang="zh-CN" sz="2400" dirty="0" smtClean="0"/>
          </a:p>
        </p:txBody>
      </p:sp>
      <p:pic>
        <p:nvPicPr>
          <p:cNvPr id="5" name="图片 4"/>
          <p:cNvPicPr>
            <a:picLocks noChangeAspect="1"/>
          </p:cNvPicPr>
          <p:nvPr/>
        </p:nvPicPr>
        <p:blipFill>
          <a:blip r:embed="rId4"/>
          <a:stretch>
            <a:fillRect/>
          </a:stretch>
        </p:blipFill>
        <p:spPr>
          <a:xfrm>
            <a:off x="233611" y="2564904"/>
            <a:ext cx="8352928" cy="3456384"/>
          </a:xfrm>
          <a:prstGeom prst="rect">
            <a:avLst/>
          </a:prstGeom>
        </p:spPr>
      </p:pic>
    </p:spTree>
    <p:extLst>
      <p:ext uri="{BB962C8B-B14F-4D97-AF65-F5344CB8AC3E}">
        <p14:creationId xmlns:p14="http://schemas.microsoft.com/office/powerpoint/2010/main" val="4294508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smtClean="0"/>
              <a:t>CPU</a:t>
            </a:r>
            <a:r>
              <a:rPr lang="zh-CN" altLang="en-US" dirty="0" smtClean="0"/>
              <a:t>内存缓存</a:t>
            </a:r>
            <a:endParaRPr lang="en-US" altLang="zh-CN" dirty="0"/>
          </a:p>
        </p:txBody>
      </p:sp>
      <p:sp>
        <p:nvSpPr>
          <p:cNvPr id="8" name="Rectangle 79"/>
          <p:cNvSpPr>
            <a:spLocks noChangeArrowheads="1"/>
          </p:cNvSpPr>
          <p:nvPr/>
        </p:nvSpPr>
        <p:spPr bwMode="auto">
          <a:xfrm>
            <a:off x="0" y="1124744"/>
            <a:ext cx="882015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为了提高内存</a:t>
            </a:r>
            <a:r>
              <a:rPr lang="en-US" altLang="zh-CN" sz="2400" dirty="0" smtClean="0"/>
              <a:t>I/O</a:t>
            </a:r>
            <a:r>
              <a:rPr lang="zh-CN" altLang="en-US" sz="2400" dirty="0" smtClean="0"/>
              <a:t>性能，处理器提供了多种硬件缓存，下图展示了缓存大小的关系，越小的缓存则速度越快，并且越赞扬</a:t>
            </a:r>
            <a:r>
              <a:rPr lang="en-US" altLang="zh-CN" sz="2400" dirty="0" smtClean="0"/>
              <a:t>CPU</a:t>
            </a:r>
            <a:r>
              <a:rPr lang="zh-CN" altLang="en-US" sz="2400" dirty="0" smtClean="0"/>
              <a:t>。</a:t>
            </a:r>
            <a:endParaRPr lang="en-US" altLang="zh-CN" sz="2400" dirty="0" smtClean="0"/>
          </a:p>
        </p:txBody>
      </p:sp>
      <p:pic>
        <p:nvPicPr>
          <p:cNvPr id="6" name="图片 5"/>
          <p:cNvPicPr>
            <a:picLocks noChangeAspect="1"/>
          </p:cNvPicPr>
          <p:nvPr/>
        </p:nvPicPr>
        <p:blipFill>
          <a:blip r:embed="rId4"/>
          <a:stretch>
            <a:fillRect/>
          </a:stretch>
        </p:blipFill>
        <p:spPr>
          <a:xfrm>
            <a:off x="467544" y="2536428"/>
            <a:ext cx="8208912" cy="4129407"/>
          </a:xfrm>
          <a:prstGeom prst="rect">
            <a:avLst/>
          </a:prstGeom>
        </p:spPr>
      </p:pic>
    </p:spTree>
    <p:extLst>
      <p:ext uri="{BB962C8B-B14F-4D97-AF65-F5344CB8AC3E}">
        <p14:creationId xmlns:p14="http://schemas.microsoft.com/office/powerpoint/2010/main" val="1640584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smtClean="0"/>
              <a:t>CPU</a:t>
            </a:r>
            <a:r>
              <a:rPr lang="zh-CN" altLang="en-US" dirty="0" smtClean="0"/>
              <a:t>运行队列</a:t>
            </a:r>
            <a:endParaRPr lang="en-US" altLang="zh-CN" dirty="0"/>
          </a:p>
        </p:txBody>
      </p:sp>
      <p:sp>
        <p:nvSpPr>
          <p:cNvPr id="8" name="Rectangle 79"/>
          <p:cNvSpPr>
            <a:spLocks noChangeArrowheads="1"/>
          </p:cNvSpPr>
          <p:nvPr/>
        </p:nvSpPr>
        <p:spPr bwMode="auto">
          <a:xfrm>
            <a:off x="0" y="1484783"/>
            <a:ext cx="882015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下图展示了一个由内核调试器管理的</a:t>
            </a:r>
            <a:r>
              <a:rPr lang="en-US" altLang="zh-CN" sz="2400" dirty="0" smtClean="0"/>
              <a:t>CPU</a:t>
            </a:r>
            <a:r>
              <a:rPr lang="zh-CN" altLang="en-US" sz="2400" dirty="0" smtClean="0"/>
              <a:t>运行队列</a:t>
            </a:r>
            <a:endParaRPr lang="en-US" altLang="zh-CN" sz="2400" dirty="0" smtClean="0"/>
          </a:p>
        </p:txBody>
      </p:sp>
      <p:pic>
        <p:nvPicPr>
          <p:cNvPr id="5" name="图片 4"/>
          <p:cNvPicPr>
            <a:picLocks noChangeAspect="1"/>
          </p:cNvPicPr>
          <p:nvPr/>
        </p:nvPicPr>
        <p:blipFill>
          <a:blip r:embed="rId4"/>
          <a:stretch>
            <a:fillRect/>
          </a:stretch>
        </p:blipFill>
        <p:spPr>
          <a:xfrm>
            <a:off x="539750" y="2163583"/>
            <a:ext cx="7920682" cy="1730451"/>
          </a:xfrm>
          <a:prstGeom prst="rect">
            <a:avLst/>
          </a:prstGeom>
        </p:spPr>
      </p:pic>
      <p:sp>
        <p:nvSpPr>
          <p:cNvPr id="9" name="Rectangle 79"/>
          <p:cNvSpPr>
            <a:spLocks noChangeArrowheads="1"/>
          </p:cNvSpPr>
          <p:nvPr/>
        </p:nvSpPr>
        <p:spPr bwMode="auto">
          <a:xfrm>
            <a:off x="0" y="3939486"/>
            <a:ext cx="8820150" cy="172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正在排队和就绪运行的软件线程数量是一个很重要的性能指标，图上有四个排队线程，加上一个正在</a:t>
            </a:r>
            <a:r>
              <a:rPr lang="en-US" altLang="zh-CN" sz="2400" dirty="0" smtClean="0"/>
              <a:t>CPU</a:t>
            </a:r>
            <a:r>
              <a:rPr lang="zh-CN" altLang="en-US" sz="2400" dirty="0" smtClean="0"/>
              <a:t>上运行的线程。花在等待</a:t>
            </a:r>
            <a:r>
              <a:rPr lang="en-US" altLang="zh-CN" sz="2400" dirty="0" smtClean="0"/>
              <a:t>CPU</a:t>
            </a:r>
            <a:r>
              <a:rPr lang="zh-CN" altLang="en-US" sz="2400" dirty="0" smtClean="0"/>
              <a:t>运行上的时间被称为运行队列延时或调度器延时。</a:t>
            </a:r>
            <a:endParaRPr lang="en-US" altLang="zh-CN" sz="2400" dirty="0" smtClean="0"/>
          </a:p>
        </p:txBody>
      </p:sp>
    </p:spTree>
    <p:extLst>
      <p:ext uri="{BB962C8B-B14F-4D97-AF65-F5344CB8AC3E}">
        <p14:creationId xmlns:p14="http://schemas.microsoft.com/office/powerpoint/2010/main" val="1140941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3528" y="307504"/>
            <a:ext cx="6623050" cy="457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smtClean="0"/>
              <a:t>什么</a:t>
            </a:r>
            <a:r>
              <a:rPr lang="zh-CN" altLang="en-US" sz="2800" b="1" dirty="0" smtClean="0"/>
              <a:t>是</a:t>
            </a:r>
            <a:r>
              <a:rPr lang="zh-CN" altLang="en-US" sz="2800" b="1" dirty="0" smtClean="0"/>
              <a:t>系统性能</a:t>
            </a:r>
            <a:endParaRPr lang="zh-CN" altLang="en-US" sz="2800" b="1" dirty="0" smtClean="0"/>
          </a:p>
        </p:txBody>
      </p:sp>
      <p:sp>
        <p:nvSpPr>
          <p:cNvPr id="4" name="Rectangle 56"/>
          <p:cNvSpPr txBox="1">
            <a:spLocks noChangeArrowheads="1"/>
          </p:cNvSpPr>
          <p:nvPr/>
        </p:nvSpPr>
        <p:spPr bwMode="auto">
          <a:xfrm>
            <a:off x="539750" y="1700213"/>
            <a:ext cx="8040688"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smtClean="0"/>
              <a:t>系统性能是对整个系统的研究，包括了所有的硬件组件和整个软件栈。所有数据路径上和软硬件上所发生的事情都包括在内，因为这些都有可能影响性能。对于分布式系统来与，这意味着是多台服务器和多个应用的集合。</a:t>
            </a:r>
            <a:endParaRPr lang="zh-CN" altLang="en-US" dirty="0" smtClean="0"/>
          </a:p>
        </p:txBody>
      </p:sp>
      <p:cxnSp>
        <p:nvCxnSpPr>
          <p:cNvPr id="6" name="直接连接符 5"/>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7" name="图片 29" descr="说明: 公司LOGO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038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时钟频率</a:t>
            </a:r>
            <a:endParaRPr lang="en-US" altLang="zh-CN" dirty="0"/>
          </a:p>
        </p:txBody>
      </p:sp>
      <p:sp>
        <p:nvSpPr>
          <p:cNvPr id="8" name="Rectangle 79"/>
          <p:cNvSpPr>
            <a:spLocks noChangeArrowheads="1"/>
          </p:cNvSpPr>
          <p:nvPr/>
        </p:nvSpPr>
        <p:spPr bwMode="auto">
          <a:xfrm>
            <a:off x="0" y="1124744"/>
            <a:ext cx="882015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时钟是一个驱动所有处理器逻辑的数字信号。每个</a:t>
            </a:r>
            <a:r>
              <a:rPr lang="en-US" altLang="zh-CN" sz="2800" dirty="0" smtClean="0"/>
              <a:t>CPU</a:t>
            </a:r>
            <a:r>
              <a:rPr lang="zh-CN" altLang="en-US" sz="2800" dirty="0" smtClean="0"/>
              <a:t>指令都可能会花费一个或者多个时钟周期（</a:t>
            </a:r>
            <a:r>
              <a:rPr lang="en-US" altLang="zh-CN" sz="2800" dirty="0" smtClean="0"/>
              <a:t>CPU</a:t>
            </a:r>
            <a:r>
              <a:rPr lang="zh-CN" altLang="en-US" sz="2800" dirty="0" smtClean="0"/>
              <a:t>周期）来执行。</a:t>
            </a:r>
            <a:r>
              <a:rPr lang="en-US" altLang="zh-CN" sz="2800" dirty="0" smtClean="0"/>
              <a:t>CPU</a:t>
            </a:r>
            <a:r>
              <a:rPr lang="zh-CN" altLang="en-US" sz="2800" dirty="0" smtClean="0"/>
              <a:t>以一个特定的时钟频率执行，例如，一个</a:t>
            </a:r>
            <a:r>
              <a:rPr lang="en-US" altLang="zh-CN" sz="2800" dirty="0" err="1" smtClean="0"/>
              <a:t>5GHz</a:t>
            </a:r>
            <a:r>
              <a:rPr lang="zh-CN" altLang="en-US" sz="2800" dirty="0" smtClean="0"/>
              <a:t>的</a:t>
            </a:r>
            <a:r>
              <a:rPr lang="en-US" altLang="zh-CN" sz="2800" dirty="0" smtClean="0"/>
              <a:t>CPU</a:t>
            </a:r>
            <a:r>
              <a:rPr lang="zh-CN" altLang="en-US" sz="2800" dirty="0" smtClean="0"/>
              <a:t>每秒运行</a:t>
            </a:r>
            <a:r>
              <a:rPr lang="en-US" altLang="zh-CN" sz="2800" dirty="0" smtClean="0"/>
              <a:t>50</a:t>
            </a:r>
            <a:r>
              <a:rPr lang="zh-CN" altLang="en-US" sz="2800" dirty="0" smtClean="0"/>
              <a:t>亿个时钟周期。</a:t>
            </a:r>
            <a:endParaRPr lang="en-US" altLang="zh-CN" sz="2800" dirty="0" smtClean="0"/>
          </a:p>
          <a:p>
            <a:pPr marL="609600" indent="-609600" eaLnBrk="0" hangingPunct="0">
              <a:buFontTx/>
              <a:buChar char="•"/>
            </a:pPr>
            <a:r>
              <a:rPr lang="zh-CN" altLang="en-US" sz="2800" dirty="0" smtClean="0"/>
              <a:t>有些情况下，即使你的系统中</a:t>
            </a:r>
            <a:r>
              <a:rPr lang="en-US" altLang="zh-CN" sz="2800" dirty="0" smtClean="0"/>
              <a:t>CPU</a:t>
            </a:r>
            <a:r>
              <a:rPr lang="zh-CN" altLang="en-US" sz="2800" dirty="0" smtClean="0"/>
              <a:t>看上去已经完全利用（达到瓶颈），但更快的时钟频率并不一定会提高性能它取决于</a:t>
            </a:r>
            <a:r>
              <a:rPr lang="en-US" altLang="zh-CN" sz="2800" dirty="0" smtClean="0"/>
              <a:t>CPU</a:t>
            </a:r>
            <a:r>
              <a:rPr lang="zh-CN" altLang="en-US" sz="2800" dirty="0" smtClean="0"/>
              <a:t>周期里到底在做了什么。如果大部分时间是停滞等待内存、磁盘的访问，那更高的时钟频率实际上并不能提高</a:t>
            </a:r>
            <a:r>
              <a:rPr lang="en-US" altLang="zh-CN" sz="2800" dirty="0" smtClean="0"/>
              <a:t>CPU</a:t>
            </a:r>
            <a:r>
              <a:rPr lang="zh-CN" altLang="en-US" sz="2800" dirty="0" smtClean="0"/>
              <a:t>指令的执行效率或负载吞吐量。 </a:t>
            </a:r>
            <a:endParaRPr lang="en-US" altLang="zh-CN" sz="2800" dirty="0" smtClean="0"/>
          </a:p>
        </p:txBody>
      </p:sp>
    </p:spTree>
    <p:extLst>
      <p:ext uri="{BB962C8B-B14F-4D97-AF65-F5344CB8AC3E}">
        <p14:creationId xmlns:p14="http://schemas.microsoft.com/office/powerpoint/2010/main" val="4257954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smtClean="0"/>
              <a:t>CPI</a:t>
            </a:r>
            <a:r>
              <a:rPr lang="zh-CN" altLang="en-US" dirty="0" smtClean="0"/>
              <a:t>、</a:t>
            </a:r>
            <a:r>
              <a:rPr lang="en-US" altLang="zh-CN" dirty="0" err="1" smtClean="0"/>
              <a:t>IPC</a:t>
            </a:r>
            <a:endParaRPr lang="en-US" altLang="zh-CN" dirty="0"/>
          </a:p>
        </p:txBody>
      </p:sp>
      <p:sp>
        <p:nvSpPr>
          <p:cNvPr id="8" name="Rectangle 79"/>
          <p:cNvSpPr>
            <a:spLocks noChangeArrowheads="1"/>
          </p:cNvSpPr>
          <p:nvPr/>
        </p:nvSpPr>
        <p:spPr bwMode="auto">
          <a:xfrm>
            <a:off x="0" y="1484784"/>
            <a:ext cx="882015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3200" dirty="0" smtClean="0"/>
              <a:t>每指令周期数（</a:t>
            </a:r>
            <a:r>
              <a:rPr lang="en-US" altLang="zh-CN" sz="3200" dirty="0" smtClean="0"/>
              <a:t>CPI</a:t>
            </a:r>
            <a:r>
              <a:rPr lang="zh-CN" altLang="en-US" sz="3200" dirty="0" smtClean="0"/>
              <a:t>）是一个很重要的高级指标，用来描述</a:t>
            </a:r>
            <a:r>
              <a:rPr lang="en-US" altLang="zh-CN" sz="3200" dirty="0" smtClean="0"/>
              <a:t>CPU</a:t>
            </a:r>
            <a:r>
              <a:rPr lang="zh-CN" altLang="en-US" sz="3200" dirty="0" smtClean="0"/>
              <a:t>如何使用它时钟周期，同时也可以用来理解</a:t>
            </a:r>
            <a:r>
              <a:rPr lang="en-US" altLang="zh-CN" sz="3200" dirty="0" smtClean="0"/>
              <a:t>CPU</a:t>
            </a:r>
            <a:r>
              <a:rPr lang="zh-CN" altLang="en-US" sz="3200" dirty="0" smtClean="0"/>
              <a:t>使用率的本质。这个指标也可以被表示为每周期指令数（</a:t>
            </a:r>
            <a:r>
              <a:rPr lang="en-US" altLang="zh-CN" sz="3200" dirty="0" smtClean="0"/>
              <a:t>instructions per cycle, </a:t>
            </a:r>
            <a:r>
              <a:rPr lang="en-US" altLang="zh-CN" sz="3200" dirty="0" err="1" smtClean="0"/>
              <a:t>IPC</a:t>
            </a:r>
            <a:r>
              <a:rPr lang="zh-CN" altLang="en-US" sz="3200" dirty="0" smtClean="0"/>
              <a:t>）</a:t>
            </a:r>
            <a:r>
              <a:rPr lang="en-US" altLang="zh-CN" sz="3200" dirty="0" smtClean="0"/>
              <a:t>,</a:t>
            </a:r>
            <a:r>
              <a:rPr lang="zh-CN" altLang="en-US" sz="3200" dirty="0" smtClean="0"/>
              <a:t>即</a:t>
            </a:r>
            <a:r>
              <a:rPr lang="en-US" altLang="zh-CN" sz="3200" dirty="0" smtClean="0"/>
              <a:t>CPI</a:t>
            </a:r>
            <a:r>
              <a:rPr lang="zh-CN" altLang="en-US" sz="3200" dirty="0" smtClean="0"/>
              <a:t>的倒数。</a:t>
            </a:r>
            <a:endParaRPr lang="en-US" altLang="zh-CN" sz="3200" dirty="0" smtClean="0"/>
          </a:p>
          <a:p>
            <a:pPr marL="609600" indent="-609600" eaLnBrk="0" hangingPunct="0">
              <a:buFontTx/>
              <a:buChar char="•"/>
            </a:pPr>
            <a:r>
              <a:rPr lang="en-US" altLang="zh-CN" sz="3200" dirty="0" smtClean="0"/>
              <a:t>CPI</a:t>
            </a:r>
            <a:r>
              <a:rPr lang="zh-CN" altLang="en-US" sz="3200" dirty="0" smtClean="0"/>
              <a:t>较高代表</a:t>
            </a:r>
            <a:r>
              <a:rPr lang="en-US" altLang="zh-CN" sz="3200" dirty="0" smtClean="0"/>
              <a:t>CPU</a:t>
            </a:r>
            <a:r>
              <a:rPr lang="zh-CN" altLang="en-US" sz="3200" dirty="0" smtClean="0"/>
              <a:t>经常陷入停滞，通常都是在访问内存。而较低的</a:t>
            </a:r>
            <a:r>
              <a:rPr lang="en-US" altLang="zh-CN" sz="3200" dirty="0" smtClean="0"/>
              <a:t>CPI</a:t>
            </a:r>
            <a:r>
              <a:rPr lang="zh-CN" altLang="en-US" sz="3200" dirty="0" smtClean="0"/>
              <a:t>则代表</a:t>
            </a:r>
            <a:r>
              <a:rPr lang="en-US" altLang="zh-CN" sz="3200" dirty="0" smtClean="0"/>
              <a:t>CPU</a:t>
            </a:r>
            <a:r>
              <a:rPr lang="zh-CN" altLang="en-US" sz="3200" dirty="0" smtClean="0"/>
              <a:t>基本没有停滞，指令吞吐量较高。</a:t>
            </a:r>
            <a:endParaRPr lang="en-US" altLang="zh-CN" sz="3200" dirty="0" smtClean="0"/>
          </a:p>
        </p:txBody>
      </p:sp>
    </p:spTree>
    <p:extLst>
      <p:ext uri="{BB962C8B-B14F-4D97-AF65-F5344CB8AC3E}">
        <p14:creationId xmlns:p14="http://schemas.microsoft.com/office/powerpoint/2010/main" val="3103771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使用率</a:t>
            </a:r>
            <a:endParaRPr lang="en-US" altLang="zh-CN" dirty="0"/>
          </a:p>
        </p:txBody>
      </p:sp>
      <p:sp>
        <p:nvSpPr>
          <p:cNvPr id="8" name="Rectangle 79"/>
          <p:cNvSpPr>
            <a:spLocks noChangeArrowheads="1"/>
          </p:cNvSpPr>
          <p:nvPr/>
        </p:nvSpPr>
        <p:spPr bwMode="auto">
          <a:xfrm>
            <a:off x="0" y="1484784"/>
            <a:ext cx="882015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高</a:t>
            </a:r>
            <a:r>
              <a:rPr lang="en-US" altLang="zh-CN" sz="2800" dirty="0" smtClean="0"/>
              <a:t>CPU</a:t>
            </a:r>
            <a:r>
              <a:rPr lang="zh-CN" altLang="en-US" sz="2800" dirty="0" smtClean="0"/>
              <a:t>使用率并不一定代表有问题，仅仅表示系统正在工作。和其他类型的资源不同，在高使用率的情况下，性能并不会出现显著下降，因为内核支持了优先级、抢占和分时共享等特性。但也会停滞等待</a:t>
            </a:r>
            <a:r>
              <a:rPr lang="en-US" altLang="zh-CN" sz="2800" dirty="0" smtClean="0"/>
              <a:t>I/O</a:t>
            </a:r>
            <a:r>
              <a:rPr lang="zh-CN" altLang="en-US" sz="2800" dirty="0" smtClean="0"/>
              <a:t>而导致高使用率，而不仅是在执行指令。</a:t>
            </a:r>
            <a:endParaRPr lang="en-US" altLang="zh-CN" sz="2800" dirty="0" smtClean="0"/>
          </a:p>
          <a:p>
            <a:pPr marL="609600" indent="-609600" eaLnBrk="0" hangingPunct="0">
              <a:buFontTx/>
              <a:buChar char="•"/>
            </a:pPr>
            <a:r>
              <a:rPr lang="en-US" altLang="zh-CN" sz="2800" dirty="0" smtClean="0"/>
              <a:t>CPU</a:t>
            </a:r>
            <a:r>
              <a:rPr lang="zh-CN" altLang="en-US" sz="2800" dirty="0" smtClean="0"/>
              <a:t>使用率通常被分成内核时间和用户时间两个指标。</a:t>
            </a:r>
            <a:endParaRPr lang="en-US" altLang="zh-CN" sz="2800" dirty="0" smtClean="0"/>
          </a:p>
        </p:txBody>
      </p:sp>
    </p:spTree>
    <p:extLst>
      <p:ext uri="{BB962C8B-B14F-4D97-AF65-F5344CB8AC3E}">
        <p14:creationId xmlns:p14="http://schemas.microsoft.com/office/powerpoint/2010/main" val="2767568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用户时间和内核时间</a:t>
            </a:r>
            <a:endParaRPr lang="en-US" altLang="zh-CN" dirty="0"/>
          </a:p>
        </p:txBody>
      </p:sp>
      <p:sp>
        <p:nvSpPr>
          <p:cNvPr id="8" name="Rectangle 79"/>
          <p:cNvSpPr>
            <a:spLocks noChangeArrowheads="1"/>
          </p:cNvSpPr>
          <p:nvPr/>
        </p:nvSpPr>
        <p:spPr bwMode="auto">
          <a:xfrm>
            <a:off x="0" y="980728"/>
            <a:ext cx="882015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800" dirty="0" smtClean="0"/>
              <a:t>CPU</a:t>
            </a:r>
            <a:r>
              <a:rPr lang="zh-CN" altLang="en-US" sz="2800" dirty="0" smtClean="0"/>
              <a:t>花在执行用户态应用程序代码的时间称为用户时间，而执行内核态代码的时间称为内核时间。内核时间包括系统调用、内核线程和中断时间。当在整个系统范围内进行测量时，用户时间和内核时间之比提示了运行的负载类型。</a:t>
            </a:r>
            <a:endParaRPr lang="en-US" altLang="zh-CN" sz="2800" dirty="0" smtClean="0"/>
          </a:p>
          <a:p>
            <a:pPr marL="609600" indent="-609600" eaLnBrk="0" hangingPunct="0">
              <a:buFontTx/>
              <a:buChar char="•"/>
            </a:pPr>
            <a:r>
              <a:rPr lang="zh-CN" altLang="en-US" sz="2800" dirty="0" smtClean="0"/>
              <a:t>计算密集的应用程序几乎会把大量的时间用在用户态代码上，用户</a:t>
            </a:r>
            <a:r>
              <a:rPr lang="en-US" altLang="zh-CN" sz="2800" dirty="0" smtClean="0"/>
              <a:t>/</a:t>
            </a:r>
            <a:r>
              <a:rPr lang="zh-CN" altLang="en-US" sz="2800" dirty="0" smtClean="0"/>
              <a:t>内核时间之比接近</a:t>
            </a:r>
            <a:r>
              <a:rPr lang="en-US" altLang="zh-CN" sz="2800" dirty="0" smtClean="0"/>
              <a:t>99/1</a:t>
            </a:r>
            <a:r>
              <a:rPr lang="zh-CN" altLang="en-US" sz="2800" dirty="0" smtClean="0"/>
              <a:t>。</a:t>
            </a:r>
            <a:endParaRPr lang="en-US" altLang="zh-CN" sz="2800" dirty="0" smtClean="0"/>
          </a:p>
          <a:p>
            <a:pPr marL="609600" indent="-609600" eaLnBrk="0" hangingPunct="0">
              <a:buFontTx/>
              <a:buChar char="•"/>
            </a:pPr>
            <a:r>
              <a:rPr lang="en-US" altLang="zh-CN" sz="2800" dirty="0" smtClean="0"/>
              <a:t>I/O</a:t>
            </a:r>
            <a:r>
              <a:rPr lang="zh-CN" altLang="en-US" sz="2800" dirty="0" smtClean="0"/>
              <a:t>密集的应用程序的系统调用频率较高，通过执行内核代码进行</a:t>
            </a:r>
            <a:r>
              <a:rPr lang="en-US" altLang="zh-CN" sz="2800" dirty="0" smtClean="0"/>
              <a:t>I/O</a:t>
            </a:r>
            <a:r>
              <a:rPr lang="zh-CN" altLang="en-US" sz="2800" dirty="0" smtClean="0"/>
              <a:t>操作，用户</a:t>
            </a:r>
            <a:r>
              <a:rPr lang="en-US" altLang="zh-CN" sz="2800" dirty="0" smtClean="0"/>
              <a:t>/</a:t>
            </a:r>
            <a:r>
              <a:rPr lang="zh-CN" altLang="en-US" sz="2800" dirty="0" smtClean="0"/>
              <a:t>内核时间比大约为</a:t>
            </a:r>
            <a:r>
              <a:rPr lang="en-US" altLang="zh-CN" sz="2800" dirty="0" smtClean="0"/>
              <a:t>70/30</a:t>
            </a:r>
            <a:r>
              <a:rPr lang="zh-CN" altLang="en-US" sz="2800" dirty="0" smtClean="0"/>
              <a:t>。</a:t>
            </a:r>
            <a:endParaRPr lang="en-US" altLang="zh-CN" sz="2800" dirty="0" smtClean="0"/>
          </a:p>
          <a:p>
            <a:pPr marL="609600" indent="-609600" eaLnBrk="0" hangingPunct="0">
              <a:buFontTx/>
              <a:buChar char="•"/>
            </a:pPr>
            <a:r>
              <a:rPr lang="zh-CN" altLang="en-US" sz="2800" dirty="0" smtClean="0"/>
              <a:t>上面的数字依赖许多因素，只是用来表示预期的比例。</a:t>
            </a:r>
            <a:endParaRPr lang="en-US" altLang="zh-CN" sz="2800" dirty="0" smtClean="0"/>
          </a:p>
        </p:txBody>
      </p:sp>
    </p:spTree>
    <p:extLst>
      <p:ext uri="{BB962C8B-B14F-4D97-AF65-F5344CB8AC3E}">
        <p14:creationId xmlns:p14="http://schemas.microsoft.com/office/powerpoint/2010/main" val="2056779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饱和</a:t>
            </a:r>
            <a:r>
              <a:rPr lang="zh-CN" altLang="en-US" dirty="0"/>
              <a:t>度</a:t>
            </a:r>
            <a:endParaRPr lang="en-US" altLang="zh-CN" dirty="0"/>
          </a:p>
        </p:txBody>
      </p:sp>
      <p:sp>
        <p:nvSpPr>
          <p:cNvPr id="8" name="Rectangle 79"/>
          <p:cNvSpPr>
            <a:spLocks noChangeArrowheads="1"/>
          </p:cNvSpPr>
          <p:nvPr/>
        </p:nvSpPr>
        <p:spPr bwMode="auto">
          <a:xfrm>
            <a:off x="0" y="1484784"/>
            <a:ext cx="882015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一个</a:t>
            </a:r>
            <a:r>
              <a:rPr lang="en-US" altLang="zh-CN" sz="2800" dirty="0" smtClean="0"/>
              <a:t>100%</a:t>
            </a:r>
            <a:r>
              <a:rPr lang="zh-CN" altLang="en-US" sz="2800" dirty="0" smtClean="0"/>
              <a:t>使用率的</a:t>
            </a:r>
            <a:r>
              <a:rPr lang="en-US" altLang="zh-CN" sz="2800" dirty="0" smtClean="0"/>
              <a:t>CPU</a:t>
            </a:r>
            <a:r>
              <a:rPr lang="zh-CN" altLang="en-US" sz="2800" dirty="0" smtClean="0"/>
              <a:t>被称为饱和的，线程在这种情况下会碰上调度器延时，因为它们需要等待才能在</a:t>
            </a:r>
            <a:r>
              <a:rPr lang="en-US" altLang="zh-CN" sz="2800" dirty="0" smtClean="0"/>
              <a:t>CPU</a:t>
            </a:r>
            <a:r>
              <a:rPr lang="zh-CN" altLang="en-US" sz="2800" dirty="0" smtClean="0"/>
              <a:t>上运行，降低了总体性能。这个延时是线程花在等待</a:t>
            </a:r>
            <a:r>
              <a:rPr lang="en-US" altLang="zh-CN" sz="2800" dirty="0" smtClean="0"/>
              <a:t>CPU</a:t>
            </a:r>
            <a:r>
              <a:rPr lang="zh-CN" altLang="en-US" sz="2800" dirty="0" smtClean="0"/>
              <a:t>运行队列或其他管理线程的数据结构上的时间。</a:t>
            </a:r>
            <a:endParaRPr lang="en-US" altLang="zh-CN" sz="2800" dirty="0" smtClean="0"/>
          </a:p>
        </p:txBody>
      </p:sp>
    </p:spTree>
    <p:extLst>
      <p:ext uri="{BB962C8B-B14F-4D97-AF65-F5344CB8AC3E}">
        <p14:creationId xmlns:p14="http://schemas.microsoft.com/office/powerpoint/2010/main" val="3380148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多进程、多线程</a:t>
            </a:r>
            <a:endParaRPr lang="en-US" altLang="zh-CN" dirty="0"/>
          </a:p>
        </p:txBody>
      </p:sp>
      <p:sp>
        <p:nvSpPr>
          <p:cNvPr id="8" name="Rectangle 79"/>
          <p:cNvSpPr>
            <a:spLocks noChangeArrowheads="1"/>
          </p:cNvSpPr>
          <p:nvPr/>
        </p:nvSpPr>
        <p:spPr bwMode="auto">
          <a:xfrm>
            <a:off x="0" y="980728"/>
            <a:ext cx="8820150" cy="266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对于一个</a:t>
            </a:r>
            <a:r>
              <a:rPr lang="en-US" altLang="zh-CN" sz="2400" dirty="0" smtClean="0"/>
              <a:t>64</a:t>
            </a:r>
            <a:r>
              <a:rPr lang="zh-CN" altLang="en-US" sz="2400" dirty="0" smtClean="0"/>
              <a:t>颗</a:t>
            </a:r>
            <a:r>
              <a:rPr lang="en-US" altLang="zh-CN" sz="2400" dirty="0" smtClean="0"/>
              <a:t>CPU</a:t>
            </a:r>
            <a:r>
              <a:rPr lang="zh-CN" altLang="en-US" sz="2400" dirty="0" smtClean="0"/>
              <a:t>的系统来与，一个应用程序如果同时用满所有</a:t>
            </a:r>
            <a:r>
              <a:rPr lang="en-US" altLang="zh-CN" sz="2400" dirty="0" smtClean="0"/>
              <a:t>CPU</a:t>
            </a:r>
            <a:r>
              <a:rPr lang="zh-CN" altLang="en-US" sz="2400" dirty="0" smtClean="0"/>
              <a:t>，可以达到最快</a:t>
            </a:r>
            <a:r>
              <a:rPr lang="en-US" altLang="zh-CN" sz="2400" dirty="0" smtClean="0"/>
              <a:t>64</a:t>
            </a:r>
            <a:r>
              <a:rPr lang="zh-CN" altLang="en-US" sz="2400" dirty="0" smtClean="0"/>
              <a:t>倍的速度，或者处理</a:t>
            </a:r>
            <a:r>
              <a:rPr lang="en-US" altLang="zh-CN" sz="2400" dirty="0" smtClean="0"/>
              <a:t>64</a:t>
            </a:r>
            <a:r>
              <a:rPr lang="zh-CN" altLang="en-US" sz="2400" dirty="0" smtClean="0"/>
              <a:t>倍的负载。应用程序可以根据</a:t>
            </a:r>
            <a:r>
              <a:rPr lang="en-US" altLang="zh-CN" sz="2400" dirty="0" smtClean="0"/>
              <a:t>CPU</a:t>
            </a:r>
            <a:r>
              <a:rPr lang="zh-CN" altLang="en-US" sz="2400" dirty="0" smtClean="0"/>
              <a:t>数目进行有效放大的能力称为扩展性。</a:t>
            </a:r>
            <a:endParaRPr lang="en-US" altLang="zh-CN" sz="2400" dirty="0" smtClean="0"/>
          </a:p>
          <a:p>
            <a:pPr marL="609600" indent="-609600" eaLnBrk="0" hangingPunct="0">
              <a:buFontTx/>
              <a:buChar char="•"/>
            </a:pPr>
            <a:r>
              <a:rPr lang="zh-CN" altLang="en-US" sz="2400" dirty="0" smtClean="0"/>
              <a:t>应用程序在多</a:t>
            </a:r>
            <a:r>
              <a:rPr lang="en-US" altLang="zh-CN" sz="2400" dirty="0" smtClean="0"/>
              <a:t>CPU</a:t>
            </a:r>
            <a:r>
              <a:rPr lang="zh-CN" altLang="en-US" sz="2400" dirty="0" smtClean="0"/>
              <a:t>上扩展的技术分为多进程和多线程。</a:t>
            </a:r>
            <a:endParaRPr lang="en-US" altLang="zh-CN" sz="2400" dirty="0" smtClean="0"/>
          </a:p>
          <a:p>
            <a:pPr marL="609600" indent="-609600" eaLnBrk="0" hangingPunct="0">
              <a:buFontTx/>
              <a:buChar char="•"/>
            </a:pPr>
            <a:r>
              <a:rPr lang="zh-CN" altLang="en-US" sz="2400" dirty="0" smtClean="0"/>
              <a:t>在</a:t>
            </a:r>
            <a:r>
              <a:rPr lang="en-US" altLang="zh-CN" sz="2400" dirty="0" smtClean="0"/>
              <a:t>Linux</a:t>
            </a:r>
            <a:r>
              <a:rPr lang="zh-CN" altLang="en-US" sz="2400" dirty="0" smtClean="0"/>
              <a:t>上可以使用多进程和多线程模型，而这两种技术都是由任务实现的。</a:t>
            </a:r>
            <a:endParaRPr lang="en-US" altLang="zh-CN" sz="2400" dirty="0" smtClean="0"/>
          </a:p>
        </p:txBody>
      </p:sp>
      <p:pic>
        <p:nvPicPr>
          <p:cNvPr id="5" name="图片 4"/>
          <p:cNvPicPr>
            <a:picLocks noChangeAspect="1"/>
          </p:cNvPicPr>
          <p:nvPr/>
        </p:nvPicPr>
        <p:blipFill>
          <a:blip r:embed="rId4"/>
          <a:stretch>
            <a:fillRect/>
          </a:stretch>
        </p:blipFill>
        <p:spPr>
          <a:xfrm>
            <a:off x="-12205" y="3933056"/>
            <a:ext cx="3778622" cy="2336326"/>
          </a:xfrm>
          <a:prstGeom prst="rect">
            <a:avLst/>
          </a:prstGeom>
        </p:spPr>
      </p:pic>
      <p:pic>
        <p:nvPicPr>
          <p:cNvPr id="6" name="图片 5"/>
          <p:cNvPicPr>
            <a:picLocks noChangeAspect="1"/>
          </p:cNvPicPr>
          <p:nvPr/>
        </p:nvPicPr>
        <p:blipFill>
          <a:blip r:embed="rId5"/>
          <a:stretch>
            <a:fillRect/>
          </a:stretch>
        </p:blipFill>
        <p:spPr>
          <a:xfrm>
            <a:off x="4307906" y="3933056"/>
            <a:ext cx="4836094" cy="2336326"/>
          </a:xfrm>
          <a:prstGeom prst="rect">
            <a:avLst/>
          </a:prstGeom>
        </p:spPr>
      </p:pic>
    </p:spTree>
    <p:extLst>
      <p:ext uri="{BB962C8B-B14F-4D97-AF65-F5344CB8AC3E}">
        <p14:creationId xmlns:p14="http://schemas.microsoft.com/office/powerpoint/2010/main" val="3983544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硬件架构</a:t>
            </a:r>
            <a:endParaRPr lang="en-US" altLang="zh-CN" dirty="0"/>
          </a:p>
        </p:txBody>
      </p:sp>
      <p:sp>
        <p:nvSpPr>
          <p:cNvPr id="8" name="Rectangle 79"/>
          <p:cNvSpPr>
            <a:spLocks noChangeArrowheads="1"/>
          </p:cNvSpPr>
          <p:nvPr/>
        </p:nvSpPr>
        <p:spPr bwMode="auto">
          <a:xfrm>
            <a:off x="0" y="980728"/>
            <a:ext cx="882015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smtClean="0"/>
              <a:t>CPU</a:t>
            </a:r>
            <a:r>
              <a:rPr lang="zh-CN" altLang="en-US" sz="2400" dirty="0" smtClean="0"/>
              <a:t>硬件包括了处理器和它的子系统，以及多处理器之间的</a:t>
            </a:r>
            <a:r>
              <a:rPr lang="en-US" altLang="zh-CN" sz="2400" dirty="0" smtClean="0"/>
              <a:t>CPU</a:t>
            </a:r>
            <a:r>
              <a:rPr lang="zh-CN" altLang="en-US" sz="2400" dirty="0" smtClean="0"/>
              <a:t>互联。</a:t>
            </a:r>
            <a:endParaRPr lang="en-US" altLang="zh-CN" sz="2400" dirty="0" smtClean="0"/>
          </a:p>
          <a:p>
            <a:pPr marL="609600" indent="-609600" eaLnBrk="0" hangingPunct="0">
              <a:buFontTx/>
              <a:buChar char="•"/>
            </a:pPr>
            <a:r>
              <a:rPr lang="zh-CN" altLang="en-US" sz="2400" dirty="0" smtClean="0"/>
              <a:t>处理器的组件构成如下图，控制器是</a:t>
            </a:r>
            <a:r>
              <a:rPr lang="en-US" altLang="zh-CN" sz="2400" dirty="0" smtClean="0"/>
              <a:t>CPU</a:t>
            </a:r>
            <a:r>
              <a:rPr lang="zh-CN" altLang="en-US" sz="2400" dirty="0" smtClean="0"/>
              <a:t>的心脏，运行指令预取、解码、管理执行以及存储结果。</a:t>
            </a:r>
            <a:endParaRPr lang="en-US" altLang="zh-CN" sz="2400" dirty="0" smtClean="0"/>
          </a:p>
        </p:txBody>
      </p:sp>
      <p:pic>
        <p:nvPicPr>
          <p:cNvPr id="6" name="图片 5"/>
          <p:cNvPicPr>
            <a:picLocks noChangeAspect="1"/>
          </p:cNvPicPr>
          <p:nvPr/>
        </p:nvPicPr>
        <p:blipFill>
          <a:blip r:embed="rId4"/>
          <a:stretch>
            <a:fillRect/>
          </a:stretch>
        </p:blipFill>
        <p:spPr>
          <a:xfrm>
            <a:off x="2000994" y="2767524"/>
            <a:ext cx="4818162" cy="4090476"/>
          </a:xfrm>
          <a:prstGeom prst="rect">
            <a:avLst/>
          </a:prstGeom>
        </p:spPr>
      </p:pic>
    </p:spTree>
    <p:extLst>
      <p:ext uri="{BB962C8B-B14F-4D97-AF65-F5344CB8AC3E}">
        <p14:creationId xmlns:p14="http://schemas.microsoft.com/office/powerpoint/2010/main" val="1115963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smtClean="0"/>
              <a:t>CPU</a:t>
            </a:r>
            <a:r>
              <a:rPr lang="zh-CN" altLang="en-US" dirty="0" smtClean="0"/>
              <a:t>缓存</a:t>
            </a:r>
            <a:endParaRPr lang="en-US" altLang="zh-CN" dirty="0"/>
          </a:p>
        </p:txBody>
      </p:sp>
      <p:sp>
        <p:nvSpPr>
          <p:cNvPr id="8" name="Rectangle 79"/>
          <p:cNvSpPr>
            <a:spLocks noChangeArrowheads="1"/>
          </p:cNvSpPr>
          <p:nvPr/>
        </p:nvSpPr>
        <p:spPr bwMode="auto">
          <a:xfrm>
            <a:off x="0" y="980728"/>
            <a:ext cx="882015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硬件缓存往往包含在处理器内或与处理器放在一起（外置）。这样通过更快类型的内存缓存了读并缓冲了写，提高了内存性能。</a:t>
            </a:r>
            <a:endParaRPr lang="en-US" altLang="zh-CN" sz="2400" dirty="0" smtClean="0"/>
          </a:p>
          <a:p>
            <a:pPr marL="609600" indent="-609600" eaLnBrk="0" hangingPunct="0">
              <a:buFontTx/>
              <a:buChar char="•"/>
            </a:pPr>
            <a:r>
              <a:rPr lang="zh-CN" altLang="en-US" sz="2400" dirty="0" smtClean="0"/>
              <a:t>下图展示了普通处理器如何访问不同级别的缓存</a:t>
            </a:r>
            <a:endParaRPr lang="en-US" altLang="zh-CN" sz="2400" dirty="0" smtClean="0"/>
          </a:p>
        </p:txBody>
      </p:sp>
      <p:pic>
        <p:nvPicPr>
          <p:cNvPr id="5" name="图片 4"/>
          <p:cNvPicPr>
            <a:picLocks noChangeAspect="1"/>
          </p:cNvPicPr>
          <p:nvPr/>
        </p:nvPicPr>
        <p:blipFill>
          <a:blip r:embed="rId4"/>
          <a:stretch>
            <a:fillRect/>
          </a:stretch>
        </p:blipFill>
        <p:spPr>
          <a:xfrm>
            <a:off x="467544" y="2735848"/>
            <a:ext cx="8064896" cy="2041116"/>
          </a:xfrm>
          <a:prstGeom prst="rect">
            <a:avLst/>
          </a:prstGeom>
        </p:spPr>
      </p:pic>
      <p:sp>
        <p:nvSpPr>
          <p:cNvPr id="9" name="Rectangle 79"/>
          <p:cNvSpPr>
            <a:spLocks noChangeArrowheads="1"/>
          </p:cNvSpPr>
          <p:nvPr/>
        </p:nvSpPr>
        <p:spPr bwMode="auto">
          <a:xfrm>
            <a:off x="323850" y="4808414"/>
            <a:ext cx="8820150" cy="204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一级指令缓存（</a:t>
            </a:r>
            <a:r>
              <a:rPr lang="en-US" altLang="zh-CN" sz="2400" dirty="0" smtClean="0"/>
              <a:t>I$</a:t>
            </a:r>
            <a:r>
              <a:rPr lang="zh-CN" altLang="en-US" sz="2400" dirty="0" smtClean="0"/>
              <a:t>、</a:t>
            </a:r>
            <a:r>
              <a:rPr lang="en-US" altLang="zh-CN" sz="2400" dirty="0" smtClean="0"/>
              <a:t>D$</a:t>
            </a:r>
            <a:r>
              <a:rPr lang="zh-CN" altLang="en-US" sz="2400" dirty="0" smtClean="0"/>
              <a:t>）</a:t>
            </a:r>
            <a:endParaRPr lang="en-US" altLang="zh-CN" sz="2400" dirty="0" smtClean="0"/>
          </a:p>
          <a:p>
            <a:pPr marL="609600" indent="-609600" eaLnBrk="0" hangingPunct="0">
              <a:buFontTx/>
              <a:buChar char="•"/>
            </a:pPr>
            <a:r>
              <a:rPr lang="zh-CN" altLang="en-US" sz="2400" dirty="0" smtClean="0"/>
              <a:t>转译后备缓冲器（</a:t>
            </a:r>
            <a:r>
              <a:rPr lang="en-US" altLang="zh-CN" sz="2400" dirty="0" err="1" smtClean="0"/>
              <a:t>TLB</a:t>
            </a:r>
            <a:r>
              <a:rPr lang="zh-CN" altLang="en-US" sz="2400" dirty="0" smtClean="0"/>
              <a:t>）</a:t>
            </a:r>
            <a:endParaRPr lang="en-US" altLang="zh-CN" sz="2400" dirty="0" smtClean="0"/>
          </a:p>
          <a:p>
            <a:pPr marL="609600" indent="-609600" eaLnBrk="0" hangingPunct="0">
              <a:buFontTx/>
              <a:buChar char="•"/>
            </a:pPr>
            <a:r>
              <a:rPr lang="zh-CN" altLang="en-US" sz="2400" dirty="0" smtClean="0"/>
              <a:t>内存管理单元（</a:t>
            </a:r>
            <a:r>
              <a:rPr lang="en-US" altLang="zh-CN" sz="2400" dirty="0" err="1" smtClean="0"/>
              <a:t>MMU</a:t>
            </a:r>
            <a:r>
              <a:rPr lang="zh-CN" altLang="en-US" sz="2400" dirty="0" smtClean="0"/>
              <a:t>）</a:t>
            </a:r>
            <a:endParaRPr lang="en-US" altLang="zh-CN" sz="2400" dirty="0" smtClean="0"/>
          </a:p>
          <a:p>
            <a:pPr marL="609600" indent="-609600" eaLnBrk="0" hangingPunct="0">
              <a:buFontTx/>
              <a:buChar char="•"/>
            </a:pPr>
            <a:r>
              <a:rPr lang="zh-CN" altLang="en-US" sz="2400" dirty="0" smtClean="0"/>
              <a:t>二级缓存（</a:t>
            </a:r>
            <a:r>
              <a:rPr lang="en-US" altLang="zh-CN" sz="2400" dirty="0" smtClean="0"/>
              <a:t>E</a:t>
            </a:r>
            <a:r>
              <a:rPr lang="en-US" altLang="zh-CN" sz="2400" dirty="0"/>
              <a:t>$</a:t>
            </a:r>
            <a:r>
              <a:rPr lang="zh-CN" altLang="en-US" sz="2400" dirty="0" smtClean="0"/>
              <a:t>）</a:t>
            </a:r>
            <a:endParaRPr lang="en-US" altLang="zh-CN" sz="2400" dirty="0" smtClean="0"/>
          </a:p>
          <a:p>
            <a:pPr marL="609600" indent="-609600" eaLnBrk="0" hangingPunct="0">
              <a:buFontTx/>
              <a:buChar char="•"/>
            </a:pPr>
            <a:r>
              <a:rPr lang="zh-CN" altLang="en-US" sz="2400" dirty="0" smtClean="0"/>
              <a:t>三级缓存（可选）</a:t>
            </a:r>
            <a:endParaRPr lang="en-US" altLang="zh-CN" sz="2400" dirty="0" smtClean="0"/>
          </a:p>
        </p:txBody>
      </p:sp>
    </p:spTree>
    <p:extLst>
      <p:ext uri="{BB962C8B-B14F-4D97-AF65-F5344CB8AC3E}">
        <p14:creationId xmlns:p14="http://schemas.microsoft.com/office/powerpoint/2010/main" val="18906754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a:t>延时</a:t>
            </a:r>
            <a:endParaRPr lang="en-US" altLang="zh-CN" dirty="0"/>
          </a:p>
        </p:txBody>
      </p:sp>
      <p:sp>
        <p:nvSpPr>
          <p:cNvPr id="8" name="Rectangle 79"/>
          <p:cNvSpPr>
            <a:spLocks noChangeArrowheads="1"/>
          </p:cNvSpPr>
          <p:nvPr/>
        </p:nvSpPr>
        <p:spPr bwMode="auto">
          <a:xfrm>
            <a:off x="0" y="1484784"/>
            <a:ext cx="882015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多级缓存是用来取得大小和延时平衡的最佳配置。一级缓存的访问时间一般是几个</a:t>
            </a:r>
            <a:r>
              <a:rPr lang="en-US" altLang="zh-CN" sz="2800" dirty="0" smtClean="0"/>
              <a:t>CPU</a:t>
            </a:r>
            <a:r>
              <a:rPr lang="zh-CN" altLang="en-US" sz="2800" dirty="0" smtClean="0"/>
              <a:t>时钟周期，而更大的二级缓存大约是几十个时钟周期。主存大概会花上</a:t>
            </a:r>
            <a:r>
              <a:rPr lang="en-US" altLang="zh-CN" sz="2800" dirty="0" err="1" smtClean="0"/>
              <a:t>60ns</a:t>
            </a:r>
            <a:r>
              <a:rPr lang="zh-CN" altLang="en-US" sz="2800" dirty="0" smtClean="0"/>
              <a:t>（对于</a:t>
            </a:r>
            <a:r>
              <a:rPr lang="en-US" altLang="zh-CN" sz="2800" dirty="0" err="1" smtClean="0"/>
              <a:t>4GHz</a:t>
            </a:r>
            <a:r>
              <a:rPr lang="zh-CN" altLang="en-US" sz="2800" dirty="0" smtClean="0"/>
              <a:t>处理器大约是</a:t>
            </a:r>
            <a:r>
              <a:rPr lang="en-US" altLang="zh-CN" sz="2800" dirty="0" smtClean="0"/>
              <a:t>240</a:t>
            </a:r>
            <a:r>
              <a:rPr lang="zh-CN" altLang="en-US" sz="2800" dirty="0" smtClean="0"/>
              <a:t>个周期），而</a:t>
            </a:r>
            <a:r>
              <a:rPr lang="en-US" altLang="zh-CN" sz="2800" dirty="0" err="1" smtClean="0"/>
              <a:t>MMU</a:t>
            </a:r>
            <a:r>
              <a:rPr lang="zh-CN" altLang="en-US" sz="2800" dirty="0" smtClean="0"/>
              <a:t>的地址转译又会增加延时。</a:t>
            </a:r>
            <a:endParaRPr lang="en-US" altLang="zh-CN" sz="2800" dirty="0" smtClean="0"/>
          </a:p>
        </p:txBody>
      </p:sp>
    </p:spTree>
    <p:extLst>
      <p:ext uri="{BB962C8B-B14F-4D97-AF65-F5344CB8AC3E}">
        <p14:creationId xmlns:p14="http://schemas.microsoft.com/office/powerpoint/2010/main" val="3190947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err="1" smtClean="0"/>
              <a:t>MMU</a:t>
            </a:r>
            <a:endParaRPr lang="en-US" altLang="zh-CN" dirty="0"/>
          </a:p>
        </p:txBody>
      </p:sp>
      <p:sp>
        <p:nvSpPr>
          <p:cNvPr id="8" name="Rectangle 79"/>
          <p:cNvSpPr>
            <a:spLocks noChangeArrowheads="1"/>
          </p:cNvSpPr>
          <p:nvPr/>
        </p:nvSpPr>
        <p:spPr bwMode="auto">
          <a:xfrm>
            <a:off x="17097" y="911425"/>
            <a:ext cx="8820150" cy="186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800" dirty="0" err="1" smtClean="0"/>
              <a:t>MMU</a:t>
            </a:r>
            <a:r>
              <a:rPr lang="zh-CN" altLang="en-US" sz="2800" dirty="0" smtClean="0"/>
              <a:t>负责虚拟地址到物理地址的转换。这个</a:t>
            </a:r>
            <a:r>
              <a:rPr lang="en-US" altLang="zh-CN" sz="2800" dirty="0" err="1" smtClean="0"/>
              <a:t>MMU</a:t>
            </a:r>
            <a:r>
              <a:rPr lang="zh-CN" altLang="en-US" sz="2800" dirty="0" smtClean="0"/>
              <a:t>通过一个芯片上的</a:t>
            </a:r>
            <a:r>
              <a:rPr lang="en-US" altLang="zh-CN" sz="2800" dirty="0" err="1" smtClean="0"/>
              <a:t>TLB</a:t>
            </a:r>
            <a:r>
              <a:rPr lang="zh-CN" altLang="en-US" sz="2800" dirty="0" smtClean="0"/>
              <a:t>缓存地址转换。主存（</a:t>
            </a:r>
            <a:r>
              <a:rPr lang="en-US" altLang="zh-CN" sz="2800" dirty="0" smtClean="0"/>
              <a:t>DRAM</a:t>
            </a:r>
            <a:r>
              <a:rPr lang="zh-CN" altLang="en-US" sz="2800" dirty="0" smtClean="0"/>
              <a:t>）里的转换表，又叫页表，处理缓存未命中情况，页表由</a:t>
            </a:r>
            <a:r>
              <a:rPr lang="en-US" altLang="zh-CN" sz="2800" dirty="0" err="1" smtClean="0"/>
              <a:t>MMU</a:t>
            </a:r>
            <a:r>
              <a:rPr lang="zh-CN" altLang="en-US" sz="2800" dirty="0" smtClean="0"/>
              <a:t>（硬件）直接读取。</a:t>
            </a:r>
            <a:endParaRPr lang="en-US" altLang="zh-CN" sz="2800" dirty="0" smtClean="0"/>
          </a:p>
        </p:txBody>
      </p:sp>
      <p:pic>
        <p:nvPicPr>
          <p:cNvPr id="5" name="图片 4"/>
          <p:cNvPicPr>
            <a:picLocks noChangeAspect="1"/>
          </p:cNvPicPr>
          <p:nvPr/>
        </p:nvPicPr>
        <p:blipFill>
          <a:blip r:embed="rId4"/>
          <a:stretch>
            <a:fillRect/>
          </a:stretch>
        </p:blipFill>
        <p:spPr>
          <a:xfrm>
            <a:off x="355600" y="2960979"/>
            <a:ext cx="8310864" cy="3204325"/>
          </a:xfrm>
          <a:prstGeom prst="rect">
            <a:avLst/>
          </a:prstGeom>
        </p:spPr>
      </p:pic>
    </p:spTree>
    <p:extLst>
      <p:ext uri="{BB962C8B-B14F-4D97-AF65-F5344CB8AC3E}">
        <p14:creationId xmlns:p14="http://schemas.microsoft.com/office/powerpoint/2010/main" val="2858895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750" y="379512"/>
            <a:ext cx="6623050" cy="4572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lnSpc>
                <a:spcPct val="90000"/>
              </a:lnSpc>
              <a:buNone/>
            </a:pPr>
            <a:r>
              <a:rPr lang="zh-CN" altLang="en-US" sz="2600" dirty="0" smtClean="0">
                <a:solidFill>
                  <a:schemeClr val="tx1"/>
                </a:solidFill>
                <a:effectLst/>
              </a:rPr>
              <a:t>通用系统软件栈</a:t>
            </a:r>
            <a:endParaRPr lang="zh-CN" altLang="en-US" sz="2600" dirty="0">
              <a:solidFill>
                <a:schemeClr val="tx1"/>
              </a:solidFill>
              <a:effectLst/>
            </a:endParaRPr>
          </a:p>
        </p:txBody>
      </p:sp>
      <p:cxnSp>
        <p:nvCxnSpPr>
          <p:cNvPr id="5" name="直接连接符 4"/>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6" name="图片 29" descr="说明: 公司LOGO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3"/>
          <a:stretch>
            <a:fillRect/>
          </a:stretch>
        </p:blipFill>
        <p:spPr>
          <a:xfrm>
            <a:off x="228307" y="980727"/>
            <a:ext cx="8808189" cy="5814907"/>
          </a:xfrm>
          <a:prstGeom prst="rect">
            <a:avLst/>
          </a:prstGeom>
        </p:spPr>
      </p:pic>
    </p:spTree>
    <p:extLst>
      <p:ext uri="{BB962C8B-B14F-4D97-AF65-F5344CB8AC3E}">
        <p14:creationId xmlns:p14="http://schemas.microsoft.com/office/powerpoint/2010/main" val="2855038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互联架构</a:t>
            </a:r>
            <a:endParaRPr lang="en-US" altLang="zh-CN" dirty="0"/>
          </a:p>
        </p:txBody>
      </p:sp>
      <p:sp>
        <p:nvSpPr>
          <p:cNvPr id="8" name="Rectangle 79"/>
          <p:cNvSpPr>
            <a:spLocks noChangeArrowheads="1"/>
          </p:cNvSpPr>
          <p:nvPr/>
        </p:nvSpPr>
        <p:spPr bwMode="auto">
          <a:xfrm>
            <a:off x="17097" y="911425"/>
            <a:ext cx="8820150" cy="107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对于多处理架构，有两种，分别是</a:t>
            </a:r>
            <a:r>
              <a:rPr lang="en-US" altLang="zh-CN" sz="2800" dirty="0" smtClean="0"/>
              <a:t>UMA</a:t>
            </a:r>
            <a:r>
              <a:rPr lang="zh-CN" altLang="en-US" sz="2800" dirty="0" smtClean="0"/>
              <a:t>和</a:t>
            </a:r>
            <a:r>
              <a:rPr lang="en-US" altLang="zh-CN" sz="2800" dirty="0" err="1" smtClean="0"/>
              <a:t>NUMA</a:t>
            </a:r>
            <a:r>
              <a:rPr lang="zh-CN" altLang="en-US" sz="2800" dirty="0" smtClean="0"/>
              <a:t>。</a:t>
            </a:r>
            <a:endParaRPr lang="en-US" altLang="zh-CN" sz="2800" dirty="0" smtClean="0"/>
          </a:p>
          <a:p>
            <a:pPr marL="609600" indent="-609600" eaLnBrk="0" hangingPunct="0">
              <a:buFontTx/>
              <a:buChar char="•"/>
            </a:pPr>
            <a:r>
              <a:rPr lang="zh-CN" altLang="en-US" sz="2800" dirty="0" smtClean="0"/>
              <a:t>统一内存访问架构（</a:t>
            </a:r>
            <a:r>
              <a:rPr lang="en-US" altLang="zh-CN" sz="2800" dirty="0" smtClean="0"/>
              <a:t>UMA</a:t>
            </a:r>
            <a:r>
              <a:rPr lang="zh-CN" altLang="en-US" sz="2800" dirty="0" smtClean="0"/>
              <a:t>）</a:t>
            </a:r>
            <a:endParaRPr lang="en-US" altLang="zh-CN" sz="2800" dirty="0" smtClean="0"/>
          </a:p>
        </p:txBody>
      </p:sp>
      <p:pic>
        <p:nvPicPr>
          <p:cNvPr id="6" name="图片 5"/>
          <p:cNvPicPr>
            <a:picLocks noChangeAspect="1"/>
          </p:cNvPicPr>
          <p:nvPr/>
        </p:nvPicPr>
        <p:blipFill>
          <a:blip r:embed="rId4"/>
          <a:stretch>
            <a:fillRect/>
          </a:stretch>
        </p:blipFill>
        <p:spPr>
          <a:xfrm>
            <a:off x="1723546" y="1936039"/>
            <a:ext cx="3064478" cy="1879619"/>
          </a:xfrm>
          <a:prstGeom prst="rect">
            <a:avLst/>
          </a:prstGeom>
        </p:spPr>
      </p:pic>
      <p:pic>
        <p:nvPicPr>
          <p:cNvPr id="7" name="图片 6"/>
          <p:cNvPicPr>
            <a:picLocks noChangeAspect="1"/>
          </p:cNvPicPr>
          <p:nvPr/>
        </p:nvPicPr>
        <p:blipFill>
          <a:blip r:embed="rId5"/>
          <a:stretch>
            <a:fillRect/>
          </a:stretch>
        </p:blipFill>
        <p:spPr>
          <a:xfrm>
            <a:off x="1723546" y="4365104"/>
            <a:ext cx="3066976" cy="2363687"/>
          </a:xfrm>
          <a:prstGeom prst="rect">
            <a:avLst/>
          </a:prstGeom>
        </p:spPr>
      </p:pic>
      <p:sp>
        <p:nvSpPr>
          <p:cNvPr id="9" name="Rectangle 79"/>
          <p:cNvSpPr>
            <a:spLocks noChangeArrowheads="1"/>
          </p:cNvSpPr>
          <p:nvPr/>
        </p:nvSpPr>
        <p:spPr bwMode="auto">
          <a:xfrm>
            <a:off x="83025" y="3824631"/>
            <a:ext cx="8820150" cy="54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非一致性内存访问架构（</a:t>
            </a:r>
            <a:r>
              <a:rPr lang="en-US" altLang="zh-CN" sz="2800" dirty="0" err="1" smtClean="0"/>
              <a:t>NUMA</a:t>
            </a:r>
            <a:r>
              <a:rPr lang="zh-CN" altLang="en-US" sz="2800" dirty="0" smtClean="0"/>
              <a:t>）</a:t>
            </a:r>
            <a:endParaRPr lang="en-US" altLang="zh-CN" sz="2800" dirty="0" smtClean="0"/>
          </a:p>
        </p:txBody>
      </p:sp>
    </p:spTree>
    <p:extLst>
      <p:ext uri="{BB962C8B-B14F-4D97-AF65-F5344CB8AC3E}">
        <p14:creationId xmlns:p14="http://schemas.microsoft.com/office/powerpoint/2010/main" val="1610932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软件架构</a:t>
            </a:r>
            <a:endParaRPr lang="en-US" altLang="zh-CN" dirty="0"/>
          </a:p>
        </p:txBody>
      </p:sp>
      <p:sp>
        <p:nvSpPr>
          <p:cNvPr id="8" name="Rectangle 79"/>
          <p:cNvSpPr>
            <a:spLocks noChangeArrowheads="1"/>
          </p:cNvSpPr>
          <p:nvPr/>
        </p:nvSpPr>
        <p:spPr bwMode="auto">
          <a:xfrm>
            <a:off x="17097" y="911425"/>
            <a:ext cx="8820150" cy="208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支持</a:t>
            </a:r>
            <a:r>
              <a:rPr lang="en-US" altLang="zh-CN" sz="2000" dirty="0" smtClean="0"/>
              <a:t>CPU</a:t>
            </a:r>
            <a:r>
              <a:rPr lang="zh-CN" altLang="en-US" sz="2000" dirty="0" smtClean="0"/>
              <a:t>的内核软件包括了调度器、调度器类和空闲线程</a:t>
            </a:r>
            <a:endParaRPr lang="en-US" altLang="zh-CN" sz="2000" dirty="0" smtClean="0"/>
          </a:p>
          <a:p>
            <a:pPr marL="609600" indent="-609600" eaLnBrk="0" hangingPunct="0">
              <a:buFontTx/>
              <a:buChar char="•"/>
            </a:pPr>
            <a:r>
              <a:rPr lang="zh-CN" altLang="en-US" sz="2000" dirty="0" smtClean="0"/>
              <a:t>调度器主要功能：</a:t>
            </a:r>
            <a:endParaRPr lang="en-US" altLang="zh-CN" sz="2000" dirty="0" smtClean="0"/>
          </a:p>
          <a:p>
            <a:pPr eaLnBrk="0" hangingPunct="0"/>
            <a:r>
              <a:rPr lang="en-US" altLang="zh-CN" sz="2000" dirty="0" smtClean="0"/>
              <a:t>1</a:t>
            </a:r>
            <a:r>
              <a:rPr lang="zh-CN" altLang="en-US" sz="2000" dirty="0" smtClean="0"/>
              <a:t>、分时：可运行线程之间的多任务，优先执行最高优先级任务。</a:t>
            </a:r>
            <a:endParaRPr lang="en-US" altLang="zh-CN" sz="2000" dirty="0" smtClean="0"/>
          </a:p>
          <a:p>
            <a:pPr eaLnBrk="0" hangingPunct="0"/>
            <a:r>
              <a:rPr lang="en-US" altLang="zh-CN" sz="2000" dirty="0" smtClean="0"/>
              <a:t>2</a:t>
            </a:r>
            <a:r>
              <a:rPr lang="zh-CN" altLang="en-US" sz="2000" dirty="0" smtClean="0"/>
              <a:t>、抢占：一旦有高优先级线程变为可运行状态，调度器能够抢占当前运行的线程，这样较高优先级的线程可以马上开始运行。</a:t>
            </a:r>
            <a:endParaRPr lang="en-US" altLang="zh-CN" sz="2000" dirty="0" smtClean="0"/>
          </a:p>
          <a:p>
            <a:pPr eaLnBrk="0" hangingPunct="0"/>
            <a:r>
              <a:rPr lang="en-US" altLang="zh-CN" sz="2000" dirty="0" smtClean="0"/>
              <a:t>3</a:t>
            </a:r>
            <a:r>
              <a:rPr lang="zh-CN" altLang="en-US" sz="2000" dirty="0" smtClean="0"/>
              <a:t>、负载均衡：把可运行的线程移到空闲或较不繁忙的</a:t>
            </a:r>
            <a:r>
              <a:rPr lang="en-US" altLang="zh-CN" sz="2000" dirty="0" smtClean="0"/>
              <a:t>CPU</a:t>
            </a:r>
            <a:r>
              <a:rPr lang="zh-CN" altLang="en-US" sz="2000" dirty="0" smtClean="0"/>
              <a:t>队列中。</a:t>
            </a:r>
            <a:endParaRPr lang="en-US" altLang="zh-CN" sz="2000" dirty="0" smtClean="0"/>
          </a:p>
        </p:txBody>
      </p:sp>
      <p:pic>
        <p:nvPicPr>
          <p:cNvPr id="6" name="图片 5"/>
          <p:cNvPicPr>
            <a:picLocks noChangeAspect="1"/>
          </p:cNvPicPr>
          <p:nvPr/>
        </p:nvPicPr>
        <p:blipFill>
          <a:blip r:embed="rId4"/>
          <a:stretch>
            <a:fillRect/>
          </a:stretch>
        </p:blipFill>
        <p:spPr>
          <a:xfrm>
            <a:off x="1804857" y="2975476"/>
            <a:ext cx="5244629" cy="3488851"/>
          </a:xfrm>
          <a:prstGeom prst="rect">
            <a:avLst/>
          </a:prstGeom>
        </p:spPr>
      </p:pic>
    </p:spTree>
    <p:extLst>
      <p:ext uri="{BB962C8B-B14F-4D97-AF65-F5344CB8AC3E}">
        <p14:creationId xmlns:p14="http://schemas.microsoft.com/office/powerpoint/2010/main" val="3000750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调度类</a:t>
            </a:r>
            <a:endParaRPr lang="en-US" altLang="zh-CN" dirty="0"/>
          </a:p>
        </p:txBody>
      </p:sp>
      <p:sp>
        <p:nvSpPr>
          <p:cNvPr id="8" name="Rectangle 79"/>
          <p:cNvSpPr>
            <a:spLocks noChangeArrowheads="1"/>
          </p:cNvSpPr>
          <p:nvPr/>
        </p:nvSpPr>
        <p:spPr bwMode="auto">
          <a:xfrm>
            <a:off x="17097" y="911425"/>
            <a:ext cx="8820150" cy="366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调度类管理了可运行线程的行为，特别是它们的优先级，还有</a:t>
            </a:r>
            <a:r>
              <a:rPr lang="en-US" altLang="zh-CN" sz="2400" dirty="0" smtClean="0"/>
              <a:t>CPU</a:t>
            </a:r>
            <a:r>
              <a:rPr lang="zh-CN" altLang="en-US" sz="2400" dirty="0" smtClean="0"/>
              <a:t>时间是否分片，以及这些时间片的长度。通过调度策略还可以施加其他的控制，在一个调度器内进行选择，控制同一个优先级线程间的调度。</a:t>
            </a:r>
            <a:endParaRPr lang="en-US" altLang="zh-CN" sz="2400" dirty="0" smtClean="0"/>
          </a:p>
          <a:p>
            <a:pPr marL="609600" indent="-609600" eaLnBrk="0" hangingPunct="0">
              <a:buFontTx/>
              <a:buChar char="•"/>
            </a:pPr>
            <a:r>
              <a:rPr lang="zh-CN" altLang="en-US" sz="2400" dirty="0" smtClean="0"/>
              <a:t>用户线程的优先级受一个用户定义的</a:t>
            </a:r>
            <a:r>
              <a:rPr lang="en-US" altLang="zh-CN" sz="2400" dirty="0" smtClean="0"/>
              <a:t>nice(-20--19)</a:t>
            </a:r>
            <a:r>
              <a:rPr lang="zh-CN" altLang="en-US" sz="2400" dirty="0" smtClean="0"/>
              <a:t>值的影响，这个和调度器计算的动态优先级有所区别</a:t>
            </a:r>
            <a:endParaRPr lang="en-US" altLang="zh-CN" sz="2400" dirty="0" smtClean="0"/>
          </a:p>
        </p:txBody>
      </p:sp>
      <p:pic>
        <p:nvPicPr>
          <p:cNvPr id="6" name="图片 5"/>
          <p:cNvPicPr>
            <a:picLocks noChangeAspect="1"/>
          </p:cNvPicPr>
          <p:nvPr/>
        </p:nvPicPr>
        <p:blipFill>
          <a:blip r:embed="rId4"/>
          <a:stretch>
            <a:fillRect/>
          </a:stretch>
        </p:blipFill>
        <p:spPr>
          <a:xfrm>
            <a:off x="2903172" y="3352800"/>
            <a:ext cx="3048000" cy="3505200"/>
          </a:xfrm>
          <a:prstGeom prst="rect">
            <a:avLst/>
          </a:prstGeom>
        </p:spPr>
      </p:pic>
    </p:spTree>
    <p:extLst>
      <p:ext uri="{BB962C8B-B14F-4D97-AF65-F5344CB8AC3E}">
        <p14:creationId xmlns:p14="http://schemas.microsoft.com/office/powerpoint/2010/main" val="3945482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调度类</a:t>
            </a:r>
            <a:endParaRPr lang="en-US" altLang="zh-CN" dirty="0"/>
          </a:p>
        </p:txBody>
      </p:sp>
      <p:sp>
        <p:nvSpPr>
          <p:cNvPr id="8" name="Rectangle 79"/>
          <p:cNvSpPr>
            <a:spLocks noChangeArrowheads="1"/>
          </p:cNvSpPr>
          <p:nvPr/>
        </p:nvSpPr>
        <p:spPr bwMode="auto">
          <a:xfrm>
            <a:off x="17097" y="1055441"/>
            <a:ext cx="8820150" cy="580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800" dirty="0" err="1" smtClean="0"/>
              <a:t>RT</a:t>
            </a:r>
            <a:r>
              <a:rPr lang="zh-CN" altLang="en-US" sz="2800" dirty="0" smtClean="0"/>
              <a:t>：为实时类负载提供固定的高优先级。内核支持用户和内核级别的抢占，允许</a:t>
            </a:r>
            <a:r>
              <a:rPr lang="en-US" altLang="zh-CN" sz="2800" dirty="0" err="1" smtClean="0"/>
              <a:t>RT</a:t>
            </a:r>
            <a:r>
              <a:rPr lang="zh-CN" altLang="en-US" sz="2800" dirty="0" smtClean="0"/>
              <a:t>任务以短延时分发。优先级范围为</a:t>
            </a:r>
            <a:r>
              <a:rPr lang="en-US" altLang="zh-CN" sz="2800" dirty="0" smtClean="0"/>
              <a:t>0~99</a:t>
            </a:r>
            <a:r>
              <a:rPr lang="zh-CN" altLang="en-US" sz="2800" dirty="0" smtClean="0"/>
              <a:t>。</a:t>
            </a:r>
            <a:endParaRPr lang="en-US" altLang="zh-CN" sz="2800" dirty="0" smtClean="0"/>
          </a:p>
          <a:p>
            <a:pPr marL="609600" indent="-609600" eaLnBrk="0" hangingPunct="0">
              <a:buFontTx/>
              <a:buChar char="•"/>
            </a:pPr>
            <a:r>
              <a:rPr lang="en-US" altLang="zh-CN" sz="2800" dirty="0" smtClean="0"/>
              <a:t>O(1)</a:t>
            </a:r>
            <a:r>
              <a:rPr lang="zh-CN" altLang="en-US" sz="2800" dirty="0" smtClean="0"/>
              <a:t>：</a:t>
            </a:r>
            <a:r>
              <a:rPr lang="en-US" altLang="zh-CN" sz="2800" dirty="0" smtClean="0"/>
              <a:t>O(1)</a:t>
            </a:r>
            <a:r>
              <a:rPr lang="zh-CN" altLang="en-US" sz="2800" dirty="0" smtClean="0"/>
              <a:t>调度器在</a:t>
            </a:r>
            <a:r>
              <a:rPr lang="en-US" altLang="zh-CN" sz="2800" dirty="0" err="1" smtClean="0"/>
              <a:t>Linux2.6</a:t>
            </a:r>
            <a:r>
              <a:rPr lang="zh-CN" altLang="en-US" sz="2800" dirty="0" smtClean="0"/>
              <a:t>作为默认用户进程分时调度器引入。相对于</a:t>
            </a:r>
            <a:r>
              <a:rPr lang="en-US" altLang="zh-CN" sz="2800" dirty="0" smtClean="0"/>
              <a:t>CPU</a:t>
            </a:r>
            <a:r>
              <a:rPr lang="zh-CN" altLang="en-US" sz="2800" dirty="0" smtClean="0"/>
              <a:t>消耗型的线程，</a:t>
            </a:r>
            <a:r>
              <a:rPr lang="en-US" altLang="zh-CN" sz="2800" dirty="0" smtClean="0"/>
              <a:t>O(1)</a:t>
            </a:r>
            <a:r>
              <a:rPr lang="zh-CN" altLang="en-US" sz="2800" dirty="0" smtClean="0"/>
              <a:t>调度器动态地提高</a:t>
            </a:r>
            <a:r>
              <a:rPr lang="en-US" altLang="zh-CN" sz="2800" dirty="0" smtClean="0"/>
              <a:t>I/O</a:t>
            </a:r>
            <a:r>
              <a:rPr lang="zh-CN" altLang="en-US" sz="2800" dirty="0" smtClean="0"/>
              <a:t>消耗型线程的优先级，以降低交互和</a:t>
            </a:r>
            <a:r>
              <a:rPr lang="en-US" altLang="zh-CN" sz="2800" dirty="0" smtClean="0"/>
              <a:t>I/O</a:t>
            </a:r>
            <a:r>
              <a:rPr lang="zh-CN" altLang="en-US" sz="2800" dirty="0" smtClean="0"/>
              <a:t>负载的延时。</a:t>
            </a:r>
            <a:endParaRPr lang="en-US" altLang="zh-CN" sz="2800" dirty="0" smtClean="0"/>
          </a:p>
          <a:p>
            <a:pPr marL="609600" indent="-609600" eaLnBrk="0" hangingPunct="0">
              <a:buFontTx/>
              <a:buChar char="•"/>
            </a:pPr>
            <a:r>
              <a:rPr lang="en-US" altLang="zh-CN" sz="2800" dirty="0" err="1"/>
              <a:t>CFS</a:t>
            </a:r>
            <a:r>
              <a:rPr lang="zh-CN" altLang="en-US" sz="2800" dirty="0"/>
              <a:t>：</a:t>
            </a:r>
            <a:r>
              <a:rPr lang="en-US" altLang="zh-CN" sz="2800" dirty="0" err="1"/>
              <a:t>Linux2.6.32</a:t>
            </a:r>
            <a:r>
              <a:rPr lang="zh-CN" altLang="en-US" sz="2800" dirty="0" smtClean="0"/>
              <a:t>引入了完全公平调度作为默认用户进程分时调度器。这个调度器使用红黑树取代了传统运行队列来管理任务，以任务的</a:t>
            </a:r>
            <a:r>
              <a:rPr lang="en-US" altLang="zh-CN" sz="2800" dirty="0" smtClean="0"/>
              <a:t>CPU</a:t>
            </a:r>
            <a:r>
              <a:rPr lang="zh-CN" altLang="en-US" sz="2800" dirty="0" smtClean="0"/>
              <a:t>时间作为键值。这样使得</a:t>
            </a:r>
            <a:r>
              <a:rPr lang="en-US" altLang="zh-CN" sz="2800" dirty="0" smtClean="0"/>
              <a:t>CPU</a:t>
            </a:r>
            <a:r>
              <a:rPr lang="zh-CN" altLang="en-US" sz="2800" dirty="0" smtClean="0"/>
              <a:t>的少量消费都相对于</a:t>
            </a:r>
            <a:r>
              <a:rPr lang="en-US" altLang="zh-CN" sz="2800" dirty="0" smtClean="0"/>
              <a:t>CPU</a:t>
            </a:r>
            <a:r>
              <a:rPr lang="zh-CN" altLang="en-US" sz="2800" dirty="0" smtClean="0"/>
              <a:t>消耗型负载更容易被找到，提高了交互和</a:t>
            </a:r>
            <a:r>
              <a:rPr lang="en-US" altLang="zh-CN" sz="2800" dirty="0" smtClean="0"/>
              <a:t>I/O</a:t>
            </a:r>
            <a:r>
              <a:rPr lang="zh-CN" altLang="en-US" sz="2800" dirty="0" smtClean="0"/>
              <a:t>消耗型负载的性能。</a:t>
            </a:r>
            <a:endParaRPr lang="en-US" altLang="zh-CN" sz="2800" dirty="0"/>
          </a:p>
        </p:txBody>
      </p:sp>
    </p:spTree>
    <p:extLst>
      <p:ext uri="{BB962C8B-B14F-4D97-AF65-F5344CB8AC3E}">
        <p14:creationId xmlns:p14="http://schemas.microsoft.com/office/powerpoint/2010/main" val="6993302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调度类</a:t>
            </a:r>
            <a:endParaRPr lang="en-US" altLang="zh-CN" dirty="0"/>
          </a:p>
        </p:txBody>
      </p:sp>
      <p:sp>
        <p:nvSpPr>
          <p:cNvPr id="8" name="Rectangle 79"/>
          <p:cNvSpPr>
            <a:spLocks noChangeArrowheads="1"/>
          </p:cNvSpPr>
          <p:nvPr/>
        </p:nvSpPr>
        <p:spPr bwMode="auto">
          <a:xfrm>
            <a:off x="17097" y="911425"/>
            <a:ext cx="8820150" cy="518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用户级进程可以通过调用</a:t>
            </a:r>
            <a:r>
              <a:rPr lang="en-US" altLang="zh-CN" sz="2000" dirty="0" err="1" smtClean="0"/>
              <a:t>sched_setscheduler</a:t>
            </a:r>
            <a:r>
              <a:rPr lang="en-US" altLang="zh-CN" sz="2000" dirty="0" smtClean="0"/>
              <a:t>()</a:t>
            </a:r>
            <a:r>
              <a:rPr lang="zh-CN" altLang="en-US" sz="2000" dirty="0" smtClean="0"/>
              <a:t>设置调度器策略以调整调度类的行为。</a:t>
            </a:r>
            <a:r>
              <a:rPr lang="en-US" altLang="zh-CN" sz="2000" dirty="0" err="1" smtClean="0"/>
              <a:t>RT</a:t>
            </a:r>
            <a:r>
              <a:rPr lang="zh-CN" altLang="en-US" sz="2000" dirty="0" smtClean="0"/>
              <a:t>类支持</a:t>
            </a:r>
            <a:r>
              <a:rPr lang="en-US" altLang="zh-CN" sz="2000" dirty="0" err="1" smtClean="0"/>
              <a:t>SCHED_RR</a:t>
            </a:r>
            <a:r>
              <a:rPr lang="zh-CN" altLang="en-US" sz="2000" dirty="0" smtClean="0"/>
              <a:t>和</a:t>
            </a:r>
            <a:r>
              <a:rPr lang="en-US" altLang="zh-CN" sz="2000" dirty="0" err="1" smtClean="0"/>
              <a:t>SCHED_FIFO</a:t>
            </a:r>
            <a:r>
              <a:rPr lang="zh-CN" altLang="en-US" sz="2000" dirty="0" smtClean="0"/>
              <a:t>策略，而</a:t>
            </a:r>
            <a:r>
              <a:rPr lang="en-US" altLang="zh-CN" sz="2000" dirty="0" err="1" smtClean="0"/>
              <a:t>CFS</a:t>
            </a:r>
            <a:r>
              <a:rPr lang="zh-CN" altLang="en-US" sz="2000" dirty="0" smtClean="0"/>
              <a:t>类支持</a:t>
            </a:r>
            <a:r>
              <a:rPr lang="en-US" altLang="zh-CN" sz="2000" dirty="0" err="1" smtClean="0"/>
              <a:t>SCHED_NORMAL</a:t>
            </a:r>
            <a:r>
              <a:rPr lang="zh-CN" altLang="en-US" sz="2000" dirty="0" smtClean="0"/>
              <a:t>和</a:t>
            </a:r>
            <a:r>
              <a:rPr lang="en-US" altLang="zh-CN" sz="2000" dirty="0" err="1" smtClean="0"/>
              <a:t>SCHED_BATCH</a:t>
            </a:r>
            <a:r>
              <a:rPr lang="zh-CN" altLang="en-US" sz="2000" dirty="0" smtClean="0"/>
              <a:t>。</a:t>
            </a:r>
            <a:endParaRPr lang="en-US" altLang="zh-CN" sz="2000" dirty="0"/>
          </a:p>
          <a:p>
            <a:pPr eaLnBrk="0" hangingPunct="0"/>
            <a:r>
              <a:rPr lang="en-US" altLang="zh-CN" sz="2000" dirty="0"/>
              <a:t>1</a:t>
            </a:r>
            <a:r>
              <a:rPr lang="zh-CN" altLang="en-US" sz="2000" dirty="0"/>
              <a:t>、</a:t>
            </a:r>
            <a:r>
              <a:rPr lang="en-US" altLang="zh-CN" sz="2000" dirty="0"/>
              <a:t>RR</a:t>
            </a:r>
            <a:r>
              <a:rPr lang="zh-CN" altLang="en-US" sz="2000" dirty="0"/>
              <a:t>：</a:t>
            </a:r>
            <a:r>
              <a:rPr lang="en-US" altLang="zh-CN" sz="2000" dirty="0" err="1"/>
              <a:t>SCHED_RR</a:t>
            </a:r>
            <a:r>
              <a:rPr lang="zh-CN" altLang="en-US" sz="2000" dirty="0"/>
              <a:t>是轮转调度。一旦一个线程用完了它的时间片，它就被挪到自己优先级运行队列的尾部，这样同等优先级的其他线程可以运行。</a:t>
            </a:r>
            <a:endParaRPr lang="en-US" altLang="zh-CN" sz="2000" dirty="0"/>
          </a:p>
          <a:p>
            <a:pPr eaLnBrk="0" hangingPunct="0"/>
            <a:r>
              <a:rPr lang="en-US" altLang="zh-CN" sz="2000" dirty="0"/>
              <a:t>2</a:t>
            </a:r>
            <a:r>
              <a:rPr lang="zh-CN" altLang="en-US" sz="2000" dirty="0"/>
              <a:t>、</a:t>
            </a:r>
            <a:r>
              <a:rPr lang="en-US" altLang="zh-CN" sz="2000" dirty="0"/>
              <a:t>FIFO</a:t>
            </a:r>
            <a:r>
              <a:rPr lang="zh-CN" altLang="en-US" sz="2000" dirty="0"/>
              <a:t>：</a:t>
            </a:r>
            <a:r>
              <a:rPr lang="en-US" altLang="zh-CN" sz="2000" dirty="0" err="1"/>
              <a:t>SCHED_FIFO</a:t>
            </a:r>
            <a:r>
              <a:rPr lang="zh-CN" altLang="en-US" sz="2000" dirty="0"/>
              <a:t>是一种先进先出调度，一直运行队列头的线程直到它自愿退出，或者一个更高优先级的线程抵达。线程会一直运行，即使在运行队列当中存在相同优先级的其他线程。</a:t>
            </a:r>
            <a:endParaRPr lang="en-US" altLang="zh-CN" sz="2000" dirty="0"/>
          </a:p>
          <a:p>
            <a:pPr eaLnBrk="0" hangingPunct="0"/>
            <a:r>
              <a:rPr lang="en-US" altLang="zh-CN" sz="2000" dirty="0"/>
              <a:t>3</a:t>
            </a:r>
            <a:r>
              <a:rPr lang="zh-CN" altLang="en-US" sz="2000" dirty="0"/>
              <a:t>、</a:t>
            </a:r>
            <a:r>
              <a:rPr lang="en-US" altLang="zh-CN" sz="2000" dirty="0"/>
              <a:t>NORMAL</a:t>
            </a:r>
            <a:r>
              <a:rPr lang="zh-CN" altLang="en-US" sz="2000" dirty="0"/>
              <a:t>：</a:t>
            </a:r>
            <a:r>
              <a:rPr lang="en-US" altLang="zh-CN" sz="2000" dirty="0" err="1"/>
              <a:t>SCHED_NORMAL</a:t>
            </a:r>
            <a:r>
              <a:rPr lang="zh-CN" altLang="en-US" sz="2000" dirty="0"/>
              <a:t>是一种分时调度，是用户进程的默认策略。调度器根据调度类动态调整优先级。对于</a:t>
            </a:r>
            <a:r>
              <a:rPr lang="en-US" altLang="zh-CN" sz="2000" dirty="0"/>
              <a:t>O(1)</a:t>
            </a:r>
            <a:r>
              <a:rPr lang="zh-CN" altLang="en-US" sz="2000" dirty="0"/>
              <a:t>，时间片长度根据静态做么级设置，即更高优先堟的工作分配到更长的时间。对于</a:t>
            </a:r>
            <a:r>
              <a:rPr lang="en-US" altLang="zh-CN" sz="2000" dirty="0" err="1"/>
              <a:t>CFS</a:t>
            </a:r>
            <a:r>
              <a:rPr lang="zh-CN" altLang="en-US" sz="2000" dirty="0"/>
              <a:t>，时间片是动态的。</a:t>
            </a:r>
            <a:endParaRPr lang="en-US" altLang="zh-CN" sz="2000" dirty="0"/>
          </a:p>
          <a:p>
            <a:pPr eaLnBrk="0" hangingPunct="0"/>
            <a:r>
              <a:rPr lang="en-US" altLang="zh-CN" sz="2000" dirty="0"/>
              <a:t>4</a:t>
            </a:r>
            <a:r>
              <a:rPr lang="zh-CN" altLang="en-US" sz="2000" dirty="0"/>
              <a:t>、</a:t>
            </a:r>
            <a:r>
              <a:rPr lang="en-US" altLang="zh-CN" sz="2000" dirty="0"/>
              <a:t>BATCH</a:t>
            </a:r>
            <a:r>
              <a:rPr lang="zh-CN" altLang="en-US" sz="2000" dirty="0"/>
              <a:t>：</a:t>
            </a:r>
            <a:r>
              <a:rPr lang="en-US" altLang="zh-CN" sz="2000" dirty="0" err="1"/>
              <a:t>SCHED_BATCH</a:t>
            </a:r>
            <a:r>
              <a:rPr lang="zh-CN" altLang="en-US" sz="2000" dirty="0"/>
              <a:t>和</a:t>
            </a:r>
            <a:r>
              <a:rPr lang="en-US" altLang="zh-CN" sz="2000" dirty="0" err="1"/>
              <a:t>SCHED_NORMAL</a:t>
            </a:r>
            <a:r>
              <a:rPr lang="zh-CN" altLang="en-US" sz="2000" dirty="0"/>
              <a:t>类似，但期望线程是</a:t>
            </a:r>
            <a:r>
              <a:rPr lang="en-US" altLang="zh-CN" sz="2000" dirty="0"/>
              <a:t>CPU</a:t>
            </a:r>
            <a:r>
              <a:rPr lang="zh-CN" altLang="en-US" sz="2000" dirty="0"/>
              <a:t>消耗型的，这样就不会打断其他</a:t>
            </a:r>
            <a:r>
              <a:rPr lang="en-US" altLang="zh-CN" sz="2000" dirty="0"/>
              <a:t>I/O</a:t>
            </a:r>
            <a:r>
              <a:rPr lang="zh-CN" altLang="en-US" sz="2000" dirty="0"/>
              <a:t>消耗型交互工作。</a:t>
            </a:r>
            <a:endParaRPr lang="en-US" altLang="zh-CN" sz="2000" dirty="0"/>
          </a:p>
          <a:p>
            <a:pPr eaLnBrk="0" hangingPunct="0"/>
            <a:endParaRPr lang="en-US" altLang="zh-CN" sz="2000" dirty="0" smtClean="0"/>
          </a:p>
          <a:p>
            <a:pPr marL="609600" indent="-609600" eaLnBrk="0" hangingPunct="0">
              <a:buFontTx/>
              <a:buChar char="•"/>
            </a:pPr>
            <a:r>
              <a:rPr lang="zh-CN" altLang="en-US" sz="2000" dirty="0" smtClean="0"/>
              <a:t>当没有线程可以运行时，一个特殊的空闲任务（又称为空闲线程）作为替代者运行，直到有其他线程可运行。</a:t>
            </a:r>
            <a:endParaRPr lang="en-US" altLang="zh-CN" sz="2000" dirty="0" smtClean="0"/>
          </a:p>
        </p:txBody>
      </p:sp>
    </p:spTree>
    <p:extLst>
      <p:ext uri="{BB962C8B-B14F-4D97-AF65-F5344CB8AC3E}">
        <p14:creationId xmlns:p14="http://schemas.microsoft.com/office/powerpoint/2010/main" val="109355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a:t>分析</a:t>
            </a:r>
            <a:endParaRPr lang="en-US" altLang="zh-CN" dirty="0"/>
          </a:p>
        </p:txBody>
      </p:sp>
      <p:sp>
        <p:nvSpPr>
          <p:cNvPr id="8" name="Rectangle 79"/>
          <p:cNvSpPr>
            <a:spLocks noChangeArrowheads="1"/>
          </p:cNvSpPr>
          <p:nvPr/>
        </p:nvSpPr>
        <p:spPr bwMode="auto">
          <a:xfrm>
            <a:off x="17097" y="911425"/>
            <a:ext cx="8820150" cy="64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介绍基于</a:t>
            </a:r>
            <a:r>
              <a:rPr lang="en-US" altLang="zh-CN" sz="2800" dirty="0" smtClean="0"/>
              <a:t>Linux</a:t>
            </a:r>
            <a:r>
              <a:rPr lang="zh-CN" altLang="en-US" sz="2800" dirty="0" smtClean="0"/>
              <a:t>系统上的</a:t>
            </a:r>
            <a:r>
              <a:rPr lang="en-US" altLang="zh-CN" sz="2800" dirty="0" smtClean="0"/>
              <a:t>CPU</a:t>
            </a:r>
            <a:r>
              <a:rPr lang="zh-CN" altLang="en-US" sz="2800" dirty="0" smtClean="0"/>
              <a:t>性能分析工具。</a:t>
            </a:r>
            <a:endParaRPr lang="en-US" altLang="zh-CN" sz="2800" dirty="0" smtClean="0"/>
          </a:p>
        </p:txBody>
      </p:sp>
      <p:pic>
        <p:nvPicPr>
          <p:cNvPr id="5" name="图片 4"/>
          <p:cNvPicPr>
            <a:picLocks noChangeAspect="1"/>
          </p:cNvPicPr>
          <p:nvPr/>
        </p:nvPicPr>
        <p:blipFill>
          <a:blip r:embed="rId4"/>
          <a:stretch>
            <a:fillRect/>
          </a:stretch>
        </p:blipFill>
        <p:spPr>
          <a:xfrm>
            <a:off x="400290" y="1700808"/>
            <a:ext cx="8053763" cy="4680520"/>
          </a:xfrm>
          <a:prstGeom prst="rect">
            <a:avLst/>
          </a:prstGeom>
        </p:spPr>
      </p:pic>
    </p:spTree>
    <p:extLst>
      <p:ext uri="{BB962C8B-B14F-4D97-AF65-F5344CB8AC3E}">
        <p14:creationId xmlns:p14="http://schemas.microsoft.com/office/powerpoint/2010/main" val="1955492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err="1" smtClean="0"/>
              <a:t>vmstat</a:t>
            </a:r>
            <a:endParaRPr lang="en-US" altLang="zh-CN" dirty="0"/>
          </a:p>
        </p:txBody>
      </p:sp>
      <p:sp>
        <p:nvSpPr>
          <p:cNvPr id="8" name="Rectangle 79"/>
          <p:cNvSpPr>
            <a:spLocks noChangeArrowheads="1"/>
          </p:cNvSpPr>
          <p:nvPr/>
        </p:nvSpPr>
        <p:spPr bwMode="auto">
          <a:xfrm>
            <a:off x="17097" y="911425"/>
            <a:ext cx="8820150" cy="100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系统统计信息命令，分别统计了</a:t>
            </a:r>
            <a:r>
              <a:rPr lang="en-US" altLang="zh-CN" sz="2800" dirty="0" smtClean="0"/>
              <a:t>CPU</a:t>
            </a:r>
            <a:r>
              <a:rPr lang="zh-CN" altLang="en-US" sz="2800" dirty="0" smtClean="0"/>
              <a:t>、内存、</a:t>
            </a:r>
            <a:r>
              <a:rPr lang="en-US" altLang="zh-CN" sz="2800" dirty="0" smtClean="0"/>
              <a:t>I/O</a:t>
            </a:r>
            <a:r>
              <a:rPr lang="zh-CN" altLang="en-US" sz="2800" dirty="0" smtClean="0"/>
              <a:t>的情况</a:t>
            </a:r>
            <a:endParaRPr lang="en-US" altLang="zh-CN" sz="2800" dirty="0" smtClean="0"/>
          </a:p>
        </p:txBody>
      </p:sp>
      <p:pic>
        <p:nvPicPr>
          <p:cNvPr id="6" name="图片 5"/>
          <p:cNvPicPr>
            <a:picLocks noChangeAspect="1"/>
          </p:cNvPicPr>
          <p:nvPr/>
        </p:nvPicPr>
        <p:blipFill>
          <a:blip r:embed="rId4"/>
          <a:stretch>
            <a:fillRect/>
          </a:stretch>
        </p:blipFill>
        <p:spPr>
          <a:xfrm>
            <a:off x="467544" y="2063553"/>
            <a:ext cx="8247593" cy="1653479"/>
          </a:xfrm>
          <a:prstGeom prst="rect">
            <a:avLst/>
          </a:prstGeom>
        </p:spPr>
      </p:pic>
      <p:sp>
        <p:nvSpPr>
          <p:cNvPr id="9" name="Rectangle 79"/>
          <p:cNvSpPr>
            <a:spLocks noChangeArrowheads="1"/>
          </p:cNvSpPr>
          <p:nvPr/>
        </p:nvSpPr>
        <p:spPr bwMode="auto">
          <a:xfrm>
            <a:off x="50693" y="3823071"/>
            <a:ext cx="8820150" cy="284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2000" dirty="0" smtClean="0"/>
              <a:t>r</a:t>
            </a:r>
            <a:r>
              <a:rPr lang="zh-CN" altLang="en-US" sz="2000" dirty="0"/>
              <a:t>：</a:t>
            </a:r>
            <a:r>
              <a:rPr lang="zh-CN" altLang="en-US" sz="2000" dirty="0" smtClean="0"/>
              <a:t>可</a:t>
            </a:r>
            <a:r>
              <a:rPr lang="zh-CN" altLang="en-US" sz="2000" dirty="0"/>
              <a:t>运行队列的线程数，这些线程都是可运行</a:t>
            </a:r>
            <a:r>
              <a:rPr lang="zh-CN" altLang="en-US" sz="2000" dirty="0" smtClean="0"/>
              <a:t>状态</a:t>
            </a:r>
            <a:endParaRPr lang="en-US" altLang="zh-CN" sz="2000" dirty="0" smtClean="0"/>
          </a:p>
          <a:p>
            <a:r>
              <a:rPr lang="en-US" altLang="zh-CN" sz="2000" dirty="0" smtClean="0"/>
              <a:t>b</a:t>
            </a:r>
            <a:r>
              <a:rPr lang="zh-CN" altLang="en-US" sz="2000" dirty="0"/>
              <a:t>：</a:t>
            </a:r>
            <a:r>
              <a:rPr lang="zh-CN" altLang="en-US" sz="2000" dirty="0" smtClean="0"/>
              <a:t>被</a:t>
            </a:r>
            <a:r>
              <a:rPr lang="en-US" altLang="zh-CN" sz="2000" dirty="0" smtClean="0"/>
              <a:t>blocked </a:t>
            </a:r>
            <a:r>
              <a:rPr lang="zh-CN" altLang="en-US" sz="2000" dirty="0" smtClean="0"/>
              <a:t>的进程数，正在等待 </a:t>
            </a:r>
            <a:r>
              <a:rPr lang="en-US" altLang="zh-CN" sz="2000" dirty="0" smtClean="0"/>
              <a:t>IO </a:t>
            </a:r>
            <a:r>
              <a:rPr lang="zh-CN" altLang="en-US" sz="2000" dirty="0" smtClean="0"/>
              <a:t>请求；</a:t>
            </a:r>
          </a:p>
          <a:p>
            <a:r>
              <a:rPr lang="en-US" altLang="zh-CN" sz="2000" dirty="0" smtClean="0"/>
              <a:t>in</a:t>
            </a:r>
            <a:r>
              <a:rPr lang="zh-CN" altLang="en-US" sz="2000" dirty="0"/>
              <a:t>：</a:t>
            </a:r>
            <a:r>
              <a:rPr lang="zh-CN" altLang="en-US" sz="2000" dirty="0" smtClean="0"/>
              <a:t>被</a:t>
            </a:r>
            <a:r>
              <a:rPr lang="zh-CN" altLang="en-US" sz="2000" dirty="0"/>
              <a:t>处理过的中断数</a:t>
            </a:r>
          </a:p>
          <a:p>
            <a:r>
              <a:rPr lang="en-US" altLang="zh-CN" sz="2000" dirty="0" err="1" smtClean="0"/>
              <a:t>cs</a:t>
            </a:r>
            <a:r>
              <a:rPr lang="zh-CN" altLang="en-US" sz="2000" dirty="0"/>
              <a:t>：</a:t>
            </a:r>
            <a:r>
              <a:rPr lang="zh-CN" altLang="en-US" sz="2000" dirty="0" smtClean="0"/>
              <a:t>系统</a:t>
            </a:r>
            <a:r>
              <a:rPr lang="zh-CN" altLang="en-US" sz="2000" dirty="0"/>
              <a:t>上正在做上下文切换的数目</a:t>
            </a:r>
          </a:p>
          <a:p>
            <a:r>
              <a:rPr lang="en-US" altLang="zh-CN" sz="2000" dirty="0" smtClean="0"/>
              <a:t>us</a:t>
            </a:r>
            <a:r>
              <a:rPr lang="zh-CN" altLang="en-US" sz="2000" dirty="0"/>
              <a:t>：</a:t>
            </a:r>
            <a:r>
              <a:rPr lang="zh-CN" altLang="en-US" sz="2000" dirty="0" smtClean="0"/>
              <a:t>用户</a:t>
            </a:r>
            <a:r>
              <a:rPr lang="zh-CN" altLang="en-US" sz="2000" dirty="0"/>
              <a:t>占用 </a:t>
            </a:r>
            <a:r>
              <a:rPr lang="en-US" altLang="zh-CN" sz="2000" dirty="0"/>
              <a:t>CPU </a:t>
            </a:r>
            <a:r>
              <a:rPr lang="zh-CN" altLang="en-US" sz="2000" dirty="0"/>
              <a:t>的百分比</a:t>
            </a:r>
          </a:p>
          <a:p>
            <a:r>
              <a:rPr lang="en-US" altLang="zh-CN" sz="2000" dirty="0" err="1" smtClean="0"/>
              <a:t>sy</a:t>
            </a:r>
            <a:r>
              <a:rPr lang="zh-CN" altLang="en-US" sz="2000" dirty="0" smtClean="0"/>
              <a:t>：内核</a:t>
            </a:r>
            <a:r>
              <a:rPr lang="zh-CN" altLang="en-US" sz="2000" dirty="0"/>
              <a:t>和中断占用 </a:t>
            </a:r>
            <a:r>
              <a:rPr lang="en-US" altLang="zh-CN" sz="2000" dirty="0"/>
              <a:t>CPU </a:t>
            </a:r>
            <a:r>
              <a:rPr lang="zh-CN" altLang="en-US" sz="2000" dirty="0"/>
              <a:t>的百分比</a:t>
            </a:r>
          </a:p>
          <a:p>
            <a:r>
              <a:rPr lang="en-US" altLang="zh-CN" sz="2000" dirty="0" err="1" smtClean="0"/>
              <a:t>wa</a:t>
            </a:r>
            <a:r>
              <a:rPr lang="zh-CN" altLang="en-US" sz="2000" dirty="0"/>
              <a:t>：</a:t>
            </a:r>
            <a:r>
              <a:rPr lang="zh-CN" altLang="en-US" sz="2000" dirty="0" smtClean="0"/>
              <a:t>所有</a:t>
            </a:r>
            <a:r>
              <a:rPr lang="zh-CN" altLang="en-US" sz="2000" dirty="0"/>
              <a:t>可运行的线程被 </a:t>
            </a:r>
            <a:r>
              <a:rPr lang="en-US" altLang="zh-CN" sz="2000" dirty="0"/>
              <a:t>blocked </a:t>
            </a:r>
            <a:r>
              <a:rPr lang="zh-CN" altLang="en-US" sz="2000" dirty="0"/>
              <a:t>以后都在等待 </a:t>
            </a:r>
            <a:r>
              <a:rPr lang="en-US" altLang="zh-CN" sz="2000" dirty="0"/>
              <a:t>IO</a:t>
            </a:r>
            <a:r>
              <a:rPr lang="zh-CN" altLang="en-US" sz="2000" dirty="0"/>
              <a:t>，这时候 </a:t>
            </a:r>
            <a:r>
              <a:rPr lang="en-US" altLang="zh-CN" sz="2000" dirty="0"/>
              <a:t>CPU </a:t>
            </a:r>
            <a:r>
              <a:rPr lang="zh-CN" altLang="en-US" sz="2000" dirty="0"/>
              <a:t>空闲的百分比</a:t>
            </a:r>
          </a:p>
          <a:p>
            <a:r>
              <a:rPr lang="en-US" altLang="zh-CN" sz="2000" dirty="0" smtClean="0"/>
              <a:t>id</a:t>
            </a:r>
            <a:r>
              <a:rPr lang="zh-CN" altLang="en-US" sz="2000" dirty="0"/>
              <a:t>：</a:t>
            </a:r>
            <a:r>
              <a:rPr lang="en-US" altLang="zh-CN" sz="2000" dirty="0" smtClean="0"/>
              <a:t>CPU</a:t>
            </a:r>
            <a:r>
              <a:rPr lang="en-US" altLang="zh-CN" sz="2000" dirty="0"/>
              <a:t> </a:t>
            </a:r>
            <a:r>
              <a:rPr lang="zh-CN" altLang="en-US" sz="2000" dirty="0"/>
              <a:t>完全空闲的百分比</a:t>
            </a:r>
          </a:p>
          <a:p>
            <a:pPr marL="609600" indent="-609600" eaLnBrk="0" hangingPunct="0">
              <a:buFontTx/>
              <a:buChar char="•"/>
            </a:pPr>
            <a:endParaRPr lang="en-US" altLang="zh-CN" sz="2000" dirty="0" smtClean="0"/>
          </a:p>
        </p:txBody>
      </p:sp>
    </p:spTree>
    <p:extLst>
      <p:ext uri="{BB962C8B-B14F-4D97-AF65-F5344CB8AC3E}">
        <p14:creationId xmlns:p14="http://schemas.microsoft.com/office/powerpoint/2010/main" val="551709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err="1" smtClean="0"/>
              <a:t>mpstat</a:t>
            </a:r>
            <a:endParaRPr lang="en-US" altLang="zh-CN" dirty="0"/>
          </a:p>
        </p:txBody>
      </p:sp>
      <p:sp>
        <p:nvSpPr>
          <p:cNvPr id="8" name="Rectangle 79"/>
          <p:cNvSpPr>
            <a:spLocks noChangeArrowheads="1"/>
          </p:cNvSpPr>
          <p:nvPr/>
        </p:nvSpPr>
        <p:spPr bwMode="auto">
          <a:xfrm>
            <a:off x="17097" y="911425"/>
            <a:ext cx="8820150" cy="100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多处理器统计信息工具，能够报告每个</a:t>
            </a:r>
            <a:r>
              <a:rPr lang="en-US" altLang="zh-CN" sz="2800" dirty="0" smtClean="0"/>
              <a:t>CPU</a:t>
            </a:r>
            <a:r>
              <a:rPr lang="zh-CN" altLang="en-US" sz="2800" dirty="0" smtClean="0"/>
              <a:t>的统计信息。</a:t>
            </a:r>
            <a:endParaRPr lang="en-US" altLang="zh-CN" sz="2800" dirty="0" smtClean="0"/>
          </a:p>
        </p:txBody>
      </p:sp>
      <p:sp>
        <p:nvSpPr>
          <p:cNvPr id="9" name="Rectangle 79"/>
          <p:cNvSpPr>
            <a:spLocks noChangeArrowheads="1"/>
          </p:cNvSpPr>
          <p:nvPr/>
        </p:nvSpPr>
        <p:spPr bwMode="auto">
          <a:xfrm>
            <a:off x="50693" y="3645024"/>
            <a:ext cx="8820150"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2000" dirty="0"/>
              <a:t>CPU</a:t>
            </a:r>
            <a:r>
              <a:rPr lang="zh-CN" altLang="en-US" sz="2000" dirty="0"/>
              <a:t>：逻辑</a:t>
            </a:r>
            <a:r>
              <a:rPr lang="en-US" altLang="zh-CN" sz="2000" dirty="0"/>
              <a:t>CPU</a:t>
            </a:r>
          </a:p>
          <a:p>
            <a:r>
              <a:rPr lang="en-US" altLang="zh-CN" sz="2000" dirty="0"/>
              <a:t>%</a:t>
            </a:r>
            <a:r>
              <a:rPr lang="en-US" altLang="zh-CN" sz="2000" dirty="0" err="1"/>
              <a:t>usr</a:t>
            </a:r>
            <a:r>
              <a:rPr lang="zh-CN" altLang="en-US" sz="2000" dirty="0"/>
              <a:t>：用户态时间</a:t>
            </a:r>
          </a:p>
          <a:p>
            <a:r>
              <a:rPr lang="en-US" altLang="zh-CN" sz="2000" dirty="0"/>
              <a:t>%nice</a:t>
            </a:r>
            <a:r>
              <a:rPr lang="zh-CN" altLang="en-US" sz="2000" dirty="0"/>
              <a:t>：以</a:t>
            </a:r>
            <a:r>
              <a:rPr lang="en-US" altLang="zh-CN" sz="2000" dirty="0"/>
              <a:t>nice</a:t>
            </a:r>
            <a:r>
              <a:rPr lang="zh-CN" altLang="en-US" sz="2000" dirty="0"/>
              <a:t>优先级运行的进程用户态时间</a:t>
            </a:r>
          </a:p>
          <a:p>
            <a:r>
              <a:rPr lang="en-US" altLang="zh-CN" sz="2000" dirty="0"/>
              <a:t>%sys</a:t>
            </a:r>
            <a:r>
              <a:rPr lang="zh-CN" altLang="en-US" sz="2000" dirty="0"/>
              <a:t>：系统态时间（内核）</a:t>
            </a:r>
          </a:p>
          <a:p>
            <a:r>
              <a:rPr lang="en-US" altLang="zh-CN" sz="2000" dirty="0"/>
              <a:t>%</a:t>
            </a:r>
            <a:r>
              <a:rPr lang="en-US" altLang="zh-CN" sz="2000" dirty="0" err="1"/>
              <a:t>iowait</a:t>
            </a:r>
            <a:r>
              <a:rPr lang="zh-CN" altLang="en-US" sz="2000" dirty="0"/>
              <a:t>：</a:t>
            </a:r>
            <a:r>
              <a:rPr lang="en-US" altLang="zh-CN" sz="2000" dirty="0"/>
              <a:t>I/O</a:t>
            </a:r>
            <a:r>
              <a:rPr lang="zh-CN" altLang="en-US" sz="2000" dirty="0"/>
              <a:t>等待</a:t>
            </a:r>
          </a:p>
          <a:p>
            <a:r>
              <a:rPr lang="en-US" altLang="zh-CN" sz="2000" dirty="0"/>
              <a:t>%</a:t>
            </a:r>
            <a:r>
              <a:rPr lang="en-US" altLang="zh-CN" sz="2000" dirty="0" err="1"/>
              <a:t>irq</a:t>
            </a:r>
            <a:r>
              <a:rPr lang="zh-CN" altLang="en-US" sz="2000" dirty="0"/>
              <a:t>：硬件中断</a:t>
            </a:r>
            <a:r>
              <a:rPr lang="en-US" altLang="zh-CN" sz="2000" dirty="0"/>
              <a:t>CPU</a:t>
            </a:r>
            <a:r>
              <a:rPr lang="zh-CN" altLang="en-US" sz="2000" dirty="0"/>
              <a:t>用量</a:t>
            </a:r>
          </a:p>
          <a:p>
            <a:r>
              <a:rPr lang="en-US" altLang="zh-CN" sz="2000" dirty="0"/>
              <a:t>%soft</a:t>
            </a:r>
            <a:r>
              <a:rPr lang="zh-CN" altLang="en-US" sz="2000" dirty="0"/>
              <a:t>：软件中断</a:t>
            </a:r>
            <a:r>
              <a:rPr lang="en-US" altLang="zh-CN" sz="2000" dirty="0"/>
              <a:t>CPU</a:t>
            </a:r>
            <a:r>
              <a:rPr lang="zh-CN" altLang="en-US" sz="2000" dirty="0"/>
              <a:t>用量</a:t>
            </a:r>
          </a:p>
          <a:p>
            <a:r>
              <a:rPr lang="en-US" altLang="zh-CN" sz="2000" dirty="0"/>
              <a:t>%steal</a:t>
            </a:r>
            <a:r>
              <a:rPr lang="zh-CN" altLang="en-US" sz="2000" dirty="0"/>
              <a:t>：耗费在服务其他租户的时间</a:t>
            </a:r>
          </a:p>
          <a:p>
            <a:r>
              <a:rPr lang="en-US" altLang="zh-CN" sz="2000" dirty="0"/>
              <a:t>%guest</a:t>
            </a:r>
            <a:r>
              <a:rPr lang="zh-CN" altLang="en-US" sz="2000" dirty="0"/>
              <a:t>：花在访客虚拟机的时间</a:t>
            </a:r>
          </a:p>
          <a:p>
            <a:r>
              <a:rPr lang="en-US" altLang="zh-CN" sz="2000" dirty="0"/>
              <a:t>%idle</a:t>
            </a:r>
            <a:r>
              <a:rPr lang="zh-CN" altLang="en-US" sz="2000" dirty="0"/>
              <a:t>：空闲</a:t>
            </a:r>
            <a:endParaRPr lang="en-US" altLang="zh-CN" sz="2000" dirty="0" smtClean="0"/>
          </a:p>
        </p:txBody>
      </p:sp>
      <p:pic>
        <p:nvPicPr>
          <p:cNvPr id="5" name="图片 4"/>
          <p:cNvPicPr>
            <a:picLocks noChangeAspect="1"/>
          </p:cNvPicPr>
          <p:nvPr/>
        </p:nvPicPr>
        <p:blipFill>
          <a:blip r:embed="rId4"/>
          <a:stretch>
            <a:fillRect/>
          </a:stretch>
        </p:blipFill>
        <p:spPr>
          <a:xfrm>
            <a:off x="356359" y="1916832"/>
            <a:ext cx="8536121" cy="1632299"/>
          </a:xfrm>
          <a:prstGeom prst="rect">
            <a:avLst/>
          </a:prstGeom>
        </p:spPr>
      </p:pic>
    </p:spTree>
    <p:extLst>
      <p:ext uri="{BB962C8B-B14F-4D97-AF65-F5344CB8AC3E}">
        <p14:creationId xmlns:p14="http://schemas.microsoft.com/office/powerpoint/2010/main" val="2224087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err="1" smtClean="0"/>
              <a:t>ps</a:t>
            </a:r>
            <a:endParaRPr lang="en-US" altLang="zh-CN" dirty="0"/>
          </a:p>
        </p:txBody>
      </p:sp>
      <p:sp>
        <p:nvSpPr>
          <p:cNvPr id="8" name="Rectangle 79"/>
          <p:cNvSpPr>
            <a:spLocks noChangeArrowheads="1"/>
          </p:cNvSpPr>
          <p:nvPr/>
        </p:nvSpPr>
        <p:spPr bwMode="auto">
          <a:xfrm>
            <a:off x="35496" y="1484784"/>
            <a:ext cx="8820150" cy="287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进程状态命令。</a:t>
            </a:r>
            <a:endParaRPr lang="en-US" altLang="zh-CN" sz="2800" dirty="0" smtClean="0"/>
          </a:p>
          <a:p>
            <a:pPr marL="609600" indent="-609600" eaLnBrk="0" hangingPunct="0">
              <a:buFontTx/>
              <a:buChar char="•"/>
            </a:pPr>
            <a:r>
              <a:rPr lang="en-US" altLang="zh-CN" sz="2800" dirty="0" err="1" smtClean="0"/>
              <a:t>ps</a:t>
            </a:r>
            <a:r>
              <a:rPr lang="en-US" altLang="zh-CN" sz="2800" dirty="0" smtClean="0"/>
              <a:t> –</a:t>
            </a:r>
            <a:r>
              <a:rPr lang="en-US" altLang="zh-CN" sz="2800" dirty="0" err="1" smtClean="0"/>
              <a:t>ef</a:t>
            </a:r>
            <a:endParaRPr lang="en-US" altLang="zh-CN" sz="2800" dirty="0" smtClean="0"/>
          </a:p>
          <a:p>
            <a:pPr marL="609600" indent="-609600" eaLnBrk="0" hangingPunct="0">
              <a:buFontTx/>
              <a:buChar char="•"/>
            </a:pPr>
            <a:r>
              <a:rPr lang="en-US" altLang="zh-CN" sz="2800" dirty="0" err="1" smtClean="0"/>
              <a:t>ps</a:t>
            </a:r>
            <a:r>
              <a:rPr lang="en-US" altLang="zh-CN" sz="2800" dirty="0" smtClean="0"/>
              <a:t> aux</a:t>
            </a:r>
          </a:p>
          <a:p>
            <a:pPr marL="609600" indent="-609600" eaLnBrk="0" hangingPunct="0">
              <a:buFontTx/>
              <a:buChar char="•"/>
            </a:pPr>
            <a:r>
              <a:rPr lang="en-US" altLang="zh-CN" sz="2800" dirty="0" err="1"/>
              <a:t>ps</a:t>
            </a:r>
            <a:r>
              <a:rPr lang="en-US" altLang="zh-CN" sz="2800" dirty="0"/>
              <a:t> -</a:t>
            </a:r>
            <a:r>
              <a:rPr lang="en-US" altLang="zh-CN" sz="2800" dirty="0" err="1"/>
              <a:t>eo</a:t>
            </a:r>
            <a:r>
              <a:rPr lang="en-US" altLang="zh-CN" sz="2800" dirty="0"/>
              <a:t> </a:t>
            </a:r>
            <a:r>
              <a:rPr lang="en-US" altLang="zh-CN" sz="2800" dirty="0" err="1" smtClean="0"/>
              <a:t>pid,args,psr</a:t>
            </a:r>
            <a:r>
              <a:rPr lang="en-US" altLang="zh-CN" sz="2800" dirty="0" smtClean="0"/>
              <a:t>      #</a:t>
            </a:r>
            <a:r>
              <a:rPr lang="en-US" altLang="zh-CN" sz="2800" dirty="0" err="1" smtClean="0"/>
              <a:t>psr</a:t>
            </a:r>
            <a:r>
              <a:rPr lang="zh-CN" altLang="en-US" sz="2800" dirty="0" smtClean="0"/>
              <a:t>就是进程所在的</a:t>
            </a:r>
            <a:r>
              <a:rPr lang="en-US" altLang="zh-CN" sz="2800" dirty="0" smtClean="0"/>
              <a:t>CPU</a:t>
            </a:r>
          </a:p>
          <a:p>
            <a:pPr marL="609600" indent="-609600" eaLnBrk="0" hangingPunct="0">
              <a:buFontTx/>
              <a:buChar char="•"/>
            </a:pPr>
            <a:r>
              <a:rPr lang="en-US" altLang="zh-CN" sz="2800" dirty="0" err="1" smtClean="0"/>
              <a:t>ps</a:t>
            </a:r>
            <a:r>
              <a:rPr lang="en-US" altLang="zh-CN" sz="2800" dirty="0" smtClean="0"/>
              <a:t> -T </a:t>
            </a:r>
            <a:r>
              <a:rPr lang="en-US" altLang="zh-CN" sz="2800" dirty="0"/>
              <a:t>-</a:t>
            </a:r>
            <a:r>
              <a:rPr lang="en-US" altLang="zh-CN" sz="2800" dirty="0" err="1" smtClean="0"/>
              <a:t>eo</a:t>
            </a:r>
            <a:r>
              <a:rPr lang="en-US" altLang="zh-CN" sz="2800" dirty="0" smtClean="0"/>
              <a:t> </a:t>
            </a:r>
            <a:r>
              <a:rPr lang="en-US" altLang="zh-CN" sz="2800" dirty="0" err="1" smtClean="0"/>
              <a:t>pid,args,psr</a:t>
            </a:r>
            <a:endParaRPr lang="en-US" altLang="zh-CN" sz="2800" dirty="0" smtClean="0"/>
          </a:p>
          <a:p>
            <a:pPr marL="609600" indent="-609600" eaLnBrk="0" hangingPunct="0">
              <a:buFontTx/>
              <a:buChar char="•"/>
            </a:pPr>
            <a:r>
              <a:rPr lang="en-US" altLang="zh-CN" sz="2800" dirty="0" err="1"/>
              <a:t>ps</a:t>
            </a:r>
            <a:r>
              <a:rPr lang="en-US" altLang="zh-CN" sz="2800" dirty="0"/>
              <a:t> -</a:t>
            </a:r>
            <a:r>
              <a:rPr lang="en-US" altLang="zh-CN" sz="2800" dirty="0" err="1"/>
              <a:t>eo</a:t>
            </a:r>
            <a:r>
              <a:rPr lang="en-US" altLang="zh-CN" sz="2800" dirty="0"/>
              <a:t> </a:t>
            </a:r>
            <a:r>
              <a:rPr lang="en-US" altLang="zh-CN" sz="2800" dirty="0" err="1" smtClean="0"/>
              <a:t>pid,ni,pri,pcpu,psr,comm</a:t>
            </a:r>
            <a:endParaRPr lang="zh-CN" altLang="en-US" sz="2800" dirty="0"/>
          </a:p>
        </p:txBody>
      </p:sp>
    </p:spTree>
    <p:extLst>
      <p:ext uri="{BB962C8B-B14F-4D97-AF65-F5344CB8AC3E}">
        <p14:creationId xmlns:p14="http://schemas.microsoft.com/office/powerpoint/2010/main" val="2346733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CPU-top</a:t>
            </a:r>
            <a:endParaRPr lang="en-US" altLang="zh-CN" dirty="0"/>
          </a:p>
        </p:txBody>
      </p:sp>
      <p:sp>
        <p:nvSpPr>
          <p:cNvPr id="8" name="Rectangle 79"/>
          <p:cNvSpPr>
            <a:spLocks noChangeArrowheads="1"/>
          </p:cNvSpPr>
          <p:nvPr/>
        </p:nvSpPr>
        <p:spPr bwMode="auto">
          <a:xfrm>
            <a:off x="35496" y="836711"/>
            <a:ext cx="8820150" cy="136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实时展示系统当前资源使用情况。</a:t>
            </a:r>
            <a:endParaRPr lang="en-US" altLang="zh-CN" sz="2800" dirty="0" smtClean="0"/>
          </a:p>
          <a:p>
            <a:pPr marL="609600" indent="-609600" eaLnBrk="0" hangingPunct="0">
              <a:buFontTx/>
              <a:buChar char="•"/>
            </a:pPr>
            <a:r>
              <a:rPr lang="zh-CN" altLang="en-US" sz="2800" dirty="0" smtClean="0"/>
              <a:t>输入</a:t>
            </a:r>
            <a:r>
              <a:rPr lang="en-US" altLang="zh-CN" sz="2800" dirty="0" smtClean="0"/>
              <a:t>H</a:t>
            </a:r>
            <a:r>
              <a:rPr lang="zh-CN" altLang="en-US" sz="2800" dirty="0" smtClean="0"/>
              <a:t>，展示线程的状态</a:t>
            </a:r>
            <a:endParaRPr lang="en-US" altLang="zh-CN" sz="2800" dirty="0" smtClean="0"/>
          </a:p>
          <a:p>
            <a:pPr marL="609600" indent="-609600" eaLnBrk="0" hangingPunct="0">
              <a:buFontTx/>
              <a:buChar char="•"/>
            </a:pPr>
            <a:r>
              <a:rPr lang="zh-CN" altLang="en-US" sz="2800" dirty="0" smtClean="0"/>
              <a:t>输入</a:t>
            </a:r>
            <a:r>
              <a:rPr lang="en-US" altLang="zh-CN" sz="2800" dirty="0" smtClean="0"/>
              <a:t>1</a:t>
            </a:r>
            <a:r>
              <a:rPr lang="zh-CN" altLang="en-US" sz="2800" dirty="0" smtClean="0"/>
              <a:t>，展示所有</a:t>
            </a:r>
            <a:r>
              <a:rPr lang="en-US" altLang="zh-CN" sz="2800" dirty="0" smtClean="0"/>
              <a:t>CPU</a:t>
            </a:r>
            <a:r>
              <a:rPr lang="zh-CN" altLang="en-US" sz="2800" dirty="0" smtClean="0"/>
              <a:t>的状态</a:t>
            </a:r>
            <a:endParaRPr lang="zh-CN" altLang="en-US" sz="2800" dirty="0"/>
          </a:p>
        </p:txBody>
      </p:sp>
      <p:pic>
        <p:nvPicPr>
          <p:cNvPr id="5" name="图片 4"/>
          <p:cNvPicPr>
            <a:picLocks noChangeAspect="1"/>
          </p:cNvPicPr>
          <p:nvPr/>
        </p:nvPicPr>
        <p:blipFill>
          <a:blip r:embed="rId4"/>
          <a:stretch>
            <a:fillRect/>
          </a:stretch>
        </p:blipFill>
        <p:spPr>
          <a:xfrm>
            <a:off x="1474351" y="2276872"/>
            <a:ext cx="5729833" cy="4300912"/>
          </a:xfrm>
          <a:prstGeom prst="rect">
            <a:avLst/>
          </a:prstGeom>
        </p:spPr>
      </p:pic>
    </p:spTree>
    <p:extLst>
      <p:ext uri="{BB962C8B-B14F-4D97-AF65-F5344CB8AC3E}">
        <p14:creationId xmlns:p14="http://schemas.microsoft.com/office/powerpoint/2010/main" val="539951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性能分析</a:t>
            </a:r>
            <a:r>
              <a:rPr lang="en-US" altLang="zh-CN" dirty="0" smtClean="0"/>
              <a:t>-</a:t>
            </a:r>
            <a:r>
              <a:rPr lang="zh-CN" altLang="en-US" dirty="0" smtClean="0"/>
              <a:t>视角</a:t>
            </a:r>
            <a:endParaRPr lang="en-US" altLang="zh-CN" dirty="0"/>
          </a:p>
        </p:txBody>
      </p:sp>
      <p:sp>
        <p:nvSpPr>
          <p:cNvPr id="5" name="Rectangle 79"/>
          <p:cNvSpPr>
            <a:spLocks noChangeArrowheads="1"/>
          </p:cNvSpPr>
          <p:nvPr/>
        </p:nvSpPr>
        <p:spPr bwMode="auto">
          <a:xfrm>
            <a:off x="179512" y="1484313"/>
            <a:ext cx="88201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eaLnBrk="0" hangingPunct="0"/>
            <a:endParaRPr lang="zh-CN" altLang="en-US" sz="4300" dirty="0"/>
          </a:p>
          <a:p>
            <a:pPr marL="609600" indent="-609600" algn="l" eaLnBrk="0" hangingPunct="0"/>
            <a:endParaRPr lang="zh-CN" altLang="en-US" sz="3200" dirty="0"/>
          </a:p>
        </p:txBody>
      </p:sp>
      <p:sp>
        <p:nvSpPr>
          <p:cNvPr id="8" name="Rectangle 79"/>
          <p:cNvSpPr>
            <a:spLocks noChangeArrowheads="1"/>
          </p:cNvSpPr>
          <p:nvPr/>
        </p:nvSpPr>
        <p:spPr bwMode="auto">
          <a:xfrm>
            <a:off x="179512" y="1484313"/>
            <a:ext cx="8820150" cy="417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eaLnBrk="0" hangingPunct="0">
              <a:buFontTx/>
              <a:buChar char="•"/>
            </a:pPr>
            <a:r>
              <a:rPr lang="zh-CN" altLang="en-US" sz="3200" dirty="0" smtClean="0"/>
              <a:t>资源分析</a:t>
            </a:r>
            <a:endParaRPr lang="en-US" altLang="zh-CN" sz="3200" dirty="0" smtClean="0"/>
          </a:p>
          <a:p>
            <a:pPr algn="l" eaLnBrk="0" hangingPunct="0"/>
            <a:r>
              <a:rPr lang="zh-CN" altLang="en-US" sz="3200" dirty="0" smtClean="0"/>
              <a:t>资源：</a:t>
            </a:r>
            <a:r>
              <a:rPr lang="en-US" altLang="zh-CN" sz="3200" dirty="0" smtClean="0"/>
              <a:t>CPU</a:t>
            </a:r>
            <a:r>
              <a:rPr lang="zh-CN" altLang="en-US" sz="3200" dirty="0" smtClean="0"/>
              <a:t>、内存、磁盘、网卡、服务总线等</a:t>
            </a:r>
            <a:endParaRPr lang="en-US" altLang="zh-CN" sz="3200" dirty="0" smtClean="0"/>
          </a:p>
          <a:p>
            <a:pPr algn="l" eaLnBrk="0" hangingPunct="0"/>
            <a:r>
              <a:rPr lang="zh-CN" altLang="en-US" sz="3200" dirty="0" smtClean="0"/>
              <a:t>分析指标：</a:t>
            </a:r>
            <a:r>
              <a:rPr lang="en-US" altLang="zh-CN" sz="3200" dirty="0" err="1" smtClean="0"/>
              <a:t>IOPS</a:t>
            </a:r>
            <a:r>
              <a:rPr lang="zh-CN" altLang="en-US" sz="3200" dirty="0" smtClean="0"/>
              <a:t>、吞吐量、使用率、延时等</a:t>
            </a:r>
            <a:endParaRPr lang="en-US" altLang="zh-CN" sz="3200" dirty="0" smtClean="0"/>
          </a:p>
          <a:p>
            <a:pPr algn="l" eaLnBrk="0" hangingPunct="0"/>
            <a:r>
              <a:rPr lang="zh-CN" altLang="en-US" sz="3200" dirty="0" smtClean="0"/>
              <a:t>工具：</a:t>
            </a:r>
            <a:r>
              <a:rPr lang="en-US" altLang="zh-CN" sz="3200" dirty="0" smtClean="0"/>
              <a:t>top</a:t>
            </a:r>
            <a:r>
              <a:rPr lang="zh-CN" altLang="en-US" sz="3200" dirty="0" smtClean="0"/>
              <a:t>、</a:t>
            </a:r>
            <a:r>
              <a:rPr lang="en-US" altLang="zh-CN" sz="3200" dirty="0" err="1" smtClean="0"/>
              <a:t>vmstat</a:t>
            </a:r>
            <a:r>
              <a:rPr lang="zh-CN" altLang="en-US" sz="3200" dirty="0" smtClean="0"/>
              <a:t>、</a:t>
            </a:r>
            <a:r>
              <a:rPr lang="en-US" altLang="zh-CN" sz="3200" dirty="0" smtClean="0"/>
              <a:t>free</a:t>
            </a:r>
            <a:r>
              <a:rPr lang="zh-CN" altLang="en-US" sz="3200" dirty="0" smtClean="0"/>
              <a:t>、</a:t>
            </a:r>
            <a:r>
              <a:rPr lang="en-US" altLang="zh-CN" sz="3200" dirty="0" err="1" smtClean="0"/>
              <a:t>mpstat</a:t>
            </a:r>
            <a:r>
              <a:rPr lang="zh-CN" altLang="en-US" sz="3200" dirty="0" smtClean="0"/>
              <a:t>、</a:t>
            </a:r>
            <a:r>
              <a:rPr lang="en-US" altLang="zh-CN" sz="3200" dirty="0" err="1" smtClean="0"/>
              <a:t>iostat</a:t>
            </a:r>
            <a:r>
              <a:rPr lang="zh-CN" altLang="en-US" sz="3200" dirty="0" smtClean="0"/>
              <a:t>等</a:t>
            </a:r>
            <a:endParaRPr lang="en-US" altLang="zh-CN" sz="3200" dirty="0" smtClean="0"/>
          </a:p>
          <a:p>
            <a:pPr algn="l" eaLnBrk="0" hangingPunct="0"/>
            <a:endParaRPr lang="en-US" altLang="zh-CN" sz="3200" dirty="0"/>
          </a:p>
          <a:p>
            <a:pPr marL="609600" indent="-609600" algn="l" eaLnBrk="0" hangingPunct="0">
              <a:buFontTx/>
              <a:buChar char="•"/>
            </a:pPr>
            <a:r>
              <a:rPr lang="zh-CN" altLang="en-US" sz="3200" dirty="0" smtClean="0"/>
              <a:t>工作负载分析</a:t>
            </a:r>
            <a:endParaRPr lang="en-US" altLang="zh-CN" sz="3200" dirty="0" smtClean="0"/>
          </a:p>
          <a:p>
            <a:pPr algn="l" eaLnBrk="0" hangingPunct="0"/>
            <a:r>
              <a:rPr lang="zh-CN" altLang="en-US" sz="3200" dirty="0" smtClean="0"/>
              <a:t>资源：请求、延时</a:t>
            </a:r>
            <a:endParaRPr lang="en-US" altLang="zh-CN" sz="3200" dirty="0" smtClean="0"/>
          </a:p>
          <a:p>
            <a:pPr algn="l" eaLnBrk="0" hangingPunct="0"/>
            <a:r>
              <a:rPr lang="zh-CN" altLang="en-US" sz="3200" dirty="0" smtClean="0"/>
              <a:t>分析指标：吞吐量（每秒业务处理量）、延时</a:t>
            </a:r>
            <a:endParaRPr lang="zh-CN" altLang="en-US" sz="4300" dirty="0"/>
          </a:p>
          <a:p>
            <a:pPr marL="609600" indent="-609600" algn="l" eaLnBrk="0" hangingPunct="0"/>
            <a:endParaRPr lang="zh-CN" altLang="en-US" sz="3200" dirty="0"/>
          </a:p>
        </p:txBody>
      </p:sp>
    </p:spTree>
    <p:extLst>
      <p:ext uri="{BB962C8B-B14F-4D97-AF65-F5344CB8AC3E}">
        <p14:creationId xmlns:p14="http://schemas.microsoft.com/office/powerpoint/2010/main" val="24147565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err="1" smtClean="0"/>
              <a:t>pidstat</a:t>
            </a:r>
            <a:endParaRPr lang="en-US" altLang="zh-CN" dirty="0"/>
          </a:p>
        </p:txBody>
      </p:sp>
      <p:sp>
        <p:nvSpPr>
          <p:cNvPr id="8" name="Rectangle 79"/>
          <p:cNvSpPr>
            <a:spLocks noChangeArrowheads="1"/>
          </p:cNvSpPr>
          <p:nvPr/>
        </p:nvSpPr>
        <p:spPr bwMode="auto">
          <a:xfrm>
            <a:off x="0" y="1916832"/>
            <a:ext cx="882015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按进程或线程显示</a:t>
            </a:r>
            <a:r>
              <a:rPr lang="en-US" altLang="zh-CN" sz="2800" dirty="0" smtClean="0"/>
              <a:t>CPU</a:t>
            </a:r>
            <a:r>
              <a:rPr lang="zh-CN" altLang="en-US" sz="2800" dirty="0" smtClean="0"/>
              <a:t>用量。</a:t>
            </a:r>
            <a:endParaRPr lang="en-US" altLang="zh-CN" sz="2800" dirty="0" smtClean="0"/>
          </a:p>
          <a:p>
            <a:pPr marL="609600" indent="-609600" eaLnBrk="0" hangingPunct="0">
              <a:buFontTx/>
              <a:buChar char="•"/>
            </a:pPr>
            <a:r>
              <a:rPr lang="en-US" altLang="zh-CN" sz="2800" dirty="0" err="1" smtClean="0"/>
              <a:t>pidstat</a:t>
            </a:r>
            <a:r>
              <a:rPr lang="en-US" altLang="zh-CN" sz="2800" dirty="0" smtClean="0"/>
              <a:t> 1 5</a:t>
            </a:r>
          </a:p>
          <a:p>
            <a:pPr marL="609600" indent="-609600" eaLnBrk="0" hangingPunct="0">
              <a:buFontTx/>
              <a:buChar char="•"/>
            </a:pPr>
            <a:r>
              <a:rPr lang="en-US" altLang="zh-CN" sz="2800" dirty="0" err="1" smtClean="0"/>
              <a:t>pidstat</a:t>
            </a:r>
            <a:r>
              <a:rPr lang="en-US" altLang="zh-CN" sz="2800" dirty="0" smtClean="0"/>
              <a:t> -p ALL 1 5</a:t>
            </a:r>
          </a:p>
          <a:p>
            <a:pPr marL="609600" indent="-609600" eaLnBrk="0" hangingPunct="0">
              <a:buFontTx/>
              <a:buChar char="•"/>
            </a:pPr>
            <a:r>
              <a:rPr lang="en-US" altLang="zh-CN" sz="2800" dirty="0" err="1" smtClean="0"/>
              <a:t>pidstat</a:t>
            </a:r>
            <a:r>
              <a:rPr lang="en-US" altLang="zh-CN" sz="2800" dirty="0" smtClean="0"/>
              <a:t> -t 1 5</a:t>
            </a:r>
          </a:p>
          <a:p>
            <a:pPr marL="609600" indent="-609600" eaLnBrk="0" hangingPunct="0">
              <a:buFontTx/>
              <a:buChar char="•"/>
            </a:pPr>
            <a:r>
              <a:rPr lang="en-US" altLang="zh-CN" sz="2800" dirty="0" err="1" smtClean="0"/>
              <a:t>pidstat</a:t>
            </a:r>
            <a:r>
              <a:rPr lang="en-US" altLang="zh-CN" sz="2800" dirty="0" smtClean="0"/>
              <a:t> -t -p ALL 1 5</a:t>
            </a:r>
            <a:endParaRPr lang="zh-CN" altLang="en-US" sz="2800" dirty="0"/>
          </a:p>
        </p:txBody>
      </p:sp>
    </p:spTree>
    <p:extLst>
      <p:ext uri="{BB962C8B-B14F-4D97-AF65-F5344CB8AC3E}">
        <p14:creationId xmlns:p14="http://schemas.microsoft.com/office/powerpoint/2010/main" val="3039031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CPU-time</a:t>
            </a:r>
            <a:endParaRPr lang="en-US" altLang="zh-CN" dirty="0"/>
          </a:p>
        </p:txBody>
      </p:sp>
      <p:sp>
        <p:nvSpPr>
          <p:cNvPr id="8" name="Rectangle 79"/>
          <p:cNvSpPr>
            <a:spLocks noChangeArrowheads="1"/>
          </p:cNvSpPr>
          <p:nvPr/>
        </p:nvSpPr>
        <p:spPr bwMode="auto">
          <a:xfrm>
            <a:off x="72330" y="1124743"/>
            <a:ext cx="8820150"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运行命令并报告</a:t>
            </a:r>
            <a:r>
              <a:rPr lang="en-US" altLang="zh-CN" sz="2800" dirty="0" smtClean="0"/>
              <a:t>CPU</a:t>
            </a:r>
            <a:r>
              <a:rPr lang="zh-CN" altLang="en-US" sz="2800" dirty="0" smtClean="0"/>
              <a:t>用量。</a:t>
            </a:r>
            <a:endParaRPr lang="en-US" altLang="zh-CN" sz="2800" dirty="0" smtClean="0"/>
          </a:p>
          <a:p>
            <a:pPr marL="609600" indent="-609600" eaLnBrk="0" hangingPunct="0">
              <a:buFontTx/>
              <a:buChar char="•"/>
            </a:pPr>
            <a:r>
              <a:rPr lang="en-US" altLang="zh-CN" sz="2800" dirty="0" smtClean="0"/>
              <a:t>time command</a:t>
            </a:r>
          </a:p>
          <a:p>
            <a:pPr marL="609600" indent="-609600" eaLnBrk="0" hangingPunct="0">
              <a:buFontTx/>
              <a:buChar char="•"/>
            </a:pPr>
            <a:endParaRPr lang="en-US" altLang="zh-CN" sz="2800" dirty="0"/>
          </a:p>
          <a:p>
            <a:pPr marL="609600" indent="-609600" eaLnBrk="0" hangingPunct="0">
              <a:buFontTx/>
              <a:buChar char="•"/>
            </a:pPr>
            <a:r>
              <a:rPr lang="zh-CN" altLang="en-US" sz="2800" dirty="0" smtClean="0"/>
              <a:t>在下图中，用</a:t>
            </a:r>
            <a:r>
              <a:rPr lang="en-US" altLang="zh-CN" sz="2800" dirty="0" err="1" smtClean="0"/>
              <a:t>dd</a:t>
            </a:r>
            <a:r>
              <a:rPr lang="zh-CN" altLang="en-US" sz="2800" dirty="0" smtClean="0"/>
              <a:t>命令创建了一个</a:t>
            </a:r>
            <a:r>
              <a:rPr lang="en-US" altLang="zh-CN" sz="2800" dirty="0" err="1" smtClean="0"/>
              <a:t>1G</a:t>
            </a:r>
            <a:r>
              <a:rPr lang="zh-CN" altLang="en-US" sz="2800" dirty="0" smtClean="0"/>
              <a:t>的文件，共用时</a:t>
            </a:r>
            <a:r>
              <a:rPr lang="en-US" altLang="zh-CN" sz="2800" dirty="0" err="1" smtClean="0"/>
              <a:t>14.139s</a:t>
            </a:r>
            <a:r>
              <a:rPr lang="zh-CN" altLang="en-US" sz="2800" dirty="0" smtClean="0"/>
              <a:t>，其中用户时间</a:t>
            </a:r>
            <a:r>
              <a:rPr lang="en-US" altLang="zh-CN" sz="2800" dirty="0" err="1" smtClean="0"/>
              <a:t>0.015s</a:t>
            </a:r>
            <a:r>
              <a:rPr lang="zh-CN" altLang="en-US" sz="2800" dirty="0" smtClean="0"/>
              <a:t>，内核时间</a:t>
            </a:r>
            <a:r>
              <a:rPr lang="en-US" altLang="zh-CN" sz="2800" dirty="0" err="1" smtClean="0"/>
              <a:t>2.038s</a:t>
            </a:r>
            <a:r>
              <a:rPr lang="zh-CN" altLang="en-US" sz="2800" dirty="0" smtClean="0"/>
              <a:t>，还剩下的</a:t>
            </a:r>
            <a:r>
              <a:rPr lang="en-US" altLang="zh-CN" sz="2800" dirty="0" smtClean="0"/>
              <a:t>12</a:t>
            </a:r>
            <a:r>
              <a:rPr lang="zh-CN" altLang="en-US" sz="2800" dirty="0" smtClean="0"/>
              <a:t>秒在干嘛？</a:t>
            </a:r>
            <a:endParaRPr lang="zh-CN" altLang="en-US" sz="2800" dirty="0"/>
          </a:p>
        </p:txBody>
      </p:sp>
      <p:pic>
        <p:nvPicPr>
          <p:cNvPr id="5" name="图片 4"/>
          <p:cNvPicPr>
            <a:picLocks noChangeAspect="1"/>
          </p:cNvPicPr>
          <p:nvPr/>
        </p:nvPicPr>
        <p:blipFill>
          <a:blip r:embed="rId4"/>
          <a:stretch>
            <a:fillRect/>
          </a:stretch>
        </p:blipFill>
        <p:spPr>
          <a:xfrm>
            <a:off x="305131" y="4221086"/>
            <a:ext cx="8354547" cy="2237825"/>
          </a:xfrm>
          <a:prstGeom prst="rect">
            <a:avLst/>
          </a:prstGeom>
        </p:spPr>
      </p:pic>
    </p:spTree>
    <p:extLst>
      <p:ext uri="{BB962C8B-B14F-4D97-AF65-F5344CB8AC3E}">
        <p14:creationId xmlns:p14="http://schemas.microsoft.com/office/powerpoint/2010/main" val="12052355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err="1" smtClean="0"/>
              <a:t>SystemTap</a:t>
            </a:r>
            <a:endParaRPr lang="en-US" altLang="zh-CN" dirty="0"/>
          </a:p>
        </p:txBody>
      </p:sp>
      <p:sp>
        <p:nvSpPr>
          <p:cNvPr id="8" name="Rectangle 79"/>
          <p:cNvSpPr>
            <a:spLocks noChangeArrowheads="1"/>
          </p:cNvSpPr>
          <p:nvPr/>
        </p:nvSpPr>
        <p:spPr bwMode="auto">
          <a:xfrm>
            <a:off x="72330" y="908721"/>
            <a:ext cx="8820150" cy="381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对用户级和内核级的代码提供了静态和动态跟踪的功能。</a:t>
            </a:r>
            <a:endParaRPr lang="en-US" altLang="zh-CN" sz="2400" dirty="0" smtClean="0"/>
          </a:p>
          <a:p>
            <a:pPr eaLnBrk="0" hangingPunct="0"/>
            <a:endParaRPr lang="en-US" altLang="zh-CN" sz="2400" dirty="0" smtClean="0"/>
          </a:p>
          <a:p>
            <a:pPr marL="609600" indent="-609600" eaLnBrk="0" hangingPunct="0">
              <a:buFontTx/>
              <a:buChar char="•"/>
            </a:pPr>
            <a:r>
              <a:rPr lang="zh-CN" altLang="en-US" sz="2400" dirty="0" smtClean="0"/>
              <a:t>下面的命令根据进程名给出所有的写操作返回大小的统计数据。用了三个不同的函数给调用次数</a:t>
            </a:r>
            <a:r>
              <a:rPr lang="en-US" altLang="zh-CN" sz="2400" dirty="0" smtClean="0"/>
              <a:t>CALLS</a:t>
            </a:r>
            <a:r>
              <a:rPr lang="zh-CN" altLang="en-US" sz="2400" dirty="0" smtClean="0"/>
              <a:t>、平均大小</a:t>
            </a:r>
            <a:r>
              <a:rPr lang="en-US" altLang="zh-CN" sz="2400" dirty="0" err="1" smtClean="0"/>
              <a:t>AVGSZ</a:t>
            </a:r>
            <a:r>
              <a:rPr lang="zh-CN" altLang="en-US" sz="2400" dirty="0" smtClean="0"/>
              <a:t>（字节）和总大小</a:t>
            </a:r>
            <a:r>
              <a:rPr lang="en-US" altLang="zh-CN" sz="2400" dirty="0" smtClean="0"/>
              <a:t>TOTAL</a:t>
            </a:r>
            <a:r>
              <a:rPr lang="zh-CN" altLang="en-US" sz="2400" dirty="0" smtClean="0"/>
              <a:t>提供数据。</a:t>
            </a:r>
            <a:endParaRPr lang="en-US" altLang="zh-CN" sz="2400" dirty="0" smtClean="0"/>
          </a:p>
          <a:p>
            <a:pPr marL="609600" indent="-609600" eaLnBrk="0" hangingPunct="0">
              <a:buFontTx/>
              <a:buChar char="•"/>
            </a:pPr>
            <a:r>
              <a:rPr lang="en-US" altLang="zh-CN" sz="2400" dirty="0" err="1" smtClean="0"/>
              <a:t>stap</a:t>
            </a:r>
            <a:r>
              <a:rPr lang="en-US" altLang="zh-CN" sz="2400" dirty="0" smtClean="0"/>
              <a:t> </a:t>
            </a:r>
            <a:r>
              <a:rPr lang="en-US" altLang="zh-CN" sz="2400" dirty="0"/>
              <a:t>-e 'global s; probe </a:t>
            </a:r>
            <a:r>
              <a:rPr lang="en-US" altLang="zh-CN" sz="2400" dirty="0" err="1"/>
              <a:t>syscall.write.return</a:t>
            </a:r>
            <a:r>
              <a:rPr lang="en-US" altLang="zh-CN" sz="2400" dirty="0"/>
              <a:t> { if ($return &gt;= 0) { s[</a:t>
            </a:r>
            <a:r>
              <a:rPr lang="en-US" altLang="zh-CN" sz="2400" dirty="0" err="1"/>
              <a:t>execname</a:t>
            </a:r>
            <a:r>
              <a:rPr lang="en-US" altLang="zh-CN" sz="2400" dirty="0"/>
              <a:t>()] &lt;&lt;&lt; $return; } } probe end { </a:t>
            </a:r>
            <a:r>
              <a:rPr lang="en-US" altLang="zh-CN" sz="2400" dirty="0" err="1"/>
              <a:t>printf</a:t>
            </a:r>
            <a:r>
              <a:rPr lang="en-US" altLang="zh-CN" sz="2400" dirty="0"/>
              <a:t>("\n%-</a:t>
            </a:r>
            <a:r>
              <a:rPr lang="en-US" altLang="zh-CN" sz="2400" dirty="0" err="1"/>
              <a:t>36s</a:t>
            </a:r>
            <a:r>
              <a:rPr lang="en-US" altLang="zh-CN" sz="2400" dirty="0"/>
              <a:t> %</a:t>
            </a:r>
            <a:r>
              <a:rPr lang="en-US" altLang="zh-CN" sz="2400" dirty="0" err="1"/>
              <a:t>8s</a:t>
            </a:r>
            <a:r>
              <a:rPr lang="en-US" altLang="zh-CN" sz="2400" dirty="0"/>
              <a:t> %</a:t>
            </a:r>
            <a:r>
              <a:rPr lang="en-US" altLang="zh-CN" sz="2400" dirty="0" err="1"/>
              <a:t>8s</a:t>
            </a:r>
            <a:r>
              <a:rPr lang="en-US" altLang="zh-CN" sz="2400" dirty="0"/>
              <a:t> %</a:t>
            </a:r>
            <a:r>
              <a:rPr lang="en-US" altLang="zh-CN" sz="2400" dirty="0" err="1"/>
              <a:t>10s</a:t>
            </a:r>
            <a:r>
              <a:rPr lang="en-US" altLang="zh-CN" sz="2400" dirty="0"/>
              <a:t>\n", "EXEC", "CALLS", "</a:t>
            </a:r>
            <a:r>
              <a:rPr lang="en-US" altLang="zh-CN" sz="2400" dirty="0" err="1"/>
              <a:t>AVGSZ</a:t>
            </a:r>
            <a:r>
              <a:rPr lang="en-US" altLang="zh-CN" sz="2400" dirty="0"/>
              <a:t>", "TOTAL"); </a:t>
            </a:r>
            <a:r>
              <a:rPr lang="en-US" altLang="zh-CN" sz="2400" dirty="0" err="1"/>
              <a:t>foreach</a:t>
            </a:r>
            <a:r>
              <a:rPr lang="en-US" altLang="zh-CN" sz="2400" dirty="0"/>
              <a:t> (k in s+) { </a:t>
            </a:r>
            <a:r>
              <a:rPr lang="en-US" altLang="zh-CN" sz="2400" dirty="0" err="1"/>
              <a:t>printf</a:t>
            </a:r>
            <a:r>
              <a:rPr lang="en-US" altLang="zh-CN" sz="2400" dirty="0"/>
              <a:t>("%-</a:t>
            </a:r>
            <a:r>
              <a:rPr lang="en-US" altLang="zh-CN" sz="2400" dirty="0" err="1"/>
              <a:t>36s</a:t>
            </a:r>
            <a:r>
              <a:rPr lang="en-US" altLang="zh-CN" sz="2400" dirty="0"/>
              <a:t> %</a:t>
            </a:r>
            <a:r>
              <a:rPr lang="en-US" altLang="zh-CN" sz="2400" dirty="0" err="1"/>
              <a:t>8d</a:t>
            </a:r>
            <a:r>
              <a:rPr lang="en-US" altLang="zh-CN" sz="2400" dirty="0"/>
              <a:t> %</a:t>
            </a:r>
            <a:r>
              <a:rPr lang="en-US" altLang="zh-CN" sz="2400" dirty="0" err="1"/>
              <a:t>10d</a:t>
            </a:r>
            <a:r>
              <a:rPr lang="en-US" altLang="zh-CN" sz="2400" dirty="0"/>
              <a:t>\n", k, @count(s[k]), @</a:t>
            </a:r>
            <a:r>
              <a:rPr lang="en-US" altLang="zh-CN" sz="2400" dirty="0" err="1"/>
              <a:t>avg</a:t>
            </a:r>
            <a:r>
              <a:rPr lang="en-US" altLang="zh-CN" sz="2400" dirty="0"/>
              <a:t>(s[k]), @sum(s[k])); } }'</a:t>
            </a:r>
            <a:endParaRPr lang="en-US" altLang="zh-CN" sz="2400" dirty="0" smtClean="0"/>
          </a:p>
        </p:txBody>
      </p:sp>
      <p:pic>
        <p:nvPicPr>
          <p:cNvPr id="6" name="图片 5"/>
          <p:cNvPicPr>
            <a:picLocks noChangeAspect="1"/>
          </p:cNvPicPr>
          <p:nvPr/>
        </p:nvPicPr>
        <p:blipFill>
          <a:blip r:embed="rId4"/>
          <a:stretch>
            <a:fillRect/>
          </a:stretch>
        </p:blipFill>
        <p:spPr>
          <a:xfrm>
            <a:off x="204984" y="4797152"/>
            <a:ext cx="8831512" cy="1728190"/>
          </a:xfrm>
          <a:prstGeom prst="rect">
            <a:avLst/>
          </a:prstGeom>
        </p:spPr>
      </p:pic>
    </p:spTree>
    <p:extLst>
      <p:ext uri="{BB962C8B-B14F-4D97-AF65-F5344CB8AC3E}">
        <p14:creationId xmlns:p14="http://schemas.microsoft.com/office/powerpoint/2010/main" val="31828743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err="1" smtClean="0"/>
              <a:t>perf</a:t>
            </a:r>
            <a:endParaRPr lang="en-US" altLang="zh-CN" dirty="0"/>
          </a:p>
        </p:txBody>
      </p:sp>
      <p:sp>
        <p:nvSpPr>
          <p:cNvPr id="8" name="Rectangle 79"/>
          <p:cNvSpPr>
            <a:spLocks noChangeArrowheads="1"/>
          </p:cNvSpPr>
          <p:nvPr/>
        </p:nvSpPr>
        <p:spPr bwMode="auto">
          <a:xfrm>
            <a:off x="72330" y="908721"/>
            <a:ext cx="8820150" cy="115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是一整套剖析和跟踪的工具，现名为</a:t>
            </a:r>
            <a:r>
              <a:rPr lang="en-US" altLang="zh-CN" sz="2400" dirty="0" smtClean="0"/>
              <a:t>Linux</a:t>
            </a:r>
            <a:r>
              <a:rPr lang="zh-CN" altLang="en-US" sz="2400" dirty="0" smtClean="0"/>
              <a:t>性能事件，每个工具分别作为一个子命令。</a:t>
            </a:r>
            <a:endParaRPr lang="en-US" altLang="zh-CN" sz="2400" dirty="0" smtClean="0"/>
          </a:p>
        </p:txBody>
      </p:sp>
      <p:pic>
        <p:nvPicPr>
          <p:cNvPr id="5" name="图片 4"/>
          <p:cNvPicPr>
            <a:picLocks noChangeAspect="1"/>
          </p:cNvPicPr>
          <p:nvPr/>
        </p:nvPicPr>
        <p:blipFill>
          <a:blip r:embed="rId4"/>
          <a:stretch>
            <a:fillRect/>
          </a:stretch>
        </p:blipFill>
        <p:spPr>
          <a:xfrm>
            <a:off x="1222983" y="2161952"/>
            <a:ext cx="5256584" cy="4696048"/>
          </a:xfrm>
          <a:prstGeom prst="rect">
            <a:avLst/>
          </a:prstGeom>
        </p:spPr>
      </p:pic>
    </p:spTree>
    <p:extLst>
      <p:ext uri="{BB962C8B-B14F-4D97-AF65-F5344CB8AC3E}">
        <p14:creationId xmlns:p14="http://schemas.microsoft.com/office/powerpoint/2010/main" val="19890801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err="1" smtClean="0"/>
              <a:t>perf</a:t>
            </a:r>
            <a:endParaRPr lang="en-US" altLang="zh-CN" dirty="0"/>
          </a:p>
        </p:txBody>
      </p:sp>
      <p:sp>
        <p:nvSpPr>
          <p:cNvPr id="8" name="Rectangle 79"/>
          <p:cNvSpPr>
            <a:spLocks noChangeArrowheads="1"/>
          </p:cNvSpPr>
          <p:nvPr/>
        </p:nvSpPr>
        <p:spPr bwMode="auto">
          <a:xfrm>
            <a:off x="72330" y="908721"/>
            <a:ext cx="8820150"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perf</a:t>
            </a:r>
            <a:r>
              <a:rPr lang="zh-CN" altLang="en-US" sz="2400" dirty="0" smtClean="0"/>
              <a:t>可以用来剖析</a:t>
            </a:r>
            <a:r>
              <a:rPr lang="en-US" altLang="zh-CN" sz="2400" dirty="0" smtClean="0"/>
              <a:t>CPU</a:t>
            </a:r>
            <a:r>
              <a:rPr lang="zh-CN" altLang="en-US" sz="2400" dirty="0" smtClean="0"/>
              <a:t>调用路径，对</a:t>
            </a:r>
            <a:r>
              <a:rPr lang="en-US" altLang="zh-CN" sz="2400" dirty="0" smtClean="0"/>
              <a:t>CPU</a:t>
            </a:r>
            <a:r>
              <a:rPr lang="zh-CN" altLang="en-US" sz="2400" dirty="0" smtClean="0"/>
              <a:t>时间如何消耗在内核和用户空间进行概括总结。这项工作由</a:t>
            </a:r>
            <a:r>
              <a:rPr lang="en-US" altLang="zh-CN" sz="2400" dirty="0" smtClean="0"/>
              <a:t>record</a:t>
            </a:r>
            <a:r>
              <a:rPr lang="zh-CN" altLang="en-US" sz="2400" dirty="0" smtClean="0"/>
              <a:t>子命令完成，该命令以一定间隔进行取样，并导出到一个</a:t>
            </a:r>
            <a:r>
              <a:rPr lang="en-US" altLang="zh-CN" sz="2400" dirty="0" err="1" smtClean="0"/>
              <a:t>perf.data</a:t>
            </a:r>
            <a:r>
              <a:rPr lang="zh-CN" altLang="en-US" sz="2400" dirty="0" smtClean="0"/>
              <a:t>文件，可以使用</a:t>
            </a:r>
            <a:r>
              <a:rPr lang="en-US" altLang="zh-CN" sz="2400" dirty="0" smtClean="0"/>
              <a:t>report</a:t>
            </a:r>
            <a:r>
              <a:rPr lang="zh-CN" altLang="en-US" sz="2400" dirty="0" smtClean="0"/>
              <a:t>命令查看文件。</a:t>
            </a:r>
            <a:endParaRPr lang="en-US" altLang="zh-CN" sz="2400" dirty="0" smtClean="0"/>
          </a:p>
          <a:p>
            <a:pPr marL="609600" indent="-609600" eaLnBrk="0" hangingPunct="0">
              <a:buFontTx/>
              <a:buChar char="•"/>
            </a:pPr>
            <a:r>
              <a:rPr lang="zh-CN" altLang="en-US" sz="2400" dirty="0" smtClean="0"/>
              <a:t>下面的命令是所有的</a:t>
            </a:r>
            <a:r>
              <a:rPr lang="en-US" altLang="zh-CN" sz="2400" dirty="0" smtClean="0"/>
              <a:t>CPU</a:t>
            </a:r>
            <a:r>
              <a:rPr lang="zh-CN" altLang="en-US" sz="2400" dirty="0" smtClean="0"/>
              <a:t>以</a:t>
            </a:r>
            <a:r>
              <a:rPr lang="en-US" altLang="zh-CN" sz="2400" dirty="0" err="1" smtClean="0"/>
              <a:t>997Hz</a:t>
            </a:r>
            <a:r>
              <a:rPr lang="zh-CN" altLang="en-US" sz="2400" dirty="0" smtClean="0"/>
              <a:t>的频率对调用栈（</a:t>
            </a:r>
            <a:r>
              <a:rPr lang="en-US" altLang="zh-CN" sz="2400" dirty="0" smtClean="0"/>
              <a:t>-g</a:t>
            </a:r>
            <a:r>
              <a:rPr lang="zh-CN" altLang="en-US" sz="2400" dirty="0" smtClean="0"/>
              <a:t>）取样</a:t>
            </a:r>
            <a:r>
              <a:rPr lang="en-US" altLang="zh-CN" sz="2400" dirty="0" err="1" smtClean="0"/>
              <a:t>10s</a:t>
            </a:r>
            <a:r>
              <a:rPr lang="zh-CN" altLang="en-US" sz="2400" dirty="0" smtClean="0"/>
              <a:t>（</a:t>
            </a:r>
            <a:r>
              <a:rPr lang="en-US" altLang="zh-CN" sz="2400" dirty="0" smtClean="0"/>
              <a:t>sleep 10</a:t>
            </a:r>
            <a:r>
              <a:rPr lang="zh-CN" altLang="en-US" sz="2400" dirty="0" smtClean="0"/>
              <a:t>）。选项</a:t>
            </a:r>
            <a:r>
              <a:rPr lang="en-US" altLang="zh-CN" sz="2400" dirty="0" smtClean="0"/>
              <a:t>—</a:t>
            </a:r>
            <a:r>
              <a:rPr lang="en-US" altLang="zh-CN" sz="2400" dirty="0" err="1" smtClean="0"/>
              <a:t>stdio</a:t>
            </a:r>
            <a:r>
              <a:rPr lang="zh-CN" altLang="en-US" sz="2400" dirty="0" smtClean="0"/>
              <a:t>用来打印所有的输出。</a:t>
            </a:r>
            <a:endParaRPr lang="en-US" altLang="zh-CN" sz="2400" dirty="0" smtClean="0"/>
          </a:p>
          <a:p>
            <a:pPr marL="609600" indent="-609600" eaLnBrk="0" hangingPunct="0">
              <a:buFontTx/>
              <a:buChar char="•"/>
            </a:pPr>
            <a:r>
              <a:rPr lang="en-US" altLang="zh-CN" sz="2400" dirty="0" err="1"/>
              <a:t>perf</a:t>
            </a:r>
            <a:r>
              <a:rPr lang="en-US" altLang="zh-CN" sz="2400" dirty="0"/>
              <a:t> record -a -g -F 997 sleep 10</a:t>
            </a:r>
            <a:endParaRPr lang="en-US" altLang="zh-CN" sz="2400" dirty="0" smtClean="0"/>
          </a:p>
        </p:txBody>
      </p:sp>
      <p:pic>
        <p:nvPicPr>
          <p:cNvPr id="6" name="图片 5"/>
          <p:cNvPicPr>
            <a:picLocks noChangeAspect="1"/>
          </p:cNvPicPr>
          <p:nvPr/>
        </p:nvPicPr>
        <p:blipFill>
          <a:blip r:embed="rId4"/>
          <a:stretch>
            <a:fillRect/>
          </a:stretch>
        </p:blipFill>
        <p:spPr>
          <a:xfrm>
            <a:off x="2182726" y="3644534"/>
            <a:ext cx="5210595" cy="3213466"/>
          </a:xfrm>
          <a:prstGeom prst="rect">
            <a:avLst/>
          </a:prstGeom>
        </p:spPr>
      </p:pic>
    </p:spTree>
    <p:extLst>
      <p:ext uri="{BB962C8B-B14F-4D97-AF65-F5344CB8AC3E}">
        <p14:creationId xmlns:p14="http://schemas.microsoft.com/office/powerpoint/2010/main" val="8289599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err="1" smtClean="0"/>
              <a:t>perf</a:t>
            </a:r>
            <a:endParaRPr lang="en-US" altLang="zh-CN" dirty="0"/>
          </a:p>
        </p:txBody>
      </p:sp>
      <p:sp>
        <p:nvSpPr>
          <p:cNvPr id="8" name="Rectangle 79"/>
          <p:cNvSpPr>
            <a:spLocks noChangeArrowheads="1"/>
          </p:cNvSpPr>
          <p:nvPr/>
        </p:nvSpPr>
        <p:spPr bwMode="auto">
          <a:xfrm>
            <a:off x="72330" y="908721"/>
            <a:ext cx="8820150" cy="122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sched</a:t>
            </a:r>
            <a:r>
              <a:rPr lang="zh-CN" altLang="en-US" sz="2400" dirty="0" smtClean="0"/>
              <a:t>子命令记录并报告调度器统计信息。</a:t>
            </a:r>
            <a:endParaRPr lang="en-US" altLang="zh-CN" sz="2400" dirty="0" smtClean="0"/>
          </a:p>
          <a:p>
            <a:pPr marL="609600" indent="-609600" eaLnBrk="0" hangingPunct="0">
              <a:buFontTx/>
              <a:buChar char="•"/>
            </a:pPr>
            <a:r>
              <a:rPr lang="en-US" altLang="zh-CN" sz="2400" dirty="0" err="1"/>
              <a:t>perf</a:t>
            </a:r>
            <a:r>
              <a:rPr lang="en-US" altLang="zh-CN" sz="2400" dirty="0"/>
              <a:t> </a:t>
            </a:r>
            <a:r>
              <a:rPr lang="en-US" altLang="zh-CN" sz="2400" dirty="0" err="1"/>
              <a:t>sched</a:t>
            </a:r>
            <a:r>
              <a:rPr lang="en-US" altLang="zh-CN" sz="2400" dirty="0"/>
              <a:t> record sleep </a:t>
            </a:r>
            <a:r>
              <a:rPr lang="en-US" altLang="zh-CN" sz="2400" dirty="0" smtClean="0"/>
              <a:t>20</a:t>
            </a:r>
          </a:p>
          <a:p>
            <a:pPr marL="609600" indent="-609600" eaLnBrk="0" hangingPunct="0">
              <a:buFontTx/>
              <a:buChar char="•"/>
            </a:pPr>
            <a:r>
              <a:rPr lang="en-US" altLang="zh-CN" sz="2400" dirty="0" err="1"/>
              <a:t>perf</a:t>
            </a:r>
            <a:r>
              <a:rPr lang="en-US" altLang="zh-CN" sz="2400" dirty="0"/>
              <a:t> </a:t>
            </a:r>
            <a:r>
              <a:rPr lang="en-US" altLang="zh-CN" sz="2400" dirty="0" err="1"/>
              <a:t>sched</a:t>
            </a:r>
            <a:r>
              <a:rPr lang="en-US" altLang="zh-CN" sz="2400" dirty="0"/>
              <a:t> latency</a:t>
            </a:r>
            <a:endParaRPr lang="en-US" altLang="zh-CN" sz="2400" dirty="0" smtClean="0"/>
          </a:p>
        </p:txBody>
      </p:sp>
      <p:pic>
        <p:nvPicPr>
          <p:cNvPr id="5" name="图片 4"/>
          <p:cNvPicPr>
            <a:picLocks noChangeAspect="1"/>
          </p:cNvPicPr>
          <p:nvPr/>
        </p:nvPicPr>
        <p:blipFill>
          <a:blip r:embed="rId4"/>
          <a:stretch>
            <a:fillRect/>
          </a:stretch>
        </p:blipFill>
        <p:spPr>
          <a:xfrm>
            <a:off x="216024" y="2132856"/>
            <a:ext cx="8676456" cy="4514457"/>
          </a:xfrm>
          <a:prstGeom prst="rect">
            <a:avLst/>
          </a:prstGeom>
        </p:spPr>
      </p:pic>
    </p:spTree>
    <p:extLst>
      <p:ext uri="{BB962C8B-B14F-4D97-AF65-F5344CB8AC3E}">
        <p14:creationId xmlns:p14="http://schemas.microsoft.com/office/powerpoint/2010/main" val="4675161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err="1" smtClean="0"/>
              <a:t>perf</a:t>
            </a:r>
            <a:endParaRPr lang="en-US" altLang="zh-CN" dirty="0"/>
          </a:p>
        </p:txBody>
      </p:sp>
      <p:sp>
        <p:nvSpPr>
          <p:cNvPr id="8" name="Rectangle 79"/>
          <p:cNvSpPr>
            <a:spLocks noChangeArrowheads="1"/>
          </p:cNvSpPr>
          <p:nvPr/>
        </p:nvSpPr>
        <p:spPr bwMode="auto">
          <a:xfrm>
            <a:off x="72330" y="1055441"/>
            <a:ext cx="8820150" cy="143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smtClean="0"/>
              <a:t>stat</a:t>
            </a:r>
            <a:r>
              <a:rPr lang="zh-CN" altLang="en-US" sz="2400" dirty="0" smtClean="0"/>
              <a:t>子命令基于</a:t>
            </a:r>
            <a:r>
              <a:rPr lang="en-US" altLang="zh-CN" sz="2400" dirty="0" smtClean="0"/>
              <a:t>CPU</a:t>
            </a:r>
            <a:r>
              <a:rPr lang="zh-CN" altLang="en-US" sz="2400" dirty="0" smtClean="0"/>
              <a:t>周期行为提供了一个概要总结。统计信息包括了周期和指令计数，以及</a:t>
            </a:r>
            <a:r>
              <a:rPr lang="en-US" altLang="zh-CN" sz="2400" dirty="0" err="1" smtClean="0"/>
              <a:t>IPC</a:t>
            </a:r>
            <a:r>
              <a:rPr lang="zh-CN" altLang="en-US" sz="2400" dirty="0" smtClean="0"/>
              <a:t>（</a:t>
            </a:r>
            <a:r>
              <a:rPr lang="en-US" altLang="zh-CN" sz="2400" dirty="0" smtClean="0"/>
              <a:t>CPI</a:t>
            </a:r>
            <a:r>
              <a:rPr lang="zh-CN" altLang="en-US" sz="2400" dirty="0" smtClean="0"/>
              <a:t>的倒数）。</a:t>
            </a:r>
            <a:endParaRPr lang="en-US" altLang="zh-CN" sz="2400" dirty="0" smtClean="0"/>
          </a:p>
          <a:p>
            <a:pPr marL="609600" indent="-609600" eaLnBrk="0" hangingPunct="0">
              <a:buFontTx/>
              <a:buChar char="•"/>
            </a:pPr>
            <a:r>
              <a:rPr lang="en-US" altLang="zh-CN" sz="2400" dirty="0" err="1" smtClean="0"/>
              <a:t>perf</a:t>
            </a:r>
            <a:r>
              <a:rPr lang="en-US" altLang="zh-CN" sz="2400" dirty="0" smtClean="0"/>
              <a:t> stat </a:t>
            </a:r>
            <a:r>
              <a:rPr lang="en-US" altLang="zh-CN" sz="2400" dirty="0" err="1" smtClean="0"/>
              <a:t>sshd</a:t>
            </a:r>
            <a:endParaRPr lang="en-US" altLang="zh-CN" sz="2400" dirty="0" smtClean="0"/>
          </a:p>
          <a:p>
            <a:pPr marL="609600" indent="-609600" eaLnBrk="0" hangingPunct="0">
              <a:buFontTx/>
              <a:buChar char="•"/>
            </a:pPr>
            <a:r>
              <a:rPr lang="en-US" altLang="zh-CN" sz="2400" dirty="0" err="1" smtClean="0"/>
              <a:t>perf</a:t>
            </a:r>
            <a:r>
              <a:rPr lang="en-US" altLang="zh-CN" sz="2400" dirty="0" smtClean="0"/>
              <a:t> stat –p </a:t>
            </a:r>
            <a:r>
              <a:rPr lang="en-US" altLang="zh-CN" sz="2400" dirty="0" err="1" smtClean="0"/>
              <a:t>pid</a:t>
            </a:r>
            <a:endParaRPr lang="en-US" altLang="zh-CN" sz="2400" dirty="0" smtClean="0"/>
          </a:p>
        </p:txBody>
      </p:sp>
      <p:pic>
        <p:nvPicPr>
          <p:cNvPr id="6" name="图片 5"/>
          <p:cNvPicPr>
            <a:picLocks noChangeAspect="1"/>
          </p:cNvPicPr>
          <p:nvPr/>
        </p:nvPicPr>
        <p:blipFill>
          <a:blip r:embed="rId4"/>
          <a:stretch>
            <a:fillRect/>
          </a:stretch>
        </p:blipFill>
        <p:spPr>
          <a:xfrm>
            <a:off x="301702" y="2672241"/>
            <a:ext cx="8590778" cy="4141135"/>
          </a:xfrm>
          <a:prstGeom prst="rect">
            <a:avLst/>
          </a:prstGeom>
        </p:spPr>
      </p:pic>
    </p:spTree>
    <p:extLst>
      <p:ext uri="{BB962C8B-B14F-4D97-AF65-F5344CB8AC3E}">
        <p14:creationId xmlns:p14="http://schemas.microsoft.com/office/powerpoint/2010/main" val="15574268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en-US" altLang="zh-CN" dirty="0" err="1" smtClean="0"/>
              <a:t>perf</a:t>
            </a:r>
            <a:endParaRPr lang="en-US" altLang="zh-CN" dirty="0"/>
          </a:p>
        </p:txBody>
      </p:sp>
      <p:sp>
        <p:nvSpPr>
          <p:cNvPr id="8" name="Rectangle 79"/>
          <p:cNvSpPr>
            <a:spLocks noChangeArrowheads="1"/>
          </p:cNvSpPr>
          <p:nvPr/>
        </p:nvSpPr>
        <p:spPr bwMode="auto">
          <a:xfrm>
            <a:off x="72330" y="908720"/>
            <a:ext cx="8820150" cy="237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perf</a:t>
            </a:r>
            <a:r>
              <a:rPr lang="en-US" altLang="zh-CN" sz="2400" dirty="0" smtClean="0"/>
              <a:t> record –e</a:t>
            </a:r>
            <a:r>
              <a:rPr lang="zh-CN" altLang="en-US" sz="2400" dirty="0" smtClean="0"/>
              <a:t>可以与各种软件性能测量点配合，用来跟踪内核调度器的活动。这些测量点包括了软件事件和跟踪点事件（静态探测器）。</a:t>
            </a:r>
            <a:endParaRPr lang="en-US" altLang="zh-CN" sz="2400" dirty="0" smtClean="0"/>
          </a:p>
          <a:p>
            <a:pPr marL="609600" indent="-609600" eaLnBrk="0" hangingPunct="0">
              <a:buFontTx/>
              <a:buChar char="•"/>
            </a:pPr>
            <a:r>
              <a:rPr lang="zh-CN" altLang="en-US" sz="2400" dirty="0" smtClean="0"/>
              <a:t>下面的例子使用上下文切换软件事件，以在应用程序离开</a:t>
            </a:r>
            <a:r>
              <a:rPr lang="en-US" altLang="zh-CN" sz="2400" dirty="0" smtClean="0"/>
              <a:t>CPU</a:t>
            </a:r>
            <a:r>
              <a:rPr lang="zh-CN" altLang="en-US" sz="2400" dirty="0" smtClean="0"/>
              <a:t>时进行跟踪，并收集了</a:t>
            </a:r>
            <a:r>
              <a:rPr lang="en-US" altLang="zh-CN" sz="2400" dirty="0" smtClean="0"/>
              <a:t>10</a:t>
            </a:r>
            <a:r>
              <a:rPr lang="zh-CN" altLang="en-US" sz="2400" dirty="0" smtClean="0"/>
              <a:t>秒的调用栈。</a:t>
            </a:r>
            <a:endParaRPr lang="en-US" altLang="zh-CN" sz="2400" dirty="0" smtClean="0"/>
          </a:p>
          <a:p>
            <a:pPr marL="609600" indent="-609600" eaLnBrk="0" hangingPunct="0">
              <a:buFontTx/>
              <a:buChar char="•"/>
            </a:pPr>
            <a:r>
              <a:rPr lang="en-US" altLang="zh-CN" sz="2400" dirty="0" err="1"/>
              <a:t>perf</a:t>
            </a:r>
            <a:r>
              <a:rPr lang="en-US" altLang="zh-CN" sz="2400" dirty="0"/>
              <a:t> record  -g -a -e context-switches sleep </a:t>
            </a:r>
            <a:r>
              <a:rPr lang="en-US" altLang="zh-CN" sz="2400" dirty="0" smtClean="0"/>
              <a:t>10</a:t>
            </a:r>
            <a:endParaRPr lang="en-US" altLang="zh-CN" sz="2400" dirty="0"/>
          </a:p>
        </p:txBody>
      </p:sp>
      <p:pic>
        <p:nvPicPr>
          <p:cNvPr id="5" name="图片 4"/>
          <p:cNvPicPr>
            <a:picLocks noChangeAspect="1"/>
          </p:cNvPicPr>
          <p:nvPr/>
        </p:nvPicPr>
        <p:blipFill>
          <a:blip r:embed="rId4"/>
          <a:stretch>
            <a:fillRect/>
          </a:stretch>
        </p:blipFill>
        <p:spPr>
          <a:xfrm>
            <a:off x="1692349" y="3303508"/>
            <a:ext cx="5580112" cy="3343617"/>
          </a:xfrm>
          <a:prstGeom prst="rect">
            <a:avLst/>
          </a:prstGeom>
        </p:spPr>
      </p:pic>
    </p:spTree>
    <p:extLst>
      <p:ext uri="{BB962C8B-B14F-4D97-AF65-F5344CB8AC3E}">
        <p14:creationId xmlns:p14="http://schemas.microsoft.com/office/powerpoint/2010/main" val="5695058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其他工具</a:t>
            </a:r>
            <a:endParaRPr lang="en-US" altLang="zh-CN" dirty="0"/>
          </a:p>
        </p:txBody>
      </p:sp>
      <p:sp>
        <p:nvSpPr>
          <p:cNvPr id="8" name="Rectangle 79"/>
          <p:cNvSpPr>
            <a:spLocks noChangeArrowheads="1"/>
          </p:cNvSpPr>
          <p:nvPr/>
        </p:nvSpPr>
        <p:spPr bwMode="auto">
          <a:xfrm>
            <a:off x="72330" y="1196752"/>
            <a:ext cx="882015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htop</a:t>
            </a:r>
            <a:r>
              <a:rPr lang="zh-CN" altLang="en-US" sz="2400" dirty="0" smtClean="0"/>
              <a:t>：包括了</a:t>
            </a:r>
            <a:r>
              <a:rPr lang="en-US" altLang="zh-CN" sz="2400" dirty="0" smtClean="0"/>
              <a:t>CPU</a:t>
            </a:r>
            <a:r>
              <a:rPr lang="zh-CN" altLang="en-US" sz="2400" dirty="0" smtClean="0"/>
              <a:t>用量的</a:t>
            </a:r>
            <a:r>
              <a:rPr lang="en-US" altLang="zh-CN" sz="2400" dirty="0" smtClean="0"/>
              <a:t>ASCII</a:t>
            </a:r>
            <a:r>
              <a:rPr lang="zh-CN" altLang="en-US" sz="2400" dirty="0" smtClean="0"/>
              <a:t>柱状图，比</a:t>
            </a:r>
            <a:r>
              <a:rPr lang="en-US" altLang="zh-CN" sz="2400" dirty="0" smtClean="0"/>
              <a:t>top</a:t>
            </a:r>
            <a:r>
              <a:rPr lang="zh-CN" altLang="en-US" sz="2400" dirty="0" smtClean="0"/>
              <a:t>有更强大的交互模式。</a:t>
            </a:r>
            <a:endParaRPr lang="en-US" altLang="zh-CN" sz="2400" dirty="0" smtClean="0"/>
          </a:p>
          <a:p>
            <a:pPr marL="609600" indent="-609600" eaLnBrk="0" hangingPunct="0">
              <a:buFontTx/>
              <a:buChar char="•"/>
            </a:pPr>
            <a:r>
              <a:rPr lang="en-US" altLang="zh-CN" sz="2400" dirty="0" smtClean="0"/>
              <a:t>atop</a:t>
            </a:r>
            <a:r>
              <a:rPr lang="zh-CN" altLang="en-US" sz="2400" dirty="0" smtClean="0"/>
              <a:t>：包括了更多的系统级统计信息，使用进程核算统计捕捉短命进程的存在</a:t>
            </a:r>
            <a:endParaRPr lang="en-US" altLang="zh-CN" sz="2400" dirty="0" smtClean="0"/>
          </a:p>
          <a:p>
            <a:pPr marL="609600" indent="-609600" eaLnBrk="0" hangingPunct="0">
              <a:buFontTx/>
              <a:buChar char="•"/>
            </a:pPr>
            <a:r>
              <a:rPr lang="en-US" altLang="zh-CN" sz="2400" dirty="0" smtClean="0"/>
              <a:t>/</a:t>
            </a:r>
            <a:r>
              <a:rPr lang="en-US" altLang="zh-CN" sz="2400" dirty="0" err="1" smtClean="0"/>
              <a:t>proc</a:t>
            </a:r>
            <a:r>
              <a:rPr lang="en-US" altLang="zh-CN" sz="2400" dirty="0" smtClean="0"/>
              <a:t>/</a:t>
            </a:r>
            <a:r>
              <a:rPr lang="en-US" altLang="zh-CN" sz="2400" dirty="0" err="1" smtClean="0"/>
              <a:t>cpuinfo</a:t>
            </a:r>
            <a:r>
              <a:rPr lang="zh-CN" altLang="en-US" sz="2400" dirty="0" smtClean="0"/>
              <a:t>：可以获得处理器详细信息，包括时钟频率和特性标志位。</a:t>
            </a:r>
            <a:endParaRPr lang="en-US" altLang="zh-CN" sz="2400" dirty="0" smtClean="0"/>
          </a:p>
          <a:p>
            <a:pPr marL="609600" indent="-609600" eaLnBrk="0" hangingPunct="0">
              <a:buFontTx/>
              <a:buChar char="•"/>
            </a:pPr>
            <a:r>
              <a:rPr lang="en-US" altLang="zh-CN" sz="2400" dirty="0" err="1" smtClean="0"/>
              <a:t>getdelays.c</a:t>
            </a:r>
            <a:r>
              <a:rPr lang="zh-CN" altLang="en-US" sz="2400" dirty="0" smtClean="0"/>
              <a:t>：延时核算观察的一个例子，包括了每个进程的</a:t>
            </a:r>
            <a:r>
              <a:rPr lang="en-US" altLang="zh-CN" sz="2400" dirty="0" smtClean="0"/>
              <a:t>CPU</a:t>
            </a:r>
            <a:r>
              <a:rPr lang="zh-CN" altLang="en-US" sz="2400" dirty="0" smtClean="0"/>
              <a:t>调度器延时。</a:t>
            </a:r>
            <a:endParaRPr lang="en-US" altLang="zh-CN" sz="2400" dirty="0" smtClean="0"/>
          </a:p>
          <a:p>
            <a:pPr marL="609600" indent="-609600" eaLnBrk="0" hangingPunct="0">
              <a:buFontTx/>
              <a:buChar char="•"/>
            </a:pPr>
            <a:r>
              <a:rPr lang="en-US" altLang="zh-CN" sz="2400" dirty="0" err="1" smtClean="0"/>
              <a:t>valgrind</a:t>
            </a:r>
            <a:r>
              <a:rPr lang="zh-CN" altLang="en-US" sz="2400" dirty="0" smtClean="0"/>
              <a:t>：一个内存调试和剖析工具组。包括了</a:t>
            </a:r>
            <a:r>
              <a:rPr lang="en-US" altLang="zh-CN" sz="2400" dirty="0" err="1" smtClean="0"/>
              <a:t>callgrind</a:t>
            </a:r>
            <a:r>
              <a:rPr lang="zh-CN" altLang="en-US" sz="2400" dirty="0" smtClean="0"/>
              <a:t>，一个跟踪函数调用并生成调用图的工具，还有</a:t>
            </a:r>
            <a:r>
              <a:rPr lang="en-US" altLang="zh-CN" sz="2400" dirty="0" err="1" smtClean="0"/>
              <a:t>cachegrind</a:t>
            </a:r>
            <a:r>
              <a:rPr lang="zh-CN" altLang="en-US" sz="2400" dirty="0" smtClean="0"/>
              <a:t>可用来分析一个给定程序的硬件缓存的命中率</a:t>
            </a:r>
            <a:endParaRPr lang="en-US" altLang="zh-CN" sz="2400" dirty="0"/>
          </a:p>
        </p:txBody>
      </p:sp>
    </p:spTree>
    <p:extLst>
      <p:ext uri="{BB962C8B-B14F-4D97-AF65-F5344CB8AC3E}">
        <p14:creationId xmlns:p14="http://schemas.microsoft.com/office/powerpoint/2010/main" val="29363099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调度优先级调优</a:t>
            </a:r>
            <a:endParaRPr lang="en-US" altLang="zh-CN" dirty="0"/>
          </a:p>
        </p:txBody>
      </p:sp>
      <p:sp>
        <p:nvSpPr>
          <p:cNvPr id="8" name="Rectangle 79"/>
          <p:cNvSpPr>
            <a:spLocks noChangeArrowheads="1"/>
          </p:cNvSpPr>
          <p:nvPr/>
        </p:nvSpPr>
        <p:spPr bwMode="auto">
          <a:xfrm>
            <a:off x="72330" y="1671810"/>
            <a:ext cx="8820150" cy="155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chrt</a:t>
            </a:r>
            <a:r>
              <a:rPr lang="zh-CN" altLang="en-US" sz="2400" dirty="0" smtClean="0"/>
              <a:t>命令可以显示并直接设置优先级和调度策略。</a:t>
            </a:r>
            <a:endParaRPr lang="en-US" altLang="zh-CN" sz="2400" dirty="0" smtClean="0"/>
          </a:p>
          <a:p>
            <a:pPr marL="609600" indent="-609600" eaLnBrk="0" hangingPunct="0">
              <a:buFontTx/>
              <a:buChar char="•"/>
            </a:pPr>
            <a:r>
              <a:rPr lang="en-US" altLang="zh-CN" sz="2400" dirty="0" err="1" smtClean="0"/>
              <a:t>chrt</a:t>
            </a:r>
            <a:r>
              <a:rPr lang="en-US" altLang="zh-CN" sz="2400" dirty="0" smtClean="0"/>
              <a:t> –p </a:t>
            </a:r>
            <a:r>
              <a:rPr lang="en-US" altLang="zh-CN" sz="2400" dirty="0" err="1" smtClean="0"/>
              <a:t>pid</a:t>
            </a:r>
            <a:r>
              <a:rPr lang="en-US" altLang="zh-CN" sz="2400" dirty="0" smtClean="0"/>
              <a:t>       #</a:t>
            </a:r>
            <a:r>
              <a:rPr lang="zh-CN" altLang="en-US" sz="2400" dirty="0" smtClean="0"/>
              <a:t>查看进程的优先级和调度策略</a:t>
            </a:r>
            <a:endParaRPr lang="en-US" altLang="zh-CN" sz="2400" dirty="0" smtClean="0"/>
          </a:p>
          <a:p>
            <a:pPr marL="609600" indent="-609600" eaLnBrk="0" hangingPunct="0">
              <a:buFontTx/>
              <a:buChar char="•"/>
            </a:pPr>
            <a:r>
              <a:rPr lang="en-US" altLang="zh-CN" sz="2400" dirty="0" err="1" smtClean="0"/>
              <a:t>chrt</a:t>
            </a:r>
            <a:r>
              <a:rPr lang="en-US" altLang="zh-CN" sz="2400" dirty="0" smtClean="0"/>
              <a:t> –p –f 19 </a:t>
            </a:r>
            <a:r>
              <a:rPr lang="en-US" altLang="zh-CN" sz="2400" dirty="0" err="1" smtClean="0"/>
              <a:t>pid</a:t>
            </a:r>
            <a:r>
              <a:rPr lang="en-US" altLang="zh-CN" sz="2400" dirty="0" smtClean="0"/>
              <a:t>   #</a:t>
            </a:r>
            <a:r>
              <a:rPr lang="zh-CN" altLang="en-US" sz="2400" dirty="0" smtClean="0"/>
              <a:t>修改进程的优先级为</a:t>
            </a:r>
            <a:r>
              <a:rPr lang="en-US" altLang="zh-CN" sz="2400" dirty="0" smtClean="0"/>
              <a:t>19</a:t>
            </a:r>
            <a:r>
              <a:rPr lang="zh-CN" altLang="en-US" sz="2400" dirty="0" smtClean="0"/>
              <a:t>，调度策略为先进先出。</a:t>
            </a:r>
            <a:endParaRPr lang="en-US" altLang="zh-CN" sz="2400" dirty="0"/>
          </a:p>
        </p:txBody>
      </p:sp>
      <p:pic>
        <p:nvPicPr>
          <p:cNvPr id="7" name="图片 6"/>
          <p:cNvPicPr>
            <a:picLocks noChangeAspect="1"/>
          </p:cNvPicPr>
          <p:nvPr/>
        </p:nvPicPr>
        <p:blipFill>
          <a:blip r:embed="rId4"/>
          <a:stretch>
            <a:fillRect/>
          </a:stretch>
        </p:blipFill>
        <p:spPr>
          <a:xfrm>
            <a:off x="322734" y="3664092"/>
            <a:ext cx="8286850" cy="1421092"/>
          </a:xfrm>
          <a:prstGeom prst="rect">
            <a:avLst/>
          </a:prstGeom>
        </p:spPr>
      </p:pic>
    </p:spTree>
    <p:extLst>
      <p:ext uri="{BB962C8B-B14F-4D97-AF65-F5344CB8AC3E}">
        <p14:creationId xmlns:p14="http://schemas.microsoft.com/office/powerpoint/2010/main" val="2972892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性能分析</a:t>
            </a:r>
            <a:r>
              <a:rPr lang="en-US" altLang="zh-CN" dirty="0" smtClean="0"/>
              <a:t>-</a:t>
            </a:r>
            <a:r>
              <a:rPr lang="zh-CN" altLang="en-US" dirty="0" smtClean="0"/>
              <a:t>视角</a:t>
            </a:r>
            <a:endParaRPr lang="en-US" altLang="zh-CN" dirty="0"/>
          </a:p>
        </p:txBody>
      </p:sp>
      <p:sp>
        <p:nvSpPr>
          <p:cNvPr id="5" name="Rectangle 79"/>
          <p:cNvSpPr>
            <a:spLocks noChangeArrowheads="1"/>
          </p:cNvSpPr>
          <p:nvPr/>
        </p:nvSpPr>
        <p:spPr bwMode="auto">
          <a:xfrm>
            <a:off x="179512" y="1484313"/>
            <a:ext cx="88201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eaLnBrk="0" hangingPunct="0"/>
            <a:endParaRPr lang="zh-CN" altLang="en-US" sz="4300" dirty="0"/>
          </a:p>
          <a:p>
            <a:pPr marL="609600" indent="-609600" algn="l" eaLnBrk="0" hangingPunct="0"/>
            <a:endParaRPr lang="zh-CN" altLang="en-US" sz="3200" dirty="0"/>
          </a:p>
        </p:txBody>
      </p:sp>
      <p:pic>
        <p:nvPicPr>
          <p:cNvPr id="6" name="图片 5"/>
          <p:cNvPicPr>
            <a:picLocks noChangeAspect="1"/>
          </p:cNvPicPr>
          <p:nvPr/>
        </p:nvPicPr>
        <p:blipFill>
          <a:blip r:embed="rId3"/>
          <a:stretch>
            <a:fillRect/>
          </a:stretch>
        </p:blipFill>
        <p:spPr>
          <a:xfrm>
            <a:off x="303212" y="1124744"/>
            <a:ext cx="8484820" cy="4464496"/>
          </a:xfrm>
          <a:prstGeom prst="rect">
            <a:avLst/>
          </a:prstGeom>
        </p:spPr>
      </p:pic>
    </p:spTree>
    <p:extLst>
      <p:ext uri="{BB962C8B-B14F-4D97-AF65-F5344CB8AC3E}">
        <p14:creationId xmlns:p14="http://schemas.microsoft.com/office/powerpoint/2010/main" val="5714544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进程绑定</a:t>
            </a:r>
            <a:endParaRPr lang="en-US" altLang="zh-CN" dirty="0"/>
          </a:p>
        </p:txBody>
      </p:sp>
      <p:sp>
        <p:nvSpPr>
          <p:cNvPr id="8" name="Rectangle 79"/>
          <p:cNvSpPr>
            <a:spLocks noChangeArrowheads="1"/>
          </p:cNvSpPr>
          <p:nvPr/>
        </p:nvSpPr>
        <p:spPr bwMode="auto">
          <a:xfrm>
            <a:off x="72330" y="1772816"/>
            <a:ext cx="8820150" cy="132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一个进程可以绑定在一个或多个</a:t>
            </a:r>
            <a:r>
              <a:rPr lang="en-US" altLang="zh-CN" sz="2400" dirty="0" smtClean="0"/>
              <a:t>CPU</a:t>
            </a:r>
            <a:r>
              <a:rPr lang="zh-CN" altLang="en-US" sz="2400" dirty="0" smtClean="0"/>
              <a:t>上，这样可以通过提高缓存命中率和内存本地性来提高性能。</a:t>
            </a:r>
            <a:endParaRPr lang="en-US" altLang="zh-CN" sz="2400" dirty="0" smtClean="0"/>
          </a:p>
          <a:p>
            <a:pPr marL="609600" indent="-609600" eaLnBrk="0" hangingPunct="0">
              <a:buFontTx/>
              <a:buChar char="•"/>
            </a:pPr>
            <a:r>
              <a:rPr lang="en-US" altLang="zh-CN" sz="2400" dirty="0" err="1" smtClean="0"/>
              <a:t>taskset</a:t>
            </a:r>
            <a:r>
              <a:rPr lang="en-US" altLang="zh-CN" sz="2400" dirty="0" smtClean="0"/>
              <a:t> –pc 0 </a:t>
            </a:r>
            <a:r>
              <a:rPr lang="en-US" altLang="zh-CN" sz="2400" dirty="0" err="1" smtClean="0"/>
              <a:t>pid</a:t>
            </a:r>
            <a:r>
              <a:rPr lang="en-US" altLang="zh-CN" sz="2400" dirty="0" smtClean="0"/>
              <a:t>     #</a:t>
            </a:r>
            <a:r>
              <a:rPr lang="zh-CN" altLang="en-US" sz="2400" dirty="0" smtClean="0"/>
              <a:t>设置进程只运行在</a:t>
            </a:r>
            <a:r>
              <a:rPr lang="en-US" altLang="zh-CN" sz="2400" dirty="0" err="1" smtClean="0"/>
              <a:t>CPU0</a:t>
            </a:r>
            <a:r>
              <a:rPr lang="zh-CN" altLang="en-US" sz="2400" dirty="0" smtClean="0"/>
              <a:t>上</a:t>
            </a:r>
            <a:endParaRPr lang="en-US" altLang="zh-CN" sz="2400" dirty="0"/>
          </a:p>
        </p:txBody>
      </p:sp>
      <p:pic>
        <p:nvPicPr>
          <p:cNvPr id="5" name="图片 4"/>
          <p:cNvPicPr>
            <a:picLocks noChangeAspect="1"/>
          </p:cNvPicPr>
          <p:nvPr/>
        </p:nvPicPr>
        <p:blipFill>
          <a:blip r:embed="rId4"/>
          <a:stretch>
            <a:fillRect/>
          </a:stretch>
        </p:blipFill>
        <p:spPr>
          <a:xfrm>
            <a:off x="533348" y="3540838"/>
            <a:ext cx="8153529" cy="1400329"/>
          </a:xfrm>
          <a:prstGeom prst="rect">
            <a:avLst/>
          </a:prstGeom>
        </p:spPr>
      </p:pic>
    </p:spTree>
    <p:extLst>
      <p:ext uri="{BB962C8B-B14F-4D97-AF65-F5344CB8AC3E}">
        <p14:creationId xmlns:p14="http://schemas.microsoft.com/office/powerpoint/2010/main" val="25195693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en-US" altLang="zh-CN" dirty="0" smtClean="0"/>
              <a:t>CPU-</a:t>
            </a:r>
            <a:r>
              <a:rPr lang="zh-CN" altLang="en-US" dirty="0" smtClean="0"/>
              <a:t>独占</a:t>
            </a:r>
            <a:r>
              <a:rPr lang="en-US" altLang="zh-CN" dirty="0" smtClean="0"/>
              <a:t>CPU</a:t>
            </a:r>
            <a:r>
              <a:rPr lang="zh-CN" altLang="en-US" dirty="0" smtClean="0"/>
              <a:t>组</a:t>
            </a:r>
            <a:endParaRPr lang="en-US" altLang="zh-CN" dirty="0"/>
          </a:p>
        </p:txBody>
      </p:sp>
      <p:sp>
        <p:nvSpPr>
          <p:cNvPr id="8" name="Rectangle 79"/>
          <p:cNvSpPr>
            <a:spLocks noChangeArrowheads="1"/>
          </p:cNvSpPr>
          <p:nvPr/>
        </p:nvSpPr>
        <p:spPr bwMode="auto">
          <a:xfrm>
            <a:off x="72330" y="1412776"/>
            <a:ext cx="882015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允许编组</a:t>
            </a:r>
            <a:r>
              <a:rPr lang="en-US" altLang="zh-CN" sz="2400" dirty="0" smtClean="0"/>
              <a:t>CPU</a:t>
            </a:r>
            <a:r>
              <a:rPr lang="zh-CN" altLang="en-US" sz="2400" dirty="0" smtClean="0"/>
              <a:t>并为其分配进程。这和进程绑定类似，可以提高性能，但还可以通过</a:t>
            </a:r>
            <a:r>
              <a:rPr lang="en-US" altLang="zh-CN" sz="2400" dirty="0" smtClean="0"/>
              <a:t>CPU</a:t>
            </a:r>
            <a:r>
              <a:rPr lang="zh-CN" altLang="en-US" sz="2400" dirty="0" smtClean="0"/>
              <a:t>组独占从而进一步提高性能。但这种配置会减少系统其他进程的可用</a:t>
            </a:r>
            <a:r>
              <a:rPr lang="en-US" altLang="zh-CN" sz="2400" dirty="0" smtClean="0"/>
              <a:t>CPU</a:t>
            </a:r>
            <a:r>
              <a:rPr lang="zh-CN" altLang="en-US" sz="2400" dirty="0" smtClean="0"/>
              <a:t>数量。</a:t>
            </a:r>
            <a:endParaRPr lang="en-US" altLang="zh-CN" sz="2400" dirty="0"/>
          </a:p>
        </p:txBody>
      </p:sp>
      <p:pic>
        <p:nvPicPr>
          <p:cNvPr id="6" name="图片 5"/>
          <p:cNvPicPr>
            <a:picLocks noChangeAspect="1"/>
          </p:cNvPicPr>
          <p:nvPr/>
        </p:nvPicPr>
        <p:blipFill>
          <a:blip r:embed="rId4"/>
          <a:stretch>
            <a:fillRect/>
          </a:stretch>
        </p:blipFill>
        <p:spPr>
          <a:xfrm>
            <a:off x="432438" y="2852936"/>
            <a:ext cx="8394693" cy="2152120"/>
          </a:xfrm>
          <a:prstGeom prst="rect">
            <a:avLst/>
          </a:prstGeom>
        </p:spPr>
      </p:pic>
    </p:spTree>
    <p:extLst>
      <p:ext uri="{BB962C8B-B14F-4D97-AF65-F5344CB8AC3E}">
        <p14:creationId xmlns:p14="http://schemas.microsoft.com/office/powerpoint/2010/main" val="32827388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5148263" y="4292600"/>
            <a:ext cx="3995737" cy="2232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Picture 3" descr="inter_syst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9144000" cy="3190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403350" y="3489325"/>
            <a:ext cx="6480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第五部分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a:solidFill>
                  <a:schemeClr val="bg1"/>
                </a:solidFill>
                <a:effectLst>
                  <a:outerShdw blurRad="38100" dist="38100" dir="2700000" algn="tl">
                    <a:srgbClr val="C0C0C0"/>
                  </a:outerShdw>
                </a:effectLst>
                <a:ea typeface="黑体" pitchFamily="2" charset="-122"/>
              </a:rPr>
              <a:t>内存</a:t>
            </a:r>
            <a:endParaRPr lang="zh-CN" altLang="en-US" b="1" dirty="0">
              <a:solidFill>
                <a:schemeClr val="tx2"/>
              </a:solidFill>
            </a:endParaRPr>
          </a:p>
        </p:txBody>
      </p:sp>
      <p:grpSp>
        <p:nvGrpSpPr>
          <p:cNvPr id="7" name="Group 36"/>
          <p:cNvGrpSpPr>
            <a:grpSpLocks/>
          </p:cNvGrpSpPr>
          <p:nvPr/>
        </p:nvGrpSpPr>
        <p:grpSpPr bwMode="auto">
          <a:xfrm>
            <a:off x="7308850" y="4724400"/>
            <a:ext cx="1568450" cy="1598613"/>
            <a:chOff x="1964" y="2535"/>
            <a:chExt cx="988" cy="1007"/>
          </a:xfrm>
        </p:grpSpPr>
        <p:grpSp>
          <p:nvGrpSpPr>
            <p:cNvPr id="8" name="Group 37"/>
            <p:cNvGrpSpPr>
              <a:grpSpLocks/>
            </p:cNvGrpSpPr>
            <p:nvPr/>
          </p:nvGrpSpPr>
          <p:grpSpPr bwMode="auto">
            <a:xfrm>
              <a:off x="2304" y="3123"/>
              <a:ext cx="514" cy="419"/>
              <a:chOff x="2304" y="3123"/>
              <a:chExt cx="514" cy="419"/>
            </a:xfrm>
          </p:grpSpPr>
          <p:sp>
            <p:nvSpPr>
              <p:cNvPr id="31" name="Freeform 38"/>
              <p:cNvSpPr>
                <a:spLocks/>
              </p:cNvSpPr>
              <p:nvPr/>
            </p:nvSpPr>
            <p:spPr bwMode="auto">
              <a:xfrm>
                <a:off x="2307" y="3132"/>
                <a:ext cx="511" cy="410"/>
              </a:xfrm>
              <a:custGeom>
                <a:avLst/>
                <a:gdLst>
                  <a:gd name="T0" fmla="*/ 102 w 511"/>
                  <a:gd name="T1" fmla="*/ 409 h 410"/>
                  <a:gd name="T2" fmla="*/ 146 w 511"/>
                  <a:gd name="T3" fmla="*/ 405 h 410"/>
                  <a:gd name="T4" fmla="*/ 194 w 511"/>
                  <a:gd name="T5" fmla="*/ 393 h 410"/>
                  <a:gd name="T6" fmla="*/ 242 w 511"/>
                  <a:gd name="T7" fmla="*/ 374 h 410"/>
                  <a:gd name="T8" fmla="*/ 291 w 511"/>
                  <a:gd name="T9" fmla="*/ 349 h 410"/>
                  <a:gd name="T10" fmla="*/ 339 w 511"/>
                  <a:gd name="T11" fmla="*/ 320 h 410"/>
                  <a:gd name="T12" fmla="*/ 383 w 511"/>
                  <a:gd name="T13" fmla="*/ 284 h 410"/>
                  <a:gd name="T14" fmla="*/ 424 w 511"/>
                  <a:gd name="T15" fmla="*/ 247 h 410"/>
                  <a:gd name="T16" fmla="*/ 458 w 511"/>
                  <a:gd name="T17" fmla="*/ 204 h 410"/>
                  <a:gd name="T18" fmla="*/ 486 w 511"/>
                  <a:gd name="T19" fmla="*/ 163 h 410"/>
                  <a:gd name="T20" fmla="*/ 503 w 511"/>
                  <a:gd name="T21" fmla="*/ 126 h 410"/>
                  <a:gd name="T22" fmla="*/ 510 w 511"/>
                  <a:gd name="T23" fmla="*/ 90 h 410"/>
                  <a:gd name="T24" fmla="*/ 506 w 511"/>
                  <a:gd name="T25" fmla="*/ 61 h 410"/>
                  <a:gd name="T26" fmla="*/ 496 w 511"/>
                  <a:gd name="T27" fmla="*/ 35 h 410"/>
                  <a:gd name="T28" fmla="*/ 474 w 511"/>
                  <a:gd name="T29" fmla="*/ 17 h 410"/>
                  <a:gd name="T30" fmla="*/ 445 w 511"/>
                  <a:gd name="T31" fmla="*/ 5 h 410"/>
                  <a:gd name="T32" fmla="*/ 407 w 511"/>
                  <a:gd name="T33" fmla="*/ 0 h 410"/>
                  <a:gd name="T34" fmla="*/ 363 w 511"/>
                  <a:gd name="T35" fmla="*/ 5 h 410"/>
                  <a:gd name="T36" fmla="*/ 315 w 511"/>
                  <a:gd name="T37" fmla="*/ 17 h 410"/>
                  <a:gd name="T38" fmla="*/ 266 w 511"/>
                  <a:gd name="T39" fmla="*/ 35 h 410"/>
                  <a:gd name="T40" fmla="*/ 218 w 511"/>
                  <a:gd name="T41" fmla="*/ 61 h 410"/>
                  <a:gd name="T42" fmla="*/ 170 w 511"/>
                  <a:gd name="T43" fmla="*/ 90 h 410"/>
                  <a:gd name="T44" fmla="*/ 126 w 511"/>
                  <a:gd name="T45" fmla="*/ 126 h 410"/>
                  <a:gd name="T46" fmla="*/ 85 w 511"/>
                  <a:gd name="T47" fmla="*/ 163 h 410"/>
                  <a:gd name="T48" fmla="*/ 49 w 511"/>
                  <a:gd name="T49" fmla="*/ 204 h 410"/>
                  <a:gd name="T50" fmla="*/ 23 w 511"/>
                  <a:gd name="T51" fmla="*/ 247 h 410"/>
                  <a:gd name="T52" fmla="*/ 6 w 511"/>
                  <a:gd name="T53" fmla="*/ 284 h 410"/>
                  <a:gd name="T54" fmla="*/ 0 w 511"/>
                  <a:gd name="T55" fmla="*/ 320 h 410"/>
                  <a:gd name="T56" fmla="*/ 1 w 511"/>
                  <a:gd name="T57" fmla="*/ 349 h 410"/>
                  <a:gd name="T58" fmla="*/ 13 w 511"/>
                  <a:gd name="T59" fmla="*/ 374 h 410"/>
                  <a:gd name="T60" fmla="*/ 34 w 511"/>
                  <a:gd name="T61" fmla="*/ 393 h 410"/>
                  <a:gd name="T62" fmla="*/ 64 w 511"/>
                  <a:gd name="T63" fmla="*/ 405 h 410"/>
                  <a:gd name="T64" fmla="*/ 102 w 511"/>
                  <a:gd name="T65" fmla="*/ 409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410"/>
                  <a:gd name="T101" fmla="*/ 511 w 511"/>
                  <a:gd name="T102" fmla="*/ 410 h 4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410">
                    <a:moveTo>
                      <a:pt x="102" y="409"/>
                    </a:moveTo>
                    <a:lnTo>
                      <a:pt x="146" y="405"/>
                    </a:lnTo>
                    <a:lnTo>
                      <a:pt x="194" y="393"/>
                    </a:lnTo>
                    <a:lnTo>
                      <a:pt x="242" y="374"/>
                    </a:lnTo>
                    <a:lnTo>
                      <a:pt x="291" y="349"/>
                    </a:lnTo>
                    <a:lnTo>
                      <a:pt x="339" y="320"/>
                    </a:lnTo>
                    <a:lnTo>
                      <a:pt x="383" y="284"/>
                    </a:lnTo>
                    <a:lnTo>
                      <a:pt x="424" y="247"/>
                    </a:lnTo>
                    <a:lnTo>
                      <a:pt x="458" y="204"/>
                    </a:lnTo>
                    <a:lnTo>
                      <a:pt x="486" y="163"/>
                    </a:lnTo>
                    <a:lnTo>
                      <a:pt x="503" y="126"/>
                    </a:lnTo>
                    <a:lnTo>
                      <a:pt x="510" y="90"/>
                    </a:lnTo>
                    <a:lnTo>
                      <a:pt x="506" y="61"/>
                    </a:lnTo>
                    <a:lnTo>
                      <a:pt x="496" y="35"/>
                    </a:lnTo>
                    <a:lnTo>
                      <a:pt x="474" y="17"/>
                    </a:lnTo>
                    <a:lnTo>
                      <a:pt x="445" y="5"/>
                    </a:lnTo>
                    <a:lnTo>
                      <a:pt x="407" y="0"/>
                    </a:lnTo>
                    <a:lnTo>
                      <a:pt x="363" y="5"/>
                    </a:lnTo>
                    <a:lnTo>
                      <a:pt x="315" y="17"/>
                    </a:lnTo>
                    <a:lnTo>
                      <a:pt x="266" y="35"/>
                    </a:lnTo>
                    <a:lnTo>
                      <a:pt x="218" y="61"/>
                    </a:lnTo>
                    <a:lnTo>
                      <a:pt x="170" y="90"/>
                    </a:lnTo>
                    <a:lnTo>
                      <a:pt x="126" y="126"/>
                    </a:lnTo>
                    <a:lnTo>
                      <a:pt x="85" y="163"/>
                    </a:lnTo>
                    <a:lnTo>
                      <a:pt x="49" y="204"/>
                    </a:lnTo>
                    <a:lnTo>
                      <a:pt x="23" y="247"/>
                    </a:lnTo>
                    <a:lnTo>
                      <a:pt x="6" y="284"/>
                    </a:lnTo>
                    <a:lnTo>
                      <a:pt x="0" y="320"/>
                    </a:lnTo>
                    <a:lnTo>
                      <a:pt x="1" y="349"/>
                    </a:lnTo>
                    <a:lnTo>
                      <a:pt x="13" y="374"/>
                    </a:lnTo>
                    <a:lnTo>
                      <a:pt x="34" y="393"/>
                    </a:lnTo>
                    <a:lnTo>
                      <a:pt x="64" y="405"/>
                    </a:lnTo>
                    <a:lnTo>
                      <a:pt x="102" y="40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2" name="Freeform 39"/>
              <p:cNvSpPr>
                <a:spLocks/>
              </p:cNvSpPr>
              <p:nvPr/>
            </p:nvSpPr>
            <p:spPr bwMode="auto">
              <a:xfrm>
                <a:off x="2304" y="3123"/>
                <a:ext cx="502" cy="402"/>
              </a:xfrm>
              <a:custGeom>
                <a:avLst/>
                <a:gdLst>
                  <a:gd name="T0" fmla="*/ 100 w 502"/>
                  <a:gd name="T1" fmla="*/ 401 h 402"/>
                  <a:gd name="T2" fmla="*/ 144 w 502"/>
                  <a:gd name="T3" fmla="*/ 397 h 402"/>
                  <a:gd name="T4" fmla="*/ 190 w 502"/>
                  <a:gd name="T5" fmla="*/ 385 h 402"/>
                  <a:gd name="T6" fmla="*/ 238 w 502"/>
                  <a:gd name="T7" fmla="*/ 367 h 402"/>
                  <a:gd name="T8" fmla="*/ 286 w 502"/>
                  <a:gd name="T9" fmla="*/ 341 h 402"/>
                  <a:gd name="T10" fmla="*/ 334 w 502"/>
                  <a:gd name="T11" fmla="*/ 312 h 402"/>
                  <a:gd name="T12" fmla="*/ 378 w 502"/>
                  <a:gd name="T13" fmla="*/ 278 h 402"/>
                  <a:gd name="T14" fmla="*/ 417 w 502"/>
                  <a:gd name="T15" fmla="*/ 241 h 402"/>
                  <a:gd name="T16" fmla="*/ 451 w 502"/>
                  <a:gd name="T17" fmla="*/ 200 h 402"/>
                  <a:gd name="T18" fmla="*/ 477 w 502"/>
                  <a:gd name="T19" fmla="*/ 159 h 402"/>
                  <a:gd name="T20" fmla="*/ 494 w 502"/>
                  <a:gd name="T21" fmla="*/ 122 h 402"/>
                  <a:gd name="T22" fmla="*/ 501 w 502"/>
                  <a:gd name="T23" fmla="*/ 88 h 402"/>
                  <a:gd name="T24" fmla="*/ 499 w 502"/>
                  <a:gd name="T25" fmla="*/ 59 h 402"/>
                  <a:gd name="T26" fmla="*/ 487 w 502"/>
                  <a:gd name="T27" fmla="*/ 33 h 402"/>
                  <a:gd name="T28" fmla="*/ 466 w 502"/>
                  <a:gd name="T29" fmla="*/ 15 h 402"/>
                  <a:gd name="T30" fmla="*/ 437 w 502"/>
                  <a:gd name="T31" fmla="*/ 5 h 402"/>
                  <a:gd name="T32" fmla="*/ 400 w 502"/>
                  <a:gd name="T33" fmla="*/ 0 h 402"/>
                  <a:gd name="T34" fmla="*/ 356 w 502"/>
                  <a:gd name="T35" fmla="*/ 5 h 402"/>
                  <a:gd name="T36" fmla="*/ 310 w 502"/>
                  <a:gd name="T37" fmla="*/ 15 h 402"/>
                  <a:gd name="T38" fmla="*/ 262 w 502"/>
                  <a:gd name="T39" fmla="*/ 33 h 402"/>
                  <a:gd name="T40" fmla="*/ 214 w 502"/>
                  <a:gd name="T41" fmla="*/ 59 h 402"/>
                  <a:gd name="T42" fmla="*/ 168 w 502"/>
                  <a:gd name="T43" fmla="*/ 88 h 402"/>
                  <a:gd name="T44" fmla="*/ 124 w 502"/>
                  <a:gd name="T45" fmla="*/ 122 h 402"/>
                  <a:gd name="T46" fmla="*/ 83 w 502"/>
                  <a:gd name="T47" fmla="*/ 159 h 402"/>
                  <a:gd name="T48" fmla="*/ 49 w 502"/>
                  <a:gd name="T49" fmla="*/ 200 h 402"/>
                  <a:gd name="T50" fmla="*/ 23 w 502"/>
                  <a:gd name="T51" fmla="*/ 241 h 402"/>
                  <a:gd name="T52" fmla="*/ 6 w 502"/>
                  <a:gd name="T53" fmla="*/ 278 h 402"/>
                  <a:gd name="T54" fmla="*/ 0 w 502"/>
                  <a:gd name="T55" fmla="*/ 312 h 402"/>
                  <a:gd name="T56" fmla="*/ 3 w 502"/>
                  <a:gd name="T57" fmla="*/ 341 h 402"/>
                  <a:gd name="T58" fmla="*/ 15 w 502"/>
                  <a:gd name="T59" fmla="*/ 367 h 402"/>
                  <a:gd name="T60" fmla="*/ 34 w 502"/>
                  <a:gd name="T61" fmla="*/ 385 h 402"/>
                  <a:gd name="T62" fmla="*/ 63 w 502"/>
                  <a:gd name="T63" fmla="*/ 397 h 402"/>
                  <a:gd name="T64" fmla="*/ 100 w 502"/>
                  <a:gd name="T65" fmla="*/ 401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402"/>
                  <a:gd name="T101" fmla="*/ 502 w 502"/>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402">
                    <a:moveTo>
                      <a:pt x="100" y="401"/>
                    </a:moveTo>
                    <a:lnTo>
                      <a:pt x="144" y="397"/>
                    </a:lnTo>
                    <a:lnTo>
                      <a:pt x="190" y="385"/>
                    </a:lnTo>
                    <a:lnTo>
                      <a:pt x="238" y="367"/>
                    </a:lnTo>
                    <a:lnTo>
                      <a:pt x="286" y="341"/>
                    </a:lnTo>
                    <a:lnTo>
                      <a:pt x="334" y="312"/>
                    </a:lnTo>
                    <a:lnTo>
                      <a:pt x="378" y="278"/>
                    </a:lnTo>
                    <a:lnTo>
                      <a:pt x="417" y="241"/>
                    </a:lnTo>
                    <a:lnTo>
                      <a:pt x="451" y="200"/>
                    </a:lnTo>
                    <a:lnTo>
                      <a:pt x="477" y="159"/>
                    </a:lnTo>
                    <a:lnTo>
                      <a:pt x="494" y="122"/>
                    </a:lnTo>
                    <a:lnTo>
                      <a:pt x="501" y="88"/>
                    </a:lnTo>
                    <a:lnTo>
                      <a:pt x="499" y="59"/>
                    </a:lnTo>
                    <a:lnTo>
                      <a:pt x="487" y="33"/>
                    </a:lnTo>
                    <a:lnTo>
                      <a:pt x="466" y="15"/>
                    </a:lnTo>
                    <a:lnTo>
                      <a:pt x="437" y="5"/>
                    </a:lnTo>
                    <a:lnTo>
                      <a:pt x="400" y="0"/>
                    </a:lnTo>
                    <a:lnTo>
                      <a:pt x="356" y="5"/>
                    </a:lnTo>
                    <a:lnTo>
                      <a:pt x="310" y="15"/>
                    </a:lnTo>
                    <a:lnTo>
                      <a:pt x="262" y="33"/>
                    </a:lnTo>
                    <a:lnTo>
                      <a:pt x="214" y="59"/>
                    </a:lnTo>
                    <a:lnTo>
                      <a:pt x="168" y="88"/>
                    </a:lnTo>
                    <a:lnTo>
                      <a:pt x="124" y="122"/>
                    </a:lnTo>
                    <a:lnTo>
                      <a:pt x="83" y="159"/>
                    </a:lnTo>
                    <a:lnTo>
                      <a:pt x="49" y="200"/>
                    </a:lnTo>
                    <a:lnTo>
                      <a:pt x="23" y="241"/>
                    </a:lnTo>
                    <a:lnTo>
                      <a:pt x="6" y="278"/>
                    </a:lnTo>
                    <a:lnTo>
                      <a:pt x="0" y="312"/>
                    </a:lnTo>
                    <a:lnTo>
                      <a:pt x="3" y="341"/>
                    </a:lnTo>
                    <a:lnTo>
                      <a:pt x="15" y="367"/>
                    </a:lnTo>
                    <a:lnTo>
                      <a:pt x="34" y="385"/>
                    </a:lnTo>
                    <a:lnTo>
                      <a:pt x="63" y="397"/>
                    </a:lnTo>
                    <a:lnTo>
                      <a:pt x="100" y="40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3" name="Freeform 40"/>
              <p:cNvSpPr>
                <a:spLocks/>
              </p:cNvSpPr>
              <p:nvPr/>
            </p:nvSpPr>
            <p:spPr bwMode="auto">
              <a:xfrm>
                <a:off x="2307" y="3324"/>
                <a:ext cx="248" cy="153"/>
              </a:xfrm>
              <a:custGeom>
                <a:avLst/>
                <a:gdLst>
                  <a:gd name="T0" fmla="*/ 5 w 248"/>
                  <a:gd name="T1" fmla="*/ 152 h 153"/>
                  <a:gd name="T2" fmla="*/ 247 w 248"/>
                  <a:gd name="T3" fmla="*/ 0 h 153"/>
                  <a:gd name="T4" fmla="*/ 0 w 248"/>
                  <a:gd name="T5" fmla="*/ 138 h 153"/>
                  <a:gd name="T6" fmla="*/ 1 w 248"/>
                  <a:gd name="T7" fmla="*/ 140 h 153"/>
                  <a:gd name="T8" fmla="*/ 1 w 248"/>
                  <a:gd name="T9" fmla="*/ 141 h 153"/>
                  <a:gd name="T10" fmla="*/ 1 w 248"/>
                  <a:gd name="T11" fmla="*/ 143 h 153"/>
                  <a:gd name="T12" fmla="*/ 1 w 248"/>
                  <a:gd name="T13" fmla="*/ 145 h 153"/>
                  <a:gd name="T14" fmla="*/ 3 w 248"/>
                  <a:gd name="T15" fmla="*/ 146 h 153"/>
                  <a:gd name="T16" fmla="*/ 3 w 248"/>
                  <a:gd name="T17" fmla="*/ 148 h 153"/>
                  <a:gd name="T18" fmla="*/ 5 w 248"/>
                  <a:gd name="T19" fmla="*/ 150 h 153"/>
                  <a:gd name="T20" fmla="*/ 5 w 248"/>
                  <a:gd name="T21" fmla="*/ 152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
                  <a:gd name="T34" fmla="*/ 0 h 153"/>
                  <a:gd name="T35" fmla="*/ 248 w 248"/>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 h="153">
                    <a:moveTo>
                      <a:pt x="5" y="152"/>
                    </a:moveTo>
                    <a:lnTo>
                      <a:pt x="247" y="0"/>
                    </a:lnTo>
                    <a:lnTo>
                      <a:pt x="0" y="138"/>
                    </a:lnTo>
                    <a:lnTo>
                      <a:pt x="1" y="140"/>
                    </a:lnTo>
                    <a:lnTo>
                      <a:pt x="1" y="141"/>
                    </a:lnTo>
                    <a:lnTo>
                      <a:pt x="1" y="143"/>
                    </a:lnTo>
                    <a:lnTo>
                      <a:pt x="1" y="145"/>
                    </a:lnTo>
                    <a:lnTo>
                      <a:pt x="3" y="146"/>
                    </a:lnTo>
                    <a:lnTo>
                      <a:pt x="3" y="148"/>
                    </a:lnTo>
                    <a:lnTo>
                      <a:pt x="5" y="150"/>
                    </a:lnTo>
                    <a:lnTo>
                      <a:pt x="5" y="152"/>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4" name="Freeform 41"/>
              <p:cNvSpPr>
                <a:spLocks/>
              </p:cNvSpPr>
              <p:nvPr/>
            </p:nvSpPr>
            <p:spPr bwMode="auto">
              <a:xfrm>
                <a:off x="2396" y="3129"/>
                <a:ext cx="247" cy="196"/>
              </a:xfrm>
              <a:custGeom>
                <a:avLst/>
                <a:gdLst>
                  <a:gd name="T0" fmla="*/ 0 w 247"/>
                  <a:gd name="T1" fmla="*/ 143 h 196"/>
                  <a:gd name="T2" fmla="*/ 158 w 247"/>
                  <a:gd name="T3" fmla="*/ 195 h 196"/>
                  <a:gd name="T4" fmla="*/ 246 w 247"/>
                  <a:gd name="T5" fmla="*/ 0 h 196"/>
                  <a:gd name="T6" fmla="*/ 215 w 247"/>
                  <a:gd name="T7" fmla="*/ 10 h 196"/>
                  <a:gd name="T8" fmla="*/ 182 w 247"/>
                  <a:gd name="T9" fmla="*/ 22 h 196"/>
                  <a:gd name="T10" fmla="*/ 149 w 247"/>
                  <a:gd name="T11" fmla="*/ 35 h 196"/>
                  <a:gd name="T12" fmla="*/ 116 w 247"/>
                  <a:gd name="T13" fmla="*/ 54 h 196"/>
                  <a:gd name="T14" fmla="*/ 86 w 247"/>
                  <a:gd name="T15" fmla="*/ 73 h 196"/>
                  <a:gd name="T16" fmla="*/ 55 w 247"/>
                  <a:gd name="T17" fmla="*/ 95 h 196"/>
                  <a:gd name="T18" fmla="*/ 25 w 247"/>
                  <a:gd name="T19" fmla="*/ 119 h 196"/>
                  <a:gd name="T20" fmla="*/ 0 w 247"/>
                  <a:gd name="T21" fmla="*/ 143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196"/>
                  <a:gd name="T35" fmla="*/ 247 w 247"/>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196">
                    <a:moveTo>
                      <a:pt x="0" y="143"/>
                    </a:moveTo>
                    <a:lnTo>
                      <a:pt x="158" y="195"/>
                    </a:lnTo>
                    <a:lnTo>
                      <a:pt x="246" y="0"/>
                    </a:lnTo>
                    <a:lnTo>
                      <a:pt x="215" y="10"/>
                    </a:lnTo>
                    <a:lnTo>
                      <a:pt x="182" y="22"/>
                    </a:lnTo>
                    <a:lnTo>
                      <a:pt x="149" y="35"/>
                    </a:lnTo>
                    <a:lnTo>
                      <a:pt x="116" y="54"/>
                    </a:lnTo>
                    <a:lnTo>
                      <a:pt x="86" y="73"/>
                    </a:lnTo>
                    <a:lnTo>
                      <a:pt x="55" y="95"/>
                    </a:lnTo>
                    <a:lnTo>
                      <a:pt x="25" y="119"/>
                    </a:lnTo>
                    <a:lnTo>
                      <a:pt x="0" y="143"/>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5" name="Freeform 42"/>
              <p:cNvSpPr>
                <a:spLocks/>
              </p:cNvSpPr>
              <p:nvPr/>
            </p:nvSpPr>
            <p:spPr bwMode="auto">
              <a:xfrm>
                <a:off x="2554" y="3172"/>
                <a:ext cx="252" cy="153"/>
              </a:xfrm>
              <a:custGeom>
                <a:avLst/>
                <a:gdLst>
                  <a:gd name="T0" fmla="*/ 245 w 252"/>
                  <a:gd name="T1" fmla="*/ 0 h 153"/>
                  <a:gd name="T2" fmla="*/ 0 w 252"/>
                  <a:gd name="T3" fmla="*/ 152 h 153"/>
                  <a:gd name="T4" fmla="*/ 251 w 252"/>
                  <a:gd name="T5" fmla="*/ 42 h 153"/>
                  <a:gd name="T6" fmla="*/ 251 w 252"/>
                  <a:gd name="T7" fmla="*/ 37 h 153"/>
                  <a:gd name="T8" fmla="*/ 251 w 252"/>
                  <a:gd name="T9" fmla="*/ 30 h 153"/>
                  <a:gd name="T10" fmla="*/ 251 w 252"/>
                  <a:gd name="T11" fmla="*/ 25 h 153"/>
                  <a:gd name="T12" fmla="*/ 251 w 252"/>
                  <a:gd name="T13" fmla="*/ 20 h 153"/>
                  <a:gd name="T14" fmla="*/ 249 w 252"/>
                  <a:gd name="T15" fmla="*/ 15 h 153"/>
                  <a:gd name="T16" fmla="*/ 249 w 252"/>
                  <a:gd name="T17" fmla="*/ 10 h 153"/>
                  <a:gd name="T18" fmla="*/ 247 w 252"/>
                  <a:gd name="T19" fmla="*/ 5 h 153"/>
                  <a:gd name="T20" fmla="*/ 245 w 252"/>
                  <a:gd name="T21" fmla="*/ 0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
                  <a:gd name="T34" fmla="*/ 0 h 153"/>
                  <a:gd name="T35" fmla="*/ 252 w 252"/>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 h="153">
                    <a:moveTo>
                      <a:pt x="245" y="0"/>
                    </a:moveTo>
                    <a:lnTo>
                      <a:pt x="0" y="152"/>
                    </a:lnTo>
                    <a:lnTo>
                      <a:pt x="251" y="42"/>
                    </a:lnTo>
                    <a:lnTo>
                      <a:pt x="251" y="37"/>
                    </a:lnTo>
                    <a:lnTo>
                      <a:pt x="251" y="30"/>
                    </a:lnTo>
                    <a:lnTo>
                      <a:pt x="251" y="25"/>
                    </a:lnTo>
                    <a:lnTo>
                      <a:pt x="251" y="20"/>
                    </a:lnTo>
                    <a:lnTo>
                      <a:pt x="249" y="15"/>
                    </a:lnTo>
                    <a:lnTo>
                      <a:pt x="249" y="10"/>
                    </a:lnTo>
                    <a:lnTo>
                      <a:pt x="247" y="5"/>
                    </a:lnTo>
                    <a:lnTo>
                      <a:pt x="245"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6" name="Freeform 43"/>
              <p:cNvSpPr>
                <a:spLocks/>
              </p:cNvSpPr>
              <p:nvPr/>
            </p:nvSpPr>
            <p:spPr bwMode="auto">
              <a:xfrm>
                <a:off x="2510" y="3171"/>
                <a:ext cx="45" cy="154"/>
              </a:xfrm>
              <a:custGeom>
                <a:avLst/>
                <a:gdLst>
                  <a:gd name="T0" fmla="*/ 0 w 45"/>
                  <a:gd name="T1" fmla="*/ 15 h 154"/>
                  <a:gd name="T2" fmla="*/ 44 w 45"/>
                  <a:gd name="T3" fmla="*/ 153 h 154"/>
                  <a:gd name="T4" fmla="*/ 28 w 45"/>
                  <a:gd name="T5" fmla="*/ 0 h 154"/>
                  <a:gd name="T6" fmla="*/ 24 w 45"/>
                  <a:gd name="T7" fmla="*/ 1 h 154"/>
                  <a:gd name="T8" fmla="*/ 21 w 45"/>
                  <a:gd name="T9" fmla="*/ 3 h 154"/>
                  <a:gd name="T10" fmla="*/ 17 w 45"/>
                  <a:gd name="T11" fmla="*/ 5 h 154"/>
                  <a:gd name="T12" fmla="*/ 14 w 45"/>
                  <a:gd name="T13" fmla="*/ 6 h 154"/>
                  <a:gd name="T14" fmla="*/ 10 w 45"/>
                  <a:gd name="T15" fmla="*/ 8 h 154"/>
                  <a:gd name="T16" fmla="*/ 7 w 45"/>
                  <a:gd name="T17" fmla="*/ 10 h 154"/>
                  <a:gd name="T18" fmla="*/ 3 w 45"/>
                  <a:gd name="T19" fmla="*/ 11 h 154"/>
                  <a:gd name="T20" fmla="*/ 0 w 45"/>
                  <a:gd name="T21" fmla="*/ 15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54"/>
                  <a:gd name="T35" fmla="*/ 45 w 45"/>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54">
                    <a:moveTo>
                      <a:pt x="0" y="15"/>
                    </a:moveTo>
                    <a:lnTo>
                      <a:pt x="44" y="153"/>
                    </a:lnTo>
                    <a:lnTo>
                      <a:pt x="28" y="0"/>
                    </a:lnTo>
                    <a:lnTo>
                      <a:pt x="24" y="1"/>
                    </a:lnTo>
                    <a:lnTo>
                      <a:pt x="21" y="3"/>
                    </a:lnTo>
                    <a:lnTo>
                      <a:pt x="17" y="5"/>
                    </a:lnTo>
                    <a:lnTo>
                      <a:pt x="14" y="6"/>
                    </a:lnTo>
                    <a:lnTo>
                      <a:pt x="10" y="8"/>
                    </a:lnTo>
                    <a:lnTo>
                      <a:pt x="7" y="10"/>
                    </a:lnTo>
                    <a:lnTo>
                      <a:pt x="3" y="11"/>
                    </a:lnTo>
                    <a:lnTo>
                      <a:pt x="0" y="15"/>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7" name="Freeform 44"/>
              <p:cNvSpPr>
                <a:spLocks/>
              </p:cNvSpPr>
              <p:nvPr/>
            </p:nvSpPr>
            <p:spPr bwMode="auto">
              <a:xfrm>
                <a:off x="2306" y="3324"/>
                <a:ext cx="249" cy="108"/>
              </a:xfrm>
              <a:custGeom>
                <a:avLst/>
                <a:gdLst>
                  <a:gd name="T0" fmla="*/ 248 w 249"/>
                  <a:gd name="T1" fmla="*/ 0 h 108"/>
                  <a:gd name="T2" fmla="*/ 11 w 249"/>
                  <a:gd name="T3" fmla="*/ 64 h 108"/>
                  <a:gd name="T4" fmla="*/ 8 w 249"/>
                  <a:gd name="T5" fmla="*/ 69 h 108"/>
                  <a:gd name="T6" fmla="*/ 6 w 249"/>
                  <a:gd name="T7" fmla="*/ 76 h 108"/>
                  <a:gd name="T8" fmla="*/ 5 w 249"/>
                  <a:gd name="T9" fmla="*/ 81 h 108"/>
                  <a:gd name="T10" fmla="*/ 5 w 249"/>
                  <a:gd name="T11" fmla="*/ 86 h 108"/>
                  <a:gd name="T12" fmla="*/ 3 w 249"/>
                  <a:gd name="T13" fmla="*/ 91 h 108"/>
                  <a:gd name="T14" fmla="*/ 1 w 249"/>
                  <a:gd name="T15" fmla="*/ 96 h 108"/>
                  <a:gd name="T16" fmla="*/ 1 w 249"/>
                  <a:gd name="T17" fmla="*/ 101 h 108"/>
                  <a:gd name="T18" fmla="*/ 0 w 249"/>
                  <a:gd name="T19" fmla="*/ 107 h 108"/>
                  <a:gd name="T20" fmla="*/ 248 w 249"/>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108"/>
                  <a:gd name="T35" fmla="*/ 249 w 249"/>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108">
                    <a:moveTo>
                      <a:pt x="248" y="0"/>
                    </a:moveTo>
                    <a:lnTo>
                      <a:pt x="11" y="64"/>
                    </a:lnTo>
                    <a:lnTo>
                      <a:pt x="8" y="69"/>
                    </a:lnTo>
                    <a:lnTo>
                      <a:pt x="6" y="76"/>
                    </a:lnTo>
                    <a:lnTo>
                      <a:pt x="5" y="81"/>
                    </a:lnTo>
                    <a:lnTo>
                      <a:pt x="5" y="86"/>
                    </a:lnTo>
                    <a:lnTo>
                      <a:pt x="3" y="91"/>
                    </a:lnTo>
                    <a:lnTo>
                      <a:pt x="1" y="96"/>
                    </a:lnTo>
                    <a:lnTo>
                      <a:pt x="1" y="101"/>
                    </a:lnTo>
                    <a:lnTo>
                      <a:pt x="0" y="107"/>
                    </a:lnTo>
                    <a:lnTo>
                      <a:pt x="248"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8" name="Freeform 45"/>
              <p:cNvSpPr>
                <a:spLocks/>
              </p:cNvSpPr>
              <p:nvPr/>
            </p:nvSpPr>
            <p:spPr bwMode="auto">
              <a:xfrm>
                <a:off x="2543" y="3324"/>
                <a:ext cx="129" cy="167"/>
              </a:xfrm>
              <a:custGeom>
                <a:avLst/>
                <a:gdLst>
                  <a:gd name="T0" fmla="*/ 128 w 129"/>
                  <a:gd name="T1" fmla="*/ 87 h 167"/>
                  <a:gd name="T2" fmla="*/ 11 w 129"/>
                  <a:gd name="T3" fmla="*/ 0 h 167"/>
                  <a:gd name="T4" fmla="*/ 0 w 129"/>
                  <a:gd name="T5" fmla="*/ 166 h 167"/>
                  <a:gd name="T6" fmla="*/ 17 w 129"/>
                  <a:gd name="T7" fmla="*/ 159 h 167"/>
                  <a:gd name="T8" fmla="*/ 32 w 129"/>
                  <a:gd name="T9" fmla="*/ 150 h 167"/>
                  <a:gd name="T10" fmla="*/ 49 w 129"/>
                  <a:gd name="T11" fmla="*/ 142 h 167"/>
                  <a:gd name="T12" fmla="*/ 64 w 129"/>
                  <a:gd name="T13" fmla="*/ 131 h 167"/>
                  <a:gd name="T14" fmla="*/ 81 w 129"/>
                  <a:gd name="T15" fmla="*/ 121 h 167"/>
                  <a:gd name="T16" fmla="*/ 97 w 129"/>
                  <a:gd name="T17" fmla="*/ 111 h 167"/>
                  <a:gd name="T18" fmla="*/ 112 w 129"/>
                  <a:gd name="T19" fmla="*/ 99 h 167"/>
                  <a:gd name="T20" fmla="*/ 128 w 129"/>
                  <a:gd name="T21" fmla="*/ 8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67"/>
                  <a:gd name="T35" fmla="*/ 129 w 12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67">
                    <a:moveTo>
                      <a:pt x="128" y="87"/>
                    </a:moveTo>
                    <a:lnTo>
                      <a:pt x="11" y="0"/>
                    </a:lnTo>
                    <a:lnTo>
                      <a:pt x="0" y="166"/>
                    </a:lnTo>
                    <a:lnTo>
                      <a:pt x="17" y="159"/>
                    </a:lnTo>
                    <a:lnTo>
                      <a:pt x="32" y="150"/>
                    </a:lnTo>
                    <a:lnTo>
                      <a:pt x="49" y="142"/>
                    </a:lnTo>
                    <a:lnTo>
                      <a:pt x="64" y="131"/>
                    </a:lnTo>
                    <a:lnTo>
                      <a:pt x="81" y="121"/>
                    </a:lnTo>
                    <a:lnTo>
                      <a:pt x="97" y="111"/>
                    </a:lnTo>
                    <a:lnTo>
                      <a:pt x="112" y="99"/>
                    </a:lnTo>
                    <a:lnTo>
                      <a:pt x="128" y="87"/>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9" name="Freeform 46"/>
              <p:cNvSpPr>
                <a:spLocks/>
              </p:cNvSpPr>
              <p:nvPr/>
            </p:nvSpPr>
            <p:spPr bwMode="auto">
              <a:xfrm>
                <a:off x="2513" y="3292"/>
                <a:ext cx="86" cy="67"/>
              </a:xfrm>
              <a:custGeom>
                <a:avLst/>
                <a:gdLst>
                  <a:gd name="T0" fmla="*/ 15 w 86"/>
                  <a:gd name="T1" fmla="*/ 66 h 67"/>
                  <a:gd name="T2" fmla="*/ 24 w 86"/>
                  <a:gd name="T3" fmla="*/ 66 h 67"/>
                  <a:gd name="T4" fmla="*/ 31 w 86"/>
                  <a:gd name="T5" fmla="*/ 64 h 67"/>
                  <a:gd name="T6" fmla="*/ 39 w 86"/>
                  <a:gd name="T7" fmla="*/ 60 h 67"/>
                  <a:gd name="T8" fmla="*/ 48 w 86"/>
                  <a:gd name="T9" fmla="*/ 57 h 67"/>
                  <a:gd name="T10" fmla="*/ 55 w 86"/>
                  <a:gd name="T11" fmla="*/ 52 h 67"/>
                  <a:gd name="T12" fmla="*/ 64 w 86"/>
                  <a:gd name="T13" fmla="*/ 45 h 67"/>
                  <a:gd name="T14" fmla="*/ 69 w 86"/>
                  <a:gd name="T15" fmla="*/ 40 h 67"/>
                  <a:gd name="T16" fmla="*/ 76 w 86"/>
                  <a:gd name="T17" fmla="*/ 33 h 67"/>
                  <a:gd name="T18" fmla="*/ 79 w 86"/>
                  <a:gd name="T19" fmla="*/ 27 h 67"/>
                  <a:gd name="T20" fmla="*/ 83 w 86"/>
                  <a:gd name="T21" fmla="*/ 20 h 67"/>
                  <a:gd name="T22" fmla="*/ 85 w 86"/>
                  <a:gd name="T23" fmla="*/ 15 h 67"/>
                  <a:gd name="T24" fmla="*/ 83 w 86"/>
                  <a:gd name="T25" fmla="*/ 10 h 67"/>
                  <a:gd name="T26" fmla="*/ 81 w 86"/>
                  <a:gd name="T27" fmla="*/ 5 h 67"/>
                  <a:gd name="T28" fmla="*/ 78 w 86"/>
                  <a:gd name="T29" fmla="*/ 3 h 67"/>
                  <a:gd name="T30" fmla="*/ 72 w 86"/>
                  <a:gd name="T31" fmla="*/ 0 h 67"/>
                  <a:gd name="T32" fmla="*/ 67 w 86"/>
                  <a:gd name="T33" fmla="*/ 0 h 67"/>
                  <a:gd name="T34" fmla="*/ 60 w 86"/>
                  <a:gd name="T35" fmla="*/ 0 h 67"/>
                  <a:gd name="T36" fmla="*/ 52 w 86"/>
                  <a:gd name="T37" fmla="*/ 3 h 67"/>
                  <a:gd name="T38" fmla="*/ 43 w 86"/>
                  <a:gd name="T39" fmla="*/ 5 h 67"/>
                  <a:gd name="T40" fmla="*/ 36 w 86"/>
                  <a:gd name="T41" fmla="*/ 10 h 67"/>
                  <a:gd name="T42" fmla="*/ 27 w 86"/>
                  <a:gd name="T43" fmla="*/ 15 h 67"/>
                  <a:gd name="T44" fmla="*/ 20 w 86"/>
                  <a:gd name="T45" fmla="*/ 20 h 67"/>
                  <a:gd name="T46" fmla="*/ 13 w 86"/>
                  <a:gd name="T47" fmla="*/ 27 h 67"/>
                  <a:gd name="T48" fmla="*/ 6 w 86"/>
                  <a:gd name="T49" fmla="*/ 33 h 67"/>
                  <a:gd name="T50" fmla="*/ 3 w 86"/>
                  <a:gd name="T51" fmla="*/ 40 h 67"/>
                  <a:gd name="T52" fmla="*/ 0 w 86"/>
                  <a:gd name="T53" fmla="*/ 45 h 67"/>
                  <a:gd name="T54" fmla="*/ 0 w 86"/>
                  <a:gd name="T55" fmla="*/ 52 h 67"/>
                  <a:gd name="T56" fmla="*/ 0 w 86"/>
                  <a:gd name="T57" fmla="*/ 57 h 67"/>
                  <a:gd name="T58" fmla="*/ 1 w 86"/>
                  <a:gd name="T59" fmla="*/ 60 h 67"/>
                  <a:gd name="T60" fmla="*/ 5 w 86"/>
                  <a:gd name="T61" fmla="*/ 64 h 67"/>
                  <a:gd name="T62" fmla="*/ 10 w 86"/>
                  <a:gd name="T63" fmla="*/ 66 h 67"/>
                  <a:gd name="T64" fmla="*/ 15 w 8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67"/>
                  <a:gd name="T101" fmla="*/ 86 w 8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67">
                    <a:moveTo>
                      <a:pt x="15" y="66"/>
                    </a:moveTo>
                    <a:lnTo>
                      <a:pt x="24" y="66"/>
                    </a:lnTo>
                    <a:lnTo>
                      <a:pt x="31" y="64"/>
                    </a:lnTo>
                    <a:lnTo>
                      <a:pt x="39" y="60"/>
                    </a:lnTo>
                    <a:lnTo>
                      <a:pt x="48" y="57"/>
                    </a:lnTo>
                    <a:lnTo>
                      <a:pt x="55" y="52"/>
                    </a:lnTo>
                    <a:lnTo>
                      <a:pt x="64" y="45"/>
                    </a:lnTo>
                    <a:lnTo>
                      <a:pt x="69" y="40"/>
                    </a:lnTo>
                    <a:lnTo>
                      <a:pt x="76" y="33"/>
                    </a:lnTo>
                    <a:lnTo>
                      <a:pt x="79" y="27"/>
                    </a:lnTo>
                    <a:lnTo>
                      <a:pt x="83" y="20"/>
                    </a:lnTo>
                    <a:lnTo>
                      <a:pt x="85" y="15"/>
                    </a:lnTo>
                    <a:lnTo>
                      <a:pt x="83" y="10"/>
                    </a:lnTo>
                    <a:lnTo>
                      <a:pt x="81" y="5"/>
                    </a:lnTo>
                    <a:lnTo>
                      <a:pt x="78" y="3"/>
                    </a:lnTo>
                    <a:lnTo>
                      <a:pt x="72" y="0"/>
                    </a:lnTo>
                    <a:lnTo>
                      <a:pt x="67" y="0"/>
                    </a:lnTo>
                    <a:lnTo>
                      <a:pt x="60" y="0"/>
                    </a:lnTo>
                    <a:lnTo>
                      <a:pt x="52" y="3"/>
                    </a:lnTo>
                    <a:lnTo>
                      <a:pt x="43" y="5"/>
                    </a:lnTo>
                    <a:lnTo>
                      <a:pt x="36" y="10"/>
                    </a:lnTo>
                    <a:lnTo>
                      <a:pt x="27" y="15"/>
                    </a:lnTo>
                    <a:lnTo>
                      <a:pt x="20" y="20"/>
                    </a:lnTo>
                    <a:lnTo>
                      <a:pt x="13" y="27"/>
                    </a:lnTo>
                    <a:lnTo>
                      <a:pt x="6" y="33"/>
                    </a:lnTo>
                    <a:lnTo>
                      <a:pt x="3" y="40"/>
                    </a:lnTo>
                    <a:lnTo>
                      <a:pt x="0" y="45"/>
                    </a:lnTo>
                    <a:lnTo>
                      <a:pt x="0" y="52"/>
                    </a:lnTo>
                    <a:lnTo>
                      <a:pt x="0" y="57"/>
                    </a:lnTo>
                    <a:lnTo>
                      <a:pt x="1" y="60"/>
                    </a:lnTo>
                    <a:lnTo>
                      <a:pt x="5" y="64"/>
                    </a:lnTo>
                    <a:lnTo>
                      <a:pt x="10" y="66"/>
                    </a:lnTo>
                    <a:lnTo>
                      <a:pt x="15" y="6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useBgFill="1">
            <p:nvSpPr>
              <p:cNvPr id="40" name="Freeform 47"/>
              <p:cNvSpPr>
                <a:spLocks/>
              </p:cNvSpPr>
              <p:nvPr/>
            </p:nvSpPr>
            <p:spPr bwMode="auto">
              <a:xfrm>
                <a:off x="2519" y="3298"/>
                <a:ext cx="69" cy="55"/>
              </a:xfrm>
              <a:custGeom>
                <a:avLst/>
                <a:gdLst>
                  <a:gd name="T0" fmla="*/ 13 w 69"/>
                  <a:gd name="T1" fmla="*/ 54 h 55"/>
                  <a:gd name="T2" fmla="*/ 20 w 69"/>
                  <a:gd name="T3" fmla="*/ 52 h 55"/>
                  <a:gd name="T4" fmla="*/ 25 w 69"/>
                  <a:gd name="T5" fmla="*/ 52 h 55"/>
                  <a:gd name="T6" fmla="*/ 32 w 69"/>
                  <a:gd name="T7" fmla="*/ 48 h 55"/>
                  <a:gd name="T8" fmla="*/ 39 w 69"/>
                  <a:gd name="T9" fmla="*/ 45 h 55"/>
                  <a:gd name="T10" fmla="*/ 45 w 69"/>
                  <a:gd name="T11" fmla="*/ 42 h 55"/>
                  <a:gd name="T12" fmla="*/ 51 w 69"/>
                  <a:gd name="T13" fmla="*/ 37 h 55"/>
                  <a:gd name="T14" fmla="*/ 56 w 69"/>
                  <a:gd name="T15" fmla="*/ 32 h 55"/>
                  <a:gd name="T16" fmla="*/ 61 w 69"/>
                  <a:gd name="T17" fmla="*/ 27 h 55"/>
                  <a:gd name="T18" fmla="*/ 64 w 69"/>
                  <a:gd name="T19" fmla="*/ 20 h 55"/>
                  <a:gd name="T20" fmla="*/ 68 w 69"/>
                  <a:gd name="T21" fmla="*/ 15 h 55"/>
                  <a:gd name="T22" fmla="*/ 68 w 69"/>
                  <a:gd name="T23" fmla="*/ 11 h 55"/>
                  <a:gd name="T24" fmla="*/ 68 w 69"/>
                  <a:gd name="T25" fmla="*/ 6 h 55"/>
                  <a:gd name="T26" fmla="*/ 66 w 69"/>
                  <a:gd name="T27" fmla="*/ 3 h 55"/>
                  <a:gd name="T28" fmla="*/ 62 w 69"/>
                  <a:gd name="T29" fmla="*/ 1 h 55"/>
                  <a:gd name="T30" fmla="*/ 59 w 69"/>
                  <a:gd name="T31" fmla="*/ 0 h 55"/>
                  <a:gd name="T32" fmla="*/ 54 w 69"/>
                  <a:gd name="T33" fmla="*/ 0 h 55"/>
                  <a:gd name="T34" fmla="*/ 49 w 69"/>
                  <a:gd name="T35" fmla="*/ 0 h 55"/>
                  <a:gd name="T36" fmla="*/ 42 w 69"/>
                  <a:gd name="T37" fmla="*/ 1 h 55"/>
                  <a:gd name="T38" fmla="*/ 35 w 69"/>
                  <a:gd name="T39" fmla="*/ 3 h 55"/>
                  <a:gd name="T40" fmla="*/ 28 w 69"/>
                  <a:gd name="T41" fmla="*/ 6 h 55"/>
                  <a:gd name="T42" fmla="*/ 23 w 69"/>
                  <a:gd name="T43" fmla="*/ 11 h 55"/>
                  <a:gd name="T44" fmla="*/ 17 w 69"/>
                  <a:gd name="T45" fmla="*/ 15 h 55"/>
                  <a:gd name="T46" fmla="*/ 11 w 69"/>
                  <a:gd name="T47" fmla="*/ 20 h 55"/>
                  <a:gd name="T48" fmla="*/ 6 w 69"/>
                  <a:gd name="T49" fmla="*/ 27 h 55"/>
                  <a:gd name="T50" fmla="*/ 3 w 69"/>
                  <a:gd name="T51" fmla="*/ 32 h 55"/>
                  <a:gd name="T52" fmla="*/ 1 w 69"/>
                  <a:gd name="T53" fmla="*/ 37 h 55"/>
                  <a:gd name="T54" fmla="*/ 0 w 69"/>
                  <a:gd name="T55" fmla="*/ 42 h 55"/>
                  <a:gd name="T56" fmla="*/ 0 w 69"/>
                  <a:gd name="T57" fmla="*/ 45 h 55"/>
                  <a:gd name="T58" fmla="*/ 1 w 69"/>
                  <a:gd name="T59" fmla="*/ 48 h 55"/>
                  <a:gd name="T60" fmla="*/ 5 w 69"/>
                  <a:gd name="T61" fmla="*/ 52 h 55"/>
                  <a:gd name="T62" fmla="*/ 8 w 69"/>
                  <a:gd name="T63" fmla="*/ 52 h 55"/>
                  <a:gd name="T64" fmla="*/ 13 w 69"/>
                  <a:gd name="T65" fmla="*/ 54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55"/>
                  <a:gd name="T101" fmla="*/ 69 w 69"/>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55">
                    <a:moveTo>
                      <a:pt x="13" y="54"/>
                    </a:moveTo>
                    <a:lnTo>
                      <a:pt x="20" y="52"/>
                    </a:lnTo>
                    <a:lnTo>
                      <a:pt x="25" y="52"/>
                    </a:lnTo>
                    <a:lnTo>
                      <a:pt x="32" y="48"/>
                    </a:lnTo>
                    <a:lnTo>
                      <a:pt x="39" y="45"/>
                    </a:lnTo>
                    <a:lnTo>
                      <a:pt x="45" y="42"/>
                    </a:lnTo>
                    <a:lnTo>
                      <a:pt x="51" y="37"/>
                    </a:lnTo>
                    <a:lnTo>
                      <a:pt x="56" y="32"/>
                    </a:lnTo>
                    <a:lnTo>
                      <a:pt x="61" y="27"/>
                    </a:lnTo>
                    <a:lnTo>
                      <a:pt x="64" y="20"/>
                    </a:lnTo>
                    <a:lnTo>
                      <a:pt x="68" y="15"/>
                    </a:lnTo>
                    <a:lnTo>
                      <a:pt x="68" y="11"/>
                    </a:lnTo>
                    <a:lnTo>
                      <a:pt x="68" y="6"/>
                    </a:lnTo>
                    <a:lnTo>
                      <a:pt x="66" y="3"/>
                    </a:lnTo>
                    <a:lnTo>
                      <a:pt x="62" y="1"/>
                    </a:lnTo>
                    <a:lnTo>
                      <a:pt x="59" y="0"/>
                    </a:lnTo>
                    <a:lnTo>
                      <a:pt x="54" y="0"/>
                    </a:lnTo>
                    <a:lnTo>
                      <a:pt x="49" y="0"/>
                    </a:lnTo>
                    <a:lnTo>
                      <a:pt x="42" y="1"/>
                    </a:lnTo>
                    <a:lnTo>
                      <a:pt x="35" y="3"/>
                    </a:lnTo>
                    <a:lnTo>
                      <a:pt x="28" y="6"/>
                    </a:lnTo>
                    <a:lnTo>
                      <a:pt x="23" y="11"/>
                    </a:lnTo>
                    <a:lnTo>
                      <a:pt x="17" y="15"/>
                    </a:lnTo>
                    <a:lnTo>
                      <a:pt x="11" y="20"/>
                    </a:lnTo>
                    <a:lnTo>
                      <a:pt x="6" y="27"/>
                    </a:lnTo>
                    <a:lnTo>
                      <a:pt x="3" y="32"/>
                    </a:lnTo>
                    <a:lnTo>
                      <a:pt x="1" y="37"/>
                    </a:lnTo>
                    <a:lnTo>
                      <a:pt x="0" y="42"/>
                    </a:lnTo>
                    <a:lnTo>
                      <a:pt x="0" y="45"/>
                    </a:lnTo>
                    <a:lnTo>
                      <a:pt x="1" y="48"/>
                    </a:lnTo>
                    <a:lnTo>
                      <a:pt x="5" y="52"/>
                    </a:lnTo>
                    <a:lnTo>
                      <a:pt x="8" y="52"/>
                    </a:lnTo>
                    <a:lnTo>
                      <a:pt x="13" y="54"/>
                    </a:lnTo>
                  </a:path>
                </a:pathLst>
              </a:custGeom>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9" name="Group 48"/>
            <p:cNvGrpSpPr>
              <a:grpSpLocks/>
            </p:cNvGrpSpPr>
            <p:nvPr/>
          </p:nvGrpSpPr>
          <p:grpSpPr bwMode="auto">
            <a:xfrm>
              <a:off x="2509" y="2716"/>
              <a:ext cx="443" cy="473"/>
              <a:chOff x="2509" y="2716"/>
              <a:chExt cx="443" cy="473"/>
            </a:xfrm>
          </p:grpSpPr>
          <p:sp>
            <p:nvSpPr>
              <p:cNvPr id="19" name="Freeform 49"/>
              <p:cNvSpPr>
                <a:spLocks/>
              </p:cNvSpPr>
              <p:nvPr/>
            </p:nvSpPr>
            <p:spPr bwMode="auto">
              <a:xfrm>
                <a:off x="2526" y="2726"/>
                <a:ext cx="426" cy="463"/>
              </a:xfrm>
              <a:custGeom>
                <a:avLst/>
                <a:gdLst>
                  <a:gd name="T0" fmla="*/ 419 w 426"/>
                  <a:gd name="T1" fmla="*/ 340 h 463"/>
                  <a:gd name="T2" fmla="*/ 425 w 426"/>
                  <a:gd name="T3" fmla="*/ 325 h 463"/>
                  <a:gd name="T4" fmla="*/ 329 w 426"/>
                  <a:gd name="T5" fmla="*/ 5 h 463"/>
                  <a:gd name="T6" fmla="*/ 314 w 426"/>
                  <a:gd name="T7" fmla="*/ 0 h 463"/>
                  <a:gd name="T8" fmla="*/ 5 w 426"/>
                  <a:gd name="T9" fmla="*/ 111 h 463"/>
                  <a:gd name="T10" fmla="*/ 0 w 426"/>
                  <a:gd name="T11" fmla="*/ 123 h 463"/>
                  <a:gd name="T12" fmla="*/ 69 w 426"/>
                  <a:gd name="T13" fmla="*/ 453 h 463"/>
                  <a:gd name="T14" fmla="*/ 83 w 426"/>
                  <a:gd name="T15" fmla="*/ 462 h 463"/>
                  <a:gd name="T16" fmla="*/ 419 w 426"/>
                  <a:gd name="T17" fmla="*/ 340 h 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463"/>
                  <a:gd name="T29" fmla="*/ 426 w 426"/>
                  <a:gd name="T30" fmla="*/ 463 h 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463">
                    <a:moveTo>
                      <a:pt x="419" y="340"/>
                    </a:moveTo>
                    <a:lnTo>
                      <a:pt x="425" y="325"/>
                    </a:lnTo>
                    <a:lnTo>
                      <a:pt x="329" y="5"/>
                    </a:lnTo>
                    <a:lnTo>
                      <a:pt x="314" y="0"/>
                    </a:lnTo>
                    <a:lnTo>
                      <a:pt x="5" y="111"/>
                    </a:lnTo>
                    <a:lnTo>
                      <a:pt x="0" y="123"/>
                    </a:lnTo>
                    <a:lnTo>
                      <a:pt x="69" y="453"/>
                    </a:lnTo>
                    <a:lnTo>
                      <a:pt x="83" y="462"/>
                    </a:lnTo>
                    <a:lnTo>
                      <a:pt x="419" y="34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0" name="Freeform 50"/>
              <p:cNvSpPr>
                <a:spLocks/>
              </p:cNvSpPr>
              <p:nvPr/>
            </p:nvSpPr>
            <p:spPr bwMode="auto">
              <a:xfrm>
                <a:off x="2509" y="2716"/>
                <a:ext cx="425" cy="460"/>
              </a:xfrm>
              <a:custGeom>
                <a:avLst/>
                <a:gdLst>
                  <a:gd name="T0" fmla="*/ 418 w 425"/>
                  <a:gd name="T1" fmla="*/ 340 h 460"/>
                  <a:gd name="T2" fmla="*/ 424 w 425"/>
                  <a:gd name="T3" fmla="*/ 323 h 460"/>
                  <a:gd name="T4" fmla="*/ 328 w 425"/>
                  <a:gd name="T5" fmla="*/ 6 h 460"/>
                  <a:gd name="T6" fmla="*/ 313 w 425"/>
                  <a:gd name="T7" fmla="*/ 0 h 460"/>
                  <a:gd name="T8" fmla="*/ 5 w 425"/>
                  <a:gd name="T9" fmla="*/ 110 h 460"/>
                  <a:gd name="T10" fmla="*/ 0 w 425"/>
                  <a:gd name="T11" fmla="*/ 122 h 460"/>
                  <a:gd name="T12" fmla="*/ 69 w 425"/>
                  <a:gd name="T13" fmla="*/ 450 h 460"/>
                  <a:gd name="T14" fmla="*/ 81 w 425"/>
                  <a:gd name="T15" fmla="*/ 459 h 460"/>
                  <a:gd name="T16" fmla="*/ 418 w 425"/>
                  <a:gd name="T17" fmla="*/ 34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5"/>
                  <a:gd name="T28" fmla="*/ 0 h 460"/>
                  <a:gd name="T29" fmla="*/ 425 w 425"/>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5" h="460">
                    <a:moveTo>
                      <a:pt x="418" y="340"/>
                    </a:moveTo>
                    <a:lnTo>
                      <a:pt x="424" y="323"/>
                    </a:lnTo>
                    <a:lnTo>
                      <a:pt x="328" y="6"/>
                    </a:lnTo>
                    <a:lnTo>
                      <a:pt x="313" y="0"/>
                    </a:lnTo>
                    <a:lnTo>
                      <a:pt x="5" y="110"/>
                    </a:lnTo>
                    <a:lnTo>
                      <a:pt x="0" y="122"/>
                    </a:lnTo>
                    <a:lnTo>
                      <a:pt x="69" y="450"/>
                    </a:lnTo>
                    <a:lnTo>
                      <a:pt x="81" y="459"/>
                    </a:lnTo>
                    <a:lnTo>
                      <a:pt x="418" y="340"/>
                    </a:lnTo>
                  </a:path>
                </a:pathLst>
              </a:custGeom>
              <a:solidFill>
                <a:srgbClr val="00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1" name="Freeform 51"/>
              <p:cNvSpPr>
                <a:spLocks/>
              </p:cNvSpPr>
              <p:nvPr/>
            </p:nvSpPr>
            <p:spPr bwMode="auto">
              <a:xfrm>
                <a:off x="2610" y="2953"/>
                <a:ext cx="287" cy="208"/>
              </a:xfrm>
              <a:custGeom>
                <a:avLst/>
                <a:gdLst>
                  <a:gd name="T0" fmla="*/ 286 w 287"/>
                  <a:gd name="T1" fmla="*/ 112 h 208"/>
                  <a:gd name="T2" fmla="*/ 251 w 287"/>
                  <a:gd name="T3" fmla="*/ 0 h 208"/>
                  <a:gd name="T4" fmla="*/ 0 w 287"/>
                  <a:gd name="T5" fmla="*/ 91 h 208"/>
                  <a:gd name="T6" fmla="*/ 25 w 287"/>
                  <a:gd name="T7" fmla="*/ 207 h 208"/>
                  <a:gd name="T8" fmla="*/ 286 w 287"/>
                  <a:gd name="T9" fmla="*/ 112 h 208"/>
                  <a:gd name="T10" fmla="*/ 0 60000 65536"/>
                  <a:gd name="T11" fmla="*/ 0 60000 65536"/>
                  <a:gd name="T12" fmla="*/ 0 60000 65536"/>
                  <a:gd name="T13" fmla="*/ 0 60000 65536"/>
                  <a:gd name="T14" fmla="*/ 0 60000 65536"/>
                  <a:gd name="T15" fmla="*/ 0 w 287"/>
                  <a:gd name="T16" fmla="*/ 0 h 208"/>
                  <a:gd name="T17" fmla="*/ 287 w 287"/>
                  <a:gd name="T18" fmla="*/ 208 h 208"/>
                </a:gdLst>
                <a:ahLst/>
                <a:cxnLst>
                  <a:cxn ang="T10">
                    <a:pos x="T0" y="T1"/>
                  </a:cxn>
                  <a:cxn ang="T11">
                    <a:pos x="T2" y="T3"/>
                  </a:cxn>
                  <a:cxn ang="T12">
                    <a:pos x="T4" y="T5"/>
                  </a:cxn>
                  <a:cxn ang="T13">
                    <a:pos x="T6" y="T7"/>
                  </a:cxn>
                  <a:cxn ang="T14">
                    <a:pos x="T8" y="T9"/>
                  </a:cxn>
                </a:cxnLst>
                <a:rect l="T15" t="T16" r="T17" b="T18"/>
                <a:pathLst>
                  <a:path w="287" h="208">
                    <a:moveTo>
                      <a:pt x="286" y="112"/>
                    </a:moveTo>
                    <a:lnTo>
                      <a:pt x="251" y="0"/>
                    </a:lnTo>
                    <a:lnTo>
                      <a:pt x="0" y="91"/>
                    </a:lnTo>
                    <a:lnTo>
                      <a:pt x="25" y="207"/>
                    </a:lnTo>
                    <a:lnTo>
                      <a:pt x="286" y="1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2" name="Freeform 52"/>
              <p:cNvSpPr>
                <a:spLocks/>
              </p:cNvSpPr>
              <p:nvPr/>
            </p:nvSpPr>
            <p:spPr bwMode="auto">
              <a:xfrm>
                <a:off x="2616" y="2962"/>
                <a:ext cx="281" cy="195"/>
              </a:xfrm>
              <a:custGeom>
                <a:avLst/>
                <a:gdLst>
                  <a:gd name="T0" fmla="*/ 280 w 281"/>
                  <a:gd name="T1" fmla="*/ 102 h 195"/>
                  <a:gd name="T2" fmla="*/ 247 w 281"/>
                  <a:gd name="T3" fmla="*/ 0 h 195"/>
                  <a:gd name="T4" fmla="*/ 0 w 281"/>
                  <a:gd name="T5" fmla="*/ 87 h 195"/>
                  <a:gd name="T6" fmla="*/ 22 w 281"/>
                  <a:gd name="T7" fmla="*/ 194 h 195"/>
                  <a:gd name="T8" fmla="*/ 280 w 281"/>
                  <a:gd name="T9" fmla="*/ 102 h 195"/>
                  <a:gd name="T10" fmla="*/ 0 60000 65536"/>
                  <a:gd name="T11" fmla="*/ 0 60000 65536"/>
                  <a:gd name="T12" fmla="*/ 0 60000 65536"/>
                  <a:gd name="T13" fmla="*/ 0 60000 65536"/>
                  <a:gd name="T14" fmla="*/ 0 60000 65536"/>
                  <a:gd name="T15" fmla="*/ 0 w 281"/>
                  <a:gd name="T16" fmla="*/ 0 h 195"/>
                  <a:gd name="T17" fmla="*/ 281 w 281"/>
                  <a:gd name="T18" fmla="*/ 195 h 195"/>
                </a:gdLst>
                <a:ahLst/>
                <a:cxnLst>
                  <a:cxn ang="T10">
                    <a:pos x="T0" y="T1"/>
                  </a:cxn>
                  <a:cxn ang="T11">
                    <a:pos x="T2" y="T3"/>
                  </a:cxn>
                  <a:cxn ang="T12">
                    <a:pos x="T4" y="T5"/>
                  </a:cxn>
                  <a:cxn ang="T13">
                    <a:pos x="T6" y="T7"/>
                  </a:cxn>
                  <a:cxn ang="T14">
                    <a:pos x="T8" y="T9"/>
                  </a:cxn>
                </a:cxnLst>
                <a:rect l="T15" t="T16" r="T17" b="T18"/>
                <a:pathLst>
                  <a:path w="281" h="195">
                    <a:moveTo>
                      <a:pt x="280" y="102"/>
                    </a:moveTo>
                    <a:lnTo>
                      <a:pt x="247" y="0"/>
                    </a:lnTo>
                    <a:lnTo>
                      <a:pt x="0" y="87"/>
                    </a:lnTo>
                    <a:lnTo>
                      <a:pt x="22" y="194"/>
                    </a:lnTo>
                    <a:lnTo>
                      <a:pt x="280" y="102"/>
                    </a:lnTo>
                  </a:path>
                </a:pathLst>
              </a:custGeom>
              <a:solidFill>
                <a:srgbClr val="EAEAE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3" name="Freeform 53"/>
              <p:cNvSpPr>
                <a:spLocks/>
              </p:cNvSpPr>
              <p:nvPr/>
            </p:nvSpPr>
            <p:spPr bwMode="auto">
              <a:xfrm>
                <a:off x="2635" y="3001"/>
                <a:ext cx="180" cy="156"/>
              </a:xfrm>
              <a:custGeom>
                <a:avLst/>
                <a:gdLst>
                  <a:gd name="T0" fmla="*/ 179 w 180"/>
                  <a:gd name="T1" fmla="*/ 99 h 156"/>
                  <a:gd name="T2" fmla="*/ 150 w 180"/>
                  <a:gd name="T3" fmla="*/ 0 h 156"/>
                  <a:gd name="T4" fmla="*/ 0 w 180"/>
                  <a:gd name="T5" fmla="*/ 52 h 156"/>
                  <a:gd name="T6" fmla="*/ 21 w 180"/>
                  <a:gd name="T7" fmla="*/ 155 h 156"/>
                  <a:gd name="T8" fmla="*/ 179 w 180"/>
                  <a:gd name="T9" fmla="*/ 99 h 156"/>
                  <a:gd name="T10" fmla="*/ 0 60000 65536"/>
                  <a:gd name="T11" fmla="*/ 0 60000 65536"/>
                  <a:gd name="T12" fmla="*/ 0 60000 65536"/>
                  <a:gd name="T13" fmla="*/ 0 60000 65536"/>
                  <a:gd name="T14" fmla="*/ 0 60000 65536"/>
                  <a:gd name="T15" fmla="*/ 0 w 180"/>
                  <a:gd name="T16" fmla="*/ 0 h 156"/>
                  <a:gd name="T17" fmla="*/ 180 w 180"/>
                  <a:gd name="T18" fmla="*/ 156 h 156"/>
                </a:gdLst>
                <a:ahLst/>
                <a:cxnLst>
                  <a:cxn ang="T10">
                    <a:pos x="T0" y="T1"/>
                  </a:cxn>
                  <a:cxn ang="T11">
                    <a:pos x="T2" y="T3"/>
                  </a:cxn>
                  <a:cxn ang="T12">
                    <a:pos x="T4" y="T5"/>
                  </a:cxn>
                  <a:cxn ang="T13">
                    <a:pos x="T6" y="T7"/>
                  </a:cxn>
                  <a:cxn ang="T14">
                    <a:pos x="T8" y="T9"/>
                  </a:cxn>
                </a:cxnLst>
                <a:rect l="T15" t="T16" r="T17" b="T18"/>
                <a:pathLst>
                  <a:path w="180" h="156">
                    <a:moveTo>
                      <a:pt x="179" y="99"/>
                    </a:moveTo>
                    <a:lnTo>
                      <a:pt x="150" y="0"/>
                    </a:lnTo>
                    <a:lnTo>
                      <a:pt x="0" y="52"/>
                    </a:lnTo>
                    <a:lnTo>
                      <a:pt x="21" y="155"/>
                    </a:lnTo>
                    <a:lnTo>
                      <a:pt x="179" y="9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4" name="Freeform 54"/>
              <p:cNvSpPr>
                <a:spLocks/>
              </p:cNvSpPr>
              <p:nvPr/>
            </p:nvSpPr>
            <p:spPr bwMode="auto">
              <a:xfrm>
                <a:off x="2626" y="2999"/>
                <a:ext cx="183" cy="158"/>
              </a:xfrm>
              <a:custGeom>
                <a:avLst/>
                <a:gdLst>
                  <a:gd name="T0" fmla="*/ 182 w 183"/>
                  <a:gd name="T1" fmla="*/ 101 h 158"/>
                  <a:gd name="T2" fmla="*/ 154 w 183"/>
                  <a:gd name="T3" fmla="*/ 0 h 158"/>
                  <a:gd name="T4" fmla="*/ 0 w 183"/>
                  <a:gd name="T5" fmla="*/ 54 h 158"/>
                  <a:gd name="T6" fmla="*/ 22 w 183"/>
                  <a:gd name="T7" fmla="*/ 157 h 158"/>
                  <a:gd name="T8" fmla="*/ 182 w 183"/>
                  <a:gd name="T9" fmla="*/ 101 h 158"/>
                  <a:gd name="T10" fmla="*/ 0 60000 65536"/>
                  <a:gd name="T11" fmla="*/ 0 60000 65536"/>
                  <a:gd name="T12" fmla="*/ 0 60000 65536"/>
                  <a:gd name="T13" fmla="*/ 0 60000 65536"/>
                  <a:gd name="T14" fmla="*/ 0 60000 65536"/>
                  <a:gd name="T15" fmla="*/ 0 w 183"/>
                  <a:gd name="T16" fmla="*/ 0 h 158"/>
                  <a:gd name="T17" fmla="*/ 183 w 183"/>
                  <a:gd name="T18" fmla="*/ 158 h 158"/>
                </a:gdLst>
                <a:ahLst/>
                <a:cxnLst>
                  <a:cxn ang="T10">
                    <a:pos x="T0" y="T1"/>
                  </a:cxn>
                  <a:cxn ang="T11">
                    <a:pos x="T2" y="T3"/>
                  </a:cxn>
                  <a:cxn ang="T12">
                    <a:pos x="T4" y="T5"/>
                  </a:cxn>
                  <a:cxn ang="T13">
                    <a:pos x="T6" y="T7"/>
                  </a:cxn>
                  <a:cxn ang="T14">
                    <a:pos x="T8" y="T9"/>
                  </a:cxn>
                </a:cxnLst>
                <a:rect l="T15" t="T16" r="T17" b="T18"/>
                <a:pathLst>
                  <a:path w="183" h="158">
                    <a:moveTo>
                      <a:pt x="182" y="101"/>
                    </a:moveTo>
                    <a:lnTo>
                      <a:pt x="154" y="0"/>
                    </a:lnTo>
                    <a:lnTo>
                      <a:pt x="0" y="54"/>
                    </a:lnTo>
                    <a:lnTo>
                      <a:pt x="22" y="157"/>
                    </a:lnTo>
                    <a:lnTo>
                      <a:pt x="182" y="10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5" name="Freeform 55"/>
              <p:cNvSpPr>
                <a:spLocks/>
              </p:cNvSpPr>
              <p:nvPr/>
            </p:nvSpPr>
            <p:spPr bwMode="auto">
              <a:xfrm>
                <a:off x="2522" y="2829"/>
                <a:ext cx="28" cy="29"/>
              </a:xfrm>
              <a:custGeom>
                <a:avLst/>
                <a:gdLst>
                  <a:gd name="T0" fmla="*/ 27 w 28"/>
                  <a:gd name="T1" fmla="*/ 21 h 29"/>
                  <a:gd name="T2" fmla="*/ 23 w 28"/>
                  <a:gd name="T3" fmla="*/ 0 h 29"/>
                  <a:gd name="T4" fmla="*/ 0 w 28"/>
                  <a:gd name="T5" fmla="*/ 8 h 29"/>
                  <a:gd name="T6" fmla="*/ 3 w 28"/>
                  <a:gd name="T7" fmla="*/ 28 h 29"/>
                  <a:gd name="T8" fmla="*/ 27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7" y="21"/>
                    </a:moveTo>
                    <a:lnTo>
                      <a:pt x="23" y="0"/>
                    </a:lnTo>
                    <a:lnTo>
                      <a:pt x="0" y="8"/>
                    </a:lnTo>
                    <a:lnTo>
                      <a:pt x="3" y="28"/>
                    </a:lnTo>
                    <a:lnTo>
                      <a:pt x="27" y="21"/>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6" name="Freeform 56"/>
              <p:cNvSpPr>
                <a:spLocks/>
              </p:cNvSpPr>
              <p:nvPr/>
            </p:nvSpPr>
            <p:spPr bwMode="auto">
              <a:xfrm>
                <a:off x="2525" y="2835"/>
                <a:ext cx="29" cy="27"/>
              </a:xfrm>
              <a:custGeom>
                <a:avLst/>
                <a:gdLst>
                  <a:gd name="T0" fmla="*/ 28 w 29"/>
                  <a:gd name="T1" fmla="*/ 18 h 27"/>
                  <a:gd name="T2" fmla="*/ 23 w 29"/>
                  <a:gd name="T3" fmla="*/ 0 h 27"/>
                  <a:gd name="T4" fmla="*/ 0 w 29"/>
                  <a:gd name="T5" fmla="*/ 6 h 27"/>
                  <a:gd name="T6" fmla="*/ 4 w 29"/>
                  <a:gd name="T7" fmla="*/ 26 h 27"/>
                  <a:gd name="T8" fmla="*/ 28 w 29"/>
                  <a:gd name="T9" fmla="*/ 18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28" y="18"/>
                    </a:moveTo>
                    <a:lnTo>
                      <a:pt x="23" y="0"/>
                    </a:lnTo>
                    <a:lnTo>
                      <a:pt x="0" y="6"/>
                    </a:lnTo>
                    <a:lnTo>
                      <a:pt x="4" y="26"/>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7" name="Freeform 57"/>
              <p:cNvSpPr>
                <a:spLocks/>
              </p:cNvSpPr>
              <p:nvPr/>
            </p:nvSpPr>
            <p:spPr bwMode="auto">
              <a:xfrm>
                <a:off x="2805" y="2731"/>
                <a:ext cx="26" cy="28"/>
              </a:xfrm>
              <a:custGeom>
                <a:avLst/>
                <a:gdLst>
                  <a:gd name="T0" fmla="*/ 25 w 26"/>
                  <a:gd name="T1" fmla="*/ 19 h 28"/>
                  <a:gd name="T2" fmla="*/ 18 w 26"/>
                  <a:gd name="T3" fmla="*/ 0 h 28"/>
                  <a:gd name="T4" fmla="*/ 0 w 26"/>
                  <a:gd name="T5" fmla="*/ 7 h 28"/>
                  <a:gd name="T6" fmla="*/ 5 w 26"/>
                  <a:gd name="T7" fmla="*/ 27 h 28"/>
                  <a:gd name="T8" fmla="*/ 25 w 26"/>
                  <a:gd name="T9" fmla="*/ 19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25" y="19"/>
                    </a:moveTo>
                    <a:lnTo>
                      <a:pt x="18" y="0"/>
                    </a:lnTo>
                    <a:lnTo>
                      <a:pt x="0" y="7"/>
                    </a:lnTo>
                    <a:lnTo>
                      <a:pt x="5" y="27"/>
                    </a:lnTo>
                    <a:lnTo>
                      <a:pt x="25"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8" name="Freeform 58"/>
              <p:cNvSpPr>
                <a:spLocks/>
              </p:cNvSpPr>
              <p:nvPr/>
            </p:nvSpPr>
            <p:spPr bwMode="auto">
              <a:xfrm>
                <a:off x="2809" y="2732"/>
                <a:ext cx="29" cy="28"/>
              </a:xfrm>
              <a:custGeom>
                <a:avLst/>
                <a:gdLst>
                  <a:gd name="T0" fmla="*/ 28 w 29"/>
                  <a:gd name="T1" fmla="*/ 18 h 28"/>
                  <a:gd name="T2" fmla="*/ 21 w 29"/>
                  <a:gd name="T3" fmla="*/ 0 h 28"/>
                  <a:gd name="T4" fmla="*/ 0 w 29"/>
                  <a:gd name="T5" fmla="*/ 6 h 28"/>
                  <a:gd name="T6" fmla="*/ 4 w 29"/>
                  <a:gd name="T7" fmla="*/ 27 h 28"/>
                  <a:gd name="T8" fmla="*/ 28 w 29"/>
                  <a:gd name="T9" fmla="*/ 1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28" y="18"/>
                    </a:moveTo>
                    <a:lnTo>
                      <a:pt x="21" y="0"/>
                    </a:lnTo>
                    <a:lnTo>
                      <a:pt x="0" y="6"/>
                    </a:lnTo>
                    <a:lnTo>
                      <a:pt x="4" y="27"/>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9" name="Freeform 59"/>
              <p:cNvSpPr>
                <a:spLocks/>
              </p:cNvSpPr>
              <p:nvPr/>
            </p:nvSpPr>
            <p:spPr bwMode="auto">
              <a:xfrm>
                <a:off x="2653" y="3041"/>
                <a:ext cx="59" cy="92"/>
              </a:xfrm>
              <a:custGeom>
                <a:avLst/>
                <a:gdLst>
                  <a:gd name="T0" fmla="*/ 58 w 59"/>
                  <a:gd name="T1" fmla="*/ 78 h 92"/>
                  <a:gd name="T2" fmla="*/ 38 w 59"/>
                  <a:gd name="T3" fmla="*/ 0 h 92"/>
                  <a:gd name="T4" fmla="*/ 0 w 59"/>
                  <a:gd name="T5" fmla="*/ 13 h 92"/>
                  <a:gd name="T6" fmla="*/ 18 w 59"/>
                  <a:gd name="T7" fmla="*/ 91 h 92"/>
                  <a:gd name="T8" fmla="*/ 58 w 59"/>
                  <a:gd name="T9" fmla="*/ 78 h 92"/>
                  <a:gd name="T10" fmla="*/ 0 60000 65536"/>
                  <a:gd name="T11" fmla="*/ 0 60000 65536"/>
                  <a:gd name="T12" fmla="*/ 0 60000 65536"/>
                  <a:gd name="T13" fmla="*/ 0 60000 65536"/>
                  <a:gd name="T14" fmla="*/ 0 60000 65536"/>
                  <a:gd name="T15" fmla="*/ 0 w 59"/>
                  <a:gd name="T16" fmla="*/ 0 h 92"/>
                  <a:gd name="T17" fmla="*/ 59 w 59"/>
                  <a:gd name="T18" fmla="*/ 92 h 92"/>
                </a:gdLst>
                <a:ahLst/>
                <a:cxnLst>
                  <a:cxn ang="T10">
                    <a:pos x="T0" y="T1"/>
                  </a:cxn>
                  <a:cxn ang="T11">
                    <a:pos x="T2" y="T3"/>
                  </a:cxn>
                  <a:cxn ang="T12">
                    <a:pos x="T4" y="T5"/>
                  </a:cxn>
                  <a:cxn ang="T13">
                    <a:pos x="T6" y="T7"/>
                  </a:cxn>
                  <a:cxn ang="T14">
                    <a:pos x="T8" y="T9"/>
                  </a:cxn>
                </a:cxnLst>
                <a:rect l="T15" t="T16" r="T17" b="T18"/>
                <a:pathLst>
                  <a:path w="59" h="92">
                    <a:moveTo>
                      <a:pt x="58" y="78"/>
                    </a:moveTo>
                    <a:lnTo>
                      <a:pt x="38" y="0"/>
                    </a:lnTo>
                    <a:lnTo>
                      <a:pt x="0" y="13"/>
                    </a:lnTo>
                    <a:lnTo>
                      <a:pt x="18" y="91"/>
                    </a:lnTo>
                    <a:lnTo>
                      <a:pt x="58" y="7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0" name="Freeform 60"/>
              <p:cNvSpPr>
                <a:spLocks/>
              </p:cNvSpPr>
              <p:nvPr/>
            </p:nvSpPr>
            <p:spPr bwMode="auto">
              <a:xfrm>
                <a:off x="2658" y="3047"/>
                <a:ext cx="51" cy="86"/>
              </a:xfrm>
              <a:custGeom>
                <a:avLst/>
                <a:gdLst>
                  <a:gd name="T0" fmla="*/ 50 w 51"/>
                  <a:gd name="T1" fmla="*/ 73 h 86"/>
                  <a:gd name="T2" fmla="*/ 34 w 51"/>
                  <a:gd name="T3" fmla="*/ 0 h 86"/>
                  <a:gd name="T4" fmla="*/ 0 w 51"/>
                  <a:gd name="T5" fmla="*/ 11 h 86"/>
                  <a:gd name="T6" fmla="*/ 15 w 51"/>
                  <a:gd name="T7" fmla="*/ 85 h 86"/>
                  <a:gd name="T8" fmla="*/ 50 w 51"/>
                  <a:gd name="T9" fmla="*/ 73 h 86"/>
                  <a:gd name="T10" fmla="*/ 0 60000 65536"/>
                  <a:gd name="T11" fmla="*/ 0 60000 65536"/>
                  <a:gd name="T12" fmla="*/ 0 60000 65536"/>
                  <a:gd name="T13" fmla="*/ 0 60000 65536"/>
                  <a:gd name="T14" fmla="*/ 0 60000 65536"/>
                  <a:gd name="T15" fmla="*/ 0 w 51"/>
                  <a:gd name="T16" fmla="*/ 0 h 86"/>
                  <a:gd name="T17" fmla="*/ 51 w 51"/>
                  <a:gd name="T18" fmla="*/ 86 h 86"/>
                </a:gdLst>
                <a:ahLst/>
                <a:cxnLst>
                  <a:cxn ang="T10">
                    <a:pos x="T0" y="T1"/>
                  </a:cxn>
                  <a:cxn ang="T11">
                    <a:pos x="T2" y="T3"/>
                  </a:cxn>
                  <a:cxn ang="T12">
                    <a:pos x="T4" y="T5"/>
                  </a:cxn>
                  <a:cxn ang="T13">
                    <a:pos x="T6" y="T7"/>
                  </a:cxn>
                  <a:cxn ang="T14">
                    <a:pos x="T8" y="T9"/>
                  </a:cxn>
                </a:cxnLst>
                <a:rect l="T15" t="T16" r="T17" b="T18"/>
                <a:pathLst>
                  <a:path w="51" h="86">
                    <a:moveTo>
                      <a:pt x="50" y="73"/>
                    </a:moveTo>
                    <a:lnTo>
                      <a:pt x="34" y="0"/>
                    </a:lnTo>
                    <a:lnTo>
                      <a:pt x="0" y="11"/>
                    </a:lnTo>
                    <a:lnTo>
                      <a:pt x="15" y="85"/>
                    </a:lnTo>
                    <a:lnTo>
                      <a:pt x="50" y="73"/>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10" name="Group 61"/>
            <p:cNvGrpSpPr>
              <a:grpSpLocks/>
            </p:cNvGrpSpPr>
            <p:nvPr/>
          </p:nvGrpSpPr>
          <p:grpSpPr bwMode="auto">
            <a:xfrm>
              <a:off x="1964" y="2535"/>
              <a:ext cx="542" cy="848"/>
              <a:chOff x="1964" y="2535"/>
              <a:chExt cx="542" cy="848"/>
            </a:xfrm>
          </p:grpSpPr>
          <p:sp>
            <p:nvSpPr>
              <p:cNvPr id="11" name="Freeform 62"/>
              <p:cNvSpPr>
                <a:spLocks/>
              </p:cNvSpPr>
              <p:nvPr/>
            </p:nvSpPr>
            <p:spPr bwMode="auto">
              <a:xfrm>
                <a:off x="2012" y="2895"/>
                <a:ext cx="17" cy="17"/>
              </a:xfrm>
              <a:custGeom>
                <a:avLst/>
                <a:gdLst>
                  <a:gd name="T0" fmla="*/ 0 w 17"/>
                  <a:gd name="T1" fmla="*/ 16 h 17"/>
                  <a:gd name="T2" fmla="*/ 5 w 17"/>
                  <a:gd name="T3" fmla="*/ 8 h 17"/>
                  <a:gd name="T4" fmla="*/ 5 w 17"/>
                  <a:gd name="T5" fmla="*/ 8 h 17"/>
                  <a:gd name="T6" fmla="*/ 5 w 17"/>
                  <a:gd name="T7" fmla="*/ 8 h 17"/>
                  <a:gd name="T8" fmla="*/ 0 w 17"/>
                  <a:gd name="T9" fmla="*/ 8 h 17"/>
                  <a:gd name="T10" fmla="*/ 0 w 17"/>
                  <a:gd name="T11" fmla="*/ 16 h 17"/>
                  <a:gd name="T12" fmla="*/ 0 w 17"/>
                  <a:gd name="T13" fmla="*/ 16 h 17"/>
                  <a:gd name="T14" fmla="*/ 10 w 17"/>
                  <a:gd name="T15" fmla="*/ 0 h 17"/>
                  <a:gd name="T16" fmla="*/ 16 w 17"/>
                  <a:gd name="T17" fmla="*/ 0 h 17"/>
                  <a:gd name="T18" fmla="*/ 16 w 17"/>
                  <a:gd name="T19" fmla="*/ 0 h 17"/>
                  <a:gd name="T20" fmla="*/ 16 w 17"/>
                  <a:gd name="T21" fmla="*/ 0 h 17"/>
                  <a:gd name="T22" fmla="*/ 16 w 17"/>
                  <a:gd name="T23" fmla="*/ 0 h 17"/>
                  <a:gd name="T24" fmla="*/ 10 w 17"/>
                  <a:gd name="T25" fmla="*/ 0 h 17"/>
                  <a:gd name="T26" fmla="*/ 10 w 17"/>
                  <a:gd name="T27" fmla="*/ 0 h 17"/>
                  <a:gd name="T28" fmla="*/ 0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6"/>
                    </a:moveTo>
                    <a:lnTo>
                      <a:pt x="5" y="8"/>
                    </a:lnTo>
                    <a:lnTo>
                      <a:pt x="0" y="8"/>
                    </a:lnTo>
                    <a:lnTo>
                      <a:pt x="0" y="16"/>
                    </a:lnTo>
                    <a:lnTo>
                      <a:pt x="10" y="0"/>
                    </a:lnTo>
                    <a:lnTo>
                      <a:pt x="16" y="0"/>
                    </a:lnTo>
                    <a:lnTo>
                      <a:pt x="10" y="0"/>
                    </a:lnTo>
                    <a:lnTo>
                      <a:pt x="0" y="16"/>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2" name="Freeform 63"/>
              <p:cNvSpPr>
                <a:spLocks/>
              </p:cNvSpPr>
              <p:nvPr/>
            </p:nvSpPr>
            <p:spPr bwMode="auto">
              <a:xfrm>
                <a:off x="2098" y="2977"/>
                <a:ext cx="19" cy="22"/>
              </a:xfrm>
              <a:custGeom>
                <a:avLst/>
                <a:gdLst>
                  <a:gd name="T0" fmla="*/ 3 w 19"/>
                  <a:gd name="T1" fmla="*/ 0 h 22"/>
                  <a:gd name="T2" fmla="*/ 0 w 19"/>
                  <a:gd name="T3" fmla="*/ 20 h 22"/>
                  <a:gd name="T4" fmla="*/ 17 w 19"/>
                  <a:gd name="T5" fmla="*/ 21 h 22"/>
                  <a:gd name="T6" fmla="*/ 18 w 19"/>
                  <a:gd name="T7" fmla="*/ 11 h 22"/>
                  <a:gd name="T8" fmla="*/ 9 w 19"/>
                  <a:gd name="T9" fmla="*/ 5 h 22"/>
                  <a:gd name="T10" fmla="*/ 3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3" y="0"/>
                    </a:moveTo>
                    <a:lnTo>
                      <a:pt x="0" y="20"/>
                    </a:lnTo>
                    <a:lnTo>
                      <a:pt x="17" y="21"/>
                    </a:lnTo>
                    <a:lnTo>
                      <a:pt x="18" y="11"/>
                    </a:lnTo>
                    <a:lnTo>
                      <a:pt x="9" y="5"/>
                    </a:lnTo>
                    <a:lnTo>
                      <a:pt x="3" y="0"/>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3" name="Freeform 64"/>
              <p:cNvSpPr>
                <a:spLocks/>
              </p:cNvSpPr>
              <p:nvPr/>
            </p:nvSpPr>
            <p:spPr bwMode="auto">
              <a:xfrm>
                <a:off x="2123" y="2535"/>
                <a:ext cx="218" cy="712"/>
              </a:xfrm>
              <a:custGeom>
                <a:avLst/>
                <a:gdLst>
                  <a:gd name="T0" fmla="*/ 217 w 218"/>
                  <a:gd name="T1" fmla="*/ 596 h 712"/>
                  <a:gd name="T2" fmla="*/ 200 w 218"/>
                  <a:gd name="T3" fmla="*/ 413 h 712"/>
                  <a:gd name="T4" fmla="*/ 206 w 218"/>
                  <a:gd name="T5" fmla="*/ 405 h 712"/>
                  <a:gd name="T6" fmla="*/ 210 w 218"/>
                  <a:gd name="T7" fmla="*/ 399 h 712"/>
                  <a:gd name="T8" fmla="*/ 207 w 218"/>
                  <a:gd name="T9" fmla="*/ 377 h 712"/>
                  <a:gd name="T10" fmla="*/ 208 w 218"/>
                  <a:gd name="T11" fmla="*/ 294 h 712"/>
                  <a:gd name="T12" fmla="*/ 205 w 218"/>
                  <a:gd name="T13" fmla="*/ 234 h 712"/>
                  <a:gd name="T14" fmla="*/ 195 w 218"/>
                  <a:gd name="T15" fmla="*/ 165 h 712"/>
                  <a:gd name="T16" fmla="*/ 172 w 218"/>
                  <a:gd name="T17" fmla="*/ 136 h 712"/>
                  <a:gd name="T18" fmla="*/ 141 w 218"/>
                  <a:gd name="T19" fmla="*/ 114 h 712"/>
                  <a:gd name="T20" fmla="*/ 125 w 218"/>
                  <a:gd name="T21" fmla="*/ 104 h 712"/>
                  <a:gd name="T22" fmla="*/ 137 w 218"/>
                  <a:gd name="T23" fmla="*/ 63 h 712"/>
                  <a:gd name="T24" fmla="*/ 140 w 218"/>
                  <a:gd name="T25" fmla="*/ 49 h 712"/>
                  <a:gd name="T26" fmla="*/ 137 w 218"/>
                  <a:gd name="T27" fmla="*/ 28 h 712"/>
                  <a:gd name="T28" fmla="*/ 126 w 218"/>
                  <a:gd name="T29" fmla="*/ 12 h 712"/>
                  <a:gd name="T30" fmla="*/ 120 w 218"/>
                  <a:gd name="T31" fmla="*/ 2 h 712"/>
                  <a:gd name="T32" fmla="*/ 99 w 218"/>
                  <a:gd name="T33" fmla="*/ 0 h 712"/>
                  <a:gd name="T34" fmla="*/ 76 w 218"/>
                  <a:gd name="T35" fmla="*/ 1 h 712"/>
                  <a:gd name="T36" fmla="*/ 71 w 218"/>
                  <a:gd name="T37" fmla="*/ 8 h 712"/>
                  <a:gd name="T38" fmla="*/ 59 w 218"/>
                  <a:gd name="T39" fmla="*/ 20 h 712"/>
                  <a:gd name="T40" fmla="*/ 56 w 218"/>
                  <a:gd name="T41" fmla="*/ 41 h 712"/>
                  <a:gd name="T42" fmla="*/ 60 w 218"/>
                  <a:gd name="T43" fmla="*/ 58 h 712"/>
                  <a:gd name="T44" fmla="*/ 77 w 218"/>
                  <a:gd name="T45" fmla="*/ 104 h 712"/>
                  <a:gd name="T46" fmla="*/ 58 w 218"/>
                  <a:gd name="T47" fmla="*/ 115 h 712"/>
                  <a:gd name="T48" fmla="*/ 26 w 218"/>
                  <a:gd name="T49" fmla="*/ 138 h 712"/>
                  <a:gd name="T50" fmla="*/ 17 w 218"/>
                  <a:gd name="T51" fmla="*/ 155 h 712"/>
                  <a:gd name="T52" fmla="*/ 10 w 218"/>
                  <a:gd name="T53" fmla="*/ 210 h 712"/>
                  <a:gd name="T54" fmla="*/ 3 w 218"/>
                  <a:gd name="T55" fmla="*/ 267 h 712"/>
                  <a:gd name="T56" fmla="*/ 1 w 218"/>
                  <a:gd name="T57" fmla="*/ 296 h 712"/>
                  <a:gd name="T58" fmla="*/ 0 w 218"/>
                  <a:gd name="T59" fmla="*/ 351 h 712"/>
                  <a:gd name="T60" fmla="*/ 3 w 218"/>
                  <a:gd name="T61" fmla="*/ 399 h 712"/>
                  <a:gd name="T62" fmla="*/ 13 w 218"/>
                  <a:gd name="T63" fmla="*/ 408 h 712"/>
                  <a:gd name="T64" fmla="*/ 24 w 218"/>
                  <a:gd name="T65" fmla="*/ 409 h 712"/>
                  <a:gd name="T66" fmla="*/ 15 w 218"/>
                  <a:gd name="T67" fmla="*/ 391 h 712"/>
                  <a:gd name="T68" fmla="*/ 63 w 218"/>
                  <a:gd name="T69" fmla="*/ 661 h 712"/>
                  <a:gd name="T70" fmla="*/ 71 w 218"/>
                  <a:gd name="T71" fmla="*/ 708 h 712"/>
                  <a:gd name="T72" fmla="*/ 107 w 218"/>
                  <a:gd name="T73" fmla="*/ 689 h 712"/>
                  <a:gd name="T74" fmla="*/ 127 w 218"/>
                  <a:gd name="T75" fmla="*/ 701 h 712"/>
                  <a:gd name="T76" fmla="*/ 146 w 218"/>
                  <a:gd name="T77" fmla="*/ 710 h 712"/>
                  <a:gd name="T78" fmla="*/ 160 w 218"/>
                  <a:gd name="T79" fmla="*/ 710 h 712"/>
                  <a:gd name="T80" fmla="*/ 172 w 218"/>
                  <a:gd name="T81" fmla="*/ 707 h 712"/>
                  <a:gd name="T82" fmla="*/ 167 w 218"/>
                  <a:gd name="T83" fmla="*/ 679 h 712"/>
                  <a:gd name="T84" fmla="*/ 176 w 218"/>
                  <a:gd name="T85" fmla="*/ 389 h 712"/>
                  <a:gd name="T86" fmla="*/ 182 w 218"/>
                  <a:gd name="T87" fmla="*/ 404 h 712"/>
                  <a:gd name="T88" fmla="*/ 184 w 218"/>
                  <a:gd name="T89" fmla="*/ 406 h 712"/>
                  <a:gd name="T90" fmla="*/ 187 w 218"/>
                  <a:gd name="T91" fmla="*/ 410 h 712"/>
                  <a:gd name="T92" fmla="*/ 174 w 218"/>
                  <a:gd name="T93" fmla="*/ 426 h 7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8"/>
                  <a:gd name="T142" fmla="*/ 0 h 712"/>
                  <a:gd name="T143" fmla="*/ 218 w 218"/>
                  <a:gd name="T144" fmla="*/ 712 h 7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8" h="712">
                    <a:moveTo>
                      <a:pt x="174" y="426"/>
                    </a:moveTo>
                    <a:lnTo>
                      <a:pt x="174" y="596"/>
                    </a:lnTo>
                    <a:lnTo>
                      <a:pt x="217" y="596"/>
                    </a:lnTo>
                    <a:lnTo>
                      <a:pt x="217" y="426"/>
                    </a:lnTo>
                    <a:lnTo>
                      <a:pt x="200" y="426"/>
                    </a:lnTo>
                    <a:lnTo>
                      <a:pt x="200" y="413"/>
                    </a:lnTo>
                    <a:lnTo>
                      <a:pt x="202" y="410"/>
                    </a:lnTo>
                    <a:lnTo>
                      <a:pt x="204" y="408"/>
                    </a:lnTo>
                    <a:lnTo>
                      <a:pt x="206" y="405"/>
                    </a:lnTo>
                    <a:lnTo>
                      <a:pt x="208" y="403"/>
                    </a:lnTo>
                    <a:lnTo>
                      <a:pt x="209" y="401"/>
                    </a:lnTo>
                    <a:lnTo>
                      <a:pt x="210" y="399"/>
                    </a:lnTo>
                    <a:lnTo>
                      <a:pt x="211" y="397"/>
                    </a:lnTo>
                    <a:lnTo>
                      <a:pt x="207" y="377"/>
                    </a:lnTo>
                    <a:lnTo>
                      <a:pt x="208" y="300"/>
                    </a:lnTo>
                    <a:lnTo>
                      <a:pt x="208" y="294"/>
                    </a:lnTo>
                    <a:lnTo>
                      <a:pt x="208" y="280"/>
                    </a:lnTo>
                    <a:lnTo>
                      <a:pt x="206" y="259"/>
                    </a:lnTo>
                    <a:lnTo>
                      <a:pt x="205" y="234"/>
                    </a:lnTo>
                    <a:lnTo>
                      <a:pt x="202" y="209"/>
                    </a:lnTo>
                    <a:lnTo>
                      <a:pt x="199" y="185"/>
                    </a:lnTo>
                    <a:lnTo>
                      <a:pt x="195" y="165"/>
                    </a:lnTo>
                    <a:lnTo>
                      <a:pt x="189" y="153"/>
                    </a:lnTo>
                    <a:lnTo>
                      <a:pt x="182" y="145"/>
                    </a:lnTo>
                    <a:lnTo>
                      <a:pt x="172" y="136"/>
                    </a:lnTo>
                    <a:lnTo>
                      <a:pt x="162" y="128"/>
                    </a:lnTo>
                    <a:lnTo>
                      <a:pt x="151" y="120"/>
                    </a:lnTo>
                    <a:lnTo>
                      <a:pt x="141" y="114"/>
                    </a:lnTo>
                    <a:lnTo>
                      <a:pt x="132" y="109"/>
                    </a:lnTo>
                    <a:lnTo>
                      <a:pt x="126" y="105"/>
                    </a:lnTo>
                    <a:lnTo>
                      <a:pt x="125" y="104"/>
                    </a:lnTo>
                    <a:lnTo>
                      <a:pt x="126" y="86"/>
                    </a:lnTo>
                    <a:lnTo>
                      <a:pt x="137" y="64"/>
                    </a:lnTo>
                    <a:lnTo>
                      <a:pt x="137" y="63"/>
                    </a:lnTo>
                    <a:lnTo>
                      <a:pt x="138" y="60"/>
                    </a:lnTo>
                    <a:lnTo>
                      <a:pt x="139" y="55"/>
                    </a:lnTo>
                    <a:lnTo>
                      <a:pt x="140" y="49"/>
                    </a:lnTo>
                    <a:lnTo>
                      <a:pt x="140" y="42"/>
                    </a:lnTo>
                    <a:lnTo>
                      <a:pt x="139" y="35"/>
                    </a:lnTo>
                    <a:lnTo>
                      <a:pt x="137" y="28"/>
                    </a:lnTo>
                    <a:lnTo>
                      <a:pt x="133" y="21"/>
                    </a:lnTo>
                    <a:lnTo>
                      <a:pt x="129" y="17"/>
                    </a:lnTo>
                    <a:lnTo>
                      <a:pt x="126" y="12"/>
                    </a:lnTo>
                    <a:lnTo>
                      <a:pt x="125" y="8"/>
                    </a:lnTo>
                    <a:lnTo>
                      <a:pt x="123" y="5"/>
                    </a:lnTo>
                    <a:lnTo>
                      <a:pt x="120" y="2"/>
                    </a:lnTo>
                    <a:lnTo>
                      <a:pt x="116" y="0"/>
                    </a:lnTo>
                    <a:lnTo>
                      <a:pt x="109" y="0"/>
                    </a:lnTo>
                    <a:lnTo>
                      <a:pt x="99" y="0"/>
                    </a:lnTo>
                    <a:lnTo>
                      <a:pt x="88" y="0"/>
                    </a:lnTo>
                    <a:lnTo>
                      <a:pt x="80" y="0"/>
                    </a:lnTo>
                    <a:lnTo>
                      <a:pt x="76" y="1"/>
                    </a:lnTo>
                    <a:lnTo>
                      <a:pt x="74" y="3"/>
                    </a:lnTo>
                    <a:lnTo>
                      <a:pt x="72" y="5"/>
                    </a:lnTo>
                    <a:lnTo>
                      <a:pt x="71" y="8"/>
                    </a:lnTo>
                    <a:lnTo>
                      <a:pt x="68" y="11"/>
                    </a:lnTo>
                    <a:lnTo>
                      <a:pt x="63" y="16"/>
                    </a:lnTo>
                    <a:lnTo>
                      <a:pt x="59" y="20"/>
                    </a:lnTo>
                    <a:lnTo>
                      <a:pt x="56" y="26"/>
                    </a:lnTo>
                    <a:lnTo>
                      <a:pt x="56" y="34"/>
                    </a:lnTo>
                    <a:lnTo>
                      <a:pt x="56" y="41"/>
                    </a:lnTo>
                    <a:lnTo>
                      <a:pt x="58" y="49"/>
                    </a:lnTo>
                    <a:lnTo>
                      <a:pt x="59" y="55"/>
                    </a:lnTo>
                    <a:lnTo>
                      <a:pt x="60" y="58"/>
                    </a:lnTo>
                    <a:lnTo>
                      <a:pt x="61" y="59"/>
                    </a:lnTo>
                    <a:lnTo>
                      <a:pt x="62" y="90"/>
                    </a:lnTo>
                    <a:lnTo>
                      <a:pt x="77" y="104"/>
                    </a:lnTo>
                    <a:lnTo>
                      <a:pt x="74" y="105"/>
                    </a:lnTo>
                    <a:lnTo>
                      <a:pt x="68" y="110"/>
                    </a:lnTo>
                    <a:lnTo>
                      <a:pt x="58" y="115"/>
                    </a:lnTo>
                    <a:lnTo>
                      <a:pt x="47" y="123"/>
                    </a:lnTo>
                    <a:lnTo>
                      <a:pt x="36" y="131"/>
                    </a:lnTo>
                    <a:lnTo>
                      <a:pt x="26" y="138"/>
                    </a:lnTo>
                    <a:lnTo>
                      <a:pt x="19" y="144"/>
                    </a:lnTo>
                    <a:lnTo>
                      <a:pt x="17" y="148"/>
                    </a:lnTo>
                    <a:lnTo>
                      <a:pt x="17" y="155"/>
                    </a:lnTo>
                    <a:lnTo>
                      <a:pt x="15" y="170"/>
                    </a:lnTo>
                    <a:lnTo>
                      <a:pt x="12" y="188"/>
                    </a:lnTo>
                    <a:lnTo>
                      <a:pt x="10" y="210"/>
                    </a:lnTo>
                    <a:lnTo>
                      <a:pt x="7" y="230"/>
                    </a:lnTo>
                    <a:lnTo>
                      <a:pt x="5" y="250"/>
                    </a:lnTo>
                    <a:lnTo>
                      <a:pt x="3" y="267"/>
                    </a:lnTo>
                    <a:lnTo>
                      <a:pt x="3" y="276"/>
                    </a:lnTo>
                    <a:lnTo>
                      <a:pt x="2" y="284"/>
                    </a:lnTo>
                    <a:lnTo>
                      <a:pt x="1" y="296"/>
                    </a:lnTo>
                    <a:lnTo>
                      <a:pt x="1" y="313"/>
                    </a:lnTo>
                    <a:lnTo>
                      <a:pt x="0" y="332"/>
                    </a:lnTo>
                    <a:lnTo>
                      <a:pt x="0" y="351"/>
                    </a:lnTo>
                    <a:lnTo>
                      <a:pt x="0" y="370"/>
                    </a:lnTo>
                    <a:lnTo>
                      <a:pt x="1" y="386"/>
                    </a:lnTo>
                    <a:lnTo>
                      <a:pt x="3" y="399"/>
                    </a:lnTo>
                    <a:lnTo>
                      <a:pt x="6" y="403"/>
                    </a:lnTo>
                    <a:lnTo>
                      <a:pt x="9" y="406"/>
                    </a:lnTo>
                    <a:lnTo>
                      <a:pt x="13" y="408"/>
                    </a:lnTo>
                    <a:lnTo>
                      <a:pt x="17" y="409"/>
                    </a:lnTo>
                    <a:lnTo>
                      <a:pt x="20" y="409"/>
                    </a:lnTo>
                    <a:lnTo>
                      <a:pt x="24" y="409"/>
                    </a:lnTo>
                    <a:lnTo>
                      <a:pt x="26" y="409"/>
                    </a:lnTo>
                    <a:lnTo>
                      <a:pt x="27" y="409"/>
                    </a:lnTo>
                    <a:lnTo>
                      <a:pt x="15" y="391"/>
                    </a:lnTo>
                    <a:lnTo>
                      <a:pt x="35" y="261"/>
                    </a:lnTo>
                    <a:lnTo>
                      <a:pt x="34" y="401"/>
                    </a:lnTo>
                    <a:lnTo>
                      <a:pt x="63" y="661"/>
                    </a:lnTo>
                    <a:lnTo>
                      <a:pt x="39" y="691"/>
                    </a:lnTo>
                    <a:lnTo>
                      <a:pt x="35" y="710"/>
                    </a:lnTo>
                    <a:lnTo>
                      <a:pt x="71" y="708"/>
                    </a:lnTo>
                    <a:lnTo>
                      <a:pt x="101" y="686"/>
                    </a:lnTo>
                    <a:lnTo>
                      <a:pt x="102" y="687"/>
                    </a:lnTo>
                    <a:lnTo>
                      <a:pt x="107" y="689"/>
                    </a:lnTo>
                    <a:lnTo>
                      <a:pt x="112" y="692"/>
                    </a:lnTo>
                    <a:lnTo>
                      <a:pt x="120" y="696"/>
                    </a:lnTo>
                    <a:lnTo>
                      <a:pt x="127" y="701"/>
                    </a:lnTo>
                    <a:lnTo>
                      <a:pt x="135" y="705"/>
                    </a:lnTo>
                    <a:lnTo>
                      <a:pt x="142" y="708"/>
                    </a:lnTo>
                    <a:lnTo>
                      <a:pt x="146" y="710"/>
                    </a:lnTo>
                    <a:lnTo>
                      <a:pt x="151" y="711"/>
                    </a:lnTo>
                    <a:lnTo>
                      <a:pt x="156" y="711"/>
                    </a:lnTo>
                    <a:lnTo>
                      <a:pt x="160" y="710"/>
                    </a:lnTo>
                    <a:lnTo>
                      <a:pt x="164" y="709"/>
                    </a:lnTo>
                    <a:lnTo>
                      <a:pt x="169" y="708"/>
                    </a:lnTo>
                    <a:lnTo>
                      <a:pt x="172" y="707"/>
                    </a:lnTo>
                    <a:lnTo>
                      <a:pt x="174" y="706"/>
                    </a:lnTo>
                    <a:lnTo>
                      <a:pt x="175" y="706"/>
                    </a:lnTo>
                    <a:lnTo>
                      <a:pt x="167" y="679"/>
                    </a:lnTo>
                    <a:lnTo>
                      <a:pt x="141" y="664"/>
                    </a:lnTo>
                    <a:lnTo>
                      <a:pt x="165" y="417"/>
                    </a:lnTo>
                    <a:lnTo>
                      <a:pt x="176" y="389"/>
                    </a:lnTo>
                    <a:lnTo>
                      <a:pt x="162" y="249"/>
                    </a:lnTo>
                    <a:lnTo>
                      <a:pt x="191" y="393"/>
                    </a:lnTo>
                    <a:lnTo>
                      <a:pt x="182" y="404"/>
                    </a:lnTo>
                    <a:lnTo>
                      <a:pt x="183" y="405"/>
                    </a:lnTo>
                    <a:lnTo>
                      <a:pt x="183" y="406"/>
                    </a:lnTo>
                    <a:lnTo>
                      <a:pt x="184" y="406"/>
                    </a:lnTo>
                    <a:lnTo>
                      <a:pt x="185" y="408"/>
                    </a:lnTo>
                    <a:lnTo>
                      <a:pt x="186" y="409"/>
                    </a:lnTo>
                    <a:lnTo>
                      <a:pt x="187" y="410"/>
                    </a:lnTo>
                    <a:lnTo>
                      <a:pt x="189" y="411"/>
                    </a:lnTo>
                    <a:lnTo>
                      <a:pt x="189" y="426"/>
                    </a:lnTo>
                    <a:lnTo>
                      <a:pt x="174" y="42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4" name="Freeform 65"/>
              <p:cNvSpPr>
                <a:spLocks/>
              </p:cNvSpPr>
              <p:nvPr/>
            </p:nvSpPr>
            <p:spPr bwMode="auto">
              <a:xfrm>
                <a:off x="2134" y="2543"/>
                <a:ext cx="219" cy="711"/>
              </a:xfrm>
              <a:custGeom>
                <a:avLst/>
                <a:gdLst>
                  <a:gd name="T0" fmla="*/ 218 w 219"/>
                  <a:gd name="T1" fmla="*/ 596 h 711"/>
                  <a:gd name="T2" fmla="*/ 201 w 219"/>
                  <a:gd name="T3" fmla="*/ 412 h 711"/>
                  <a:gd name="T4" fmla="*/ 206 w 219"/>
                  <a:gd name="T5" fmla="*/ 406 h 711"/>
                  <a:gd name="T6" fmla="*/ 210 w 219"/>
                  <a:gd name="T7" fmla="*/ 398 h 711"/>
                  <a:gd name="T8" fmla="*/ 207 w 219"/>
                  <a:gd name="T9" fmla="*/ 376 h 711"/>
                  <a:gd name="T10" fmla="*/ 208 w 219"/>
                  <a:gd name="T11" fmla="*/ 295 h 711"/>
                  <a:gd name="T12" fmla="*/ 205 w 219"/>
                  <a:gd name="T13" fmla="*/ 235 h 711"/>
                  <a:gd name="T14" fmla="*/ 195 w 219"/>
                  <a:gd name="T15" fmla="*/ 166 h 711"/>
                  <a:gd name="T16" fmla="*/ 173 w 219"/>
                  <a:gd name="T17" fmla="*/ 136 h 711"/>
                  <a:gd name="T18" fmla="*/ 141 w 219"/>
                  <a:gd name="T19" fmla="*/ 114 h 711"/>
                  <a:gd name="T20" fmla="*/ 124 w 219"/>
                  <a:gd name="T21" fmla="*/ 104 h 711"/>
                  <a:gd name="T22" fmla="*/ 138 w 219"/>
                  <a:gd name="T23" fmla="*/ 64 h 711"/>
                  <a:gd name="T24" fmla="*/ 139 w 219"/>
                  <a:gd name="T25" fmla="*/ 49 h 711"/>
                  <a:gd name="T26" fmla="*/ 137 w 219"/>
                  <a:gd name="T27" fmla="*/ 28 h 711"/>
                  <a:gd name="T28" fmla="*/ 126 w 219"/>
                  <a:gd name="T29" fmla="*/ 12 h 711"/>
                  <a:gd name="T30" fmla="*/ 120 w 219"/>
                  <a:gd name="T31" fmla="*/ 3 h 711"/>
                  <a:gd name="T32" fmla="*/ 99 w 219"/>
                  <a:gd name="T33" fmla="*/ 0 h 711"/>
                  <a:gd name="T34" fmla="*/ 76 w 219"/>
                  <a:gd name="T35" fmla="*/ 2 h 711"/>
                  <a:gd name="T36" fmla="*/ 71 w 219"/>
                  <a:gd name="T37" fmla="*/ 8 h 711"/>
                  <a:gd name="T38" fmla="*/ 59 w 219"/>
                  <a:gd name="T39" fmla="*/ 21 h 711"/>
                  <a:gd name="T40" fmla="*/ 57 w 219"/>
                  <a:gd name="T41" fmla="*/ 41 h 711"/>
                  <a:gd name="T42" fmla="*/ 59 w 219"/>
                  <a:gd name="T43" fmla="*/ 58 h 711"/>
                  <a:gd name="T44" fmla="*/ 77 w 219"/>
                  <a:gd name="T45" fmla="*/ 104 h 711"/>
                  <a:gd name="T46" fmla="*/ 58 w 219"/>
                  <a:gd name="T47" fmla="*/ 116 h 711"/>
                  <a:gd name="T48" fmla="*/ 25 w 219"/>
                  <a:gd name="T49" fmla="*/ 138 h 711"/>
                  <a:gd name="T50" fmla="*/ 16 w 219"/>
                  <a:gd name="T51" fmla="*/ 155 h 711"/>
                  <a:gd name="T52" fmla="*/ 9 w 219"/>
                  <a:gd name="T53" fmla="*/ 209 h 711"/>
                  <a:gd name="T54" fmla="*/ 2 w 219"/>
                  <a:gd name="T55" fmla="*/ 266 h 711"/>
                  <a:gd name="T56" fmla="*/ 0 w 219"/>
                  <a:gd name="T57" fmla="*/ 297 h 711"/>
                  <a:gd name="T58" fmla="*/ 0 w 219"/>
                  <a:gd name="T59" fmla="*/ 352 h 711"/>
                  <a:gd name="T60" fmla="*/ 2 w 219"/>
                  <a:gd name="T61" fmla="*/ 399 h 711"/>
                  <a:gd name="T62" fmla="*/ 12 w 219"/>
                  <a:gd name="T63" fmla="*/ 408 h 711"/>
                  <a:gd name="T64" fmla="*/ 23 w 219"/>
                  <a:gd name="T65" fmla="*/ 409 h 711"/>
                  <a:gd name="T66" fmla="*/ 14 w 219"/>
                  <a:gd name="T67" fmla="*/ 391 h 711"/>
                  <a:gd name="T68" fmla="*/ 62 w 219"/>
                  <a:gd name="T69" fmla="*/ 661 h 711"/>
                  <a:gd name="T70" fmla="*/ 71 w 219"/>
                  <a:gd name="T71" fmla="*/ 707 h 711"/>
                  <a:gd name="T72" fmla="*/ 106 w 219"/>
                  <a:gd name="T73" fmla="*/ 689 h 711"/>
                  <a:gd name="T74" fmla="*/ 127 w 219"/>
                  <a:gd name="T75" fmla="*/ 700 h 711"/>
                  <a:gd name="T76" fmla="*/ 147 w 219"/>
                  <a:gd name="T77" fmla="*/ 710 h 711"/>
                  <a:gd name="T78" fmla="*/ 160 w 219"/>
                  <a:gd name="T79" fmla="*/ 710 h 711"/>
                  <a:gd name="T80" fmla="*/ 172 w 219"/>
                  <a:gd name="T81" fmla="*/ 706 h 711"/>
                  <a:gd name="T82" fmla="*/ 167 w 219"/>
                  <a:gd name="T83" fmla="*/ 679 h 711"/>
                  <a:gd name="T84" fmla="*/ 176 w 219"/>
                  <a:gd name="T85" fmla="*/ 389 h 711"/>
                  <a:gd name="T86" fmla="*/ 183 w 219"/>
                  <a:gd name="T87" fmla="*/ 405 h 711"/>
                  <a:gd name="T88" fmla="*/ 184 w 219"/>
                  <a:gd name="T89" fmla="*/ 406 h 711"/>
                  <a:gd name="T90" fmla="*/ 187 w 219"/>
                  <a:gd name="T91" fmla="*/ 409 h 711"/>
                  <a:gd name="T92" fmla="*/ 189 w 219"/>
                  <a:gd name="T93" fmla="*/ 426 h 7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
                  <a:gd name="T142" fmla="*/ 0 h 711"/>
                  <a:gd name="T143" fmla="*/ 219 w 219"/>
                  <a:gd name="T144" fmla="*/ 711 h 7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 h="711">
                    <a:moveTo>
                      <a:pt x="174" y="426"/>
                    </a:moveTo>
                    <a:lnTo>
                      <a:pt x="174" y="596"/>
                    </a:lnTo>
                    <a:lnTo>
                      <a:pt x="218" y="596"/>
                    </a:lnTo>
                    <a:lnTo>
                      <a:pt x="218" y="426"/>
                    </a:lnTo>
                    <a:lnTo>
                      <a:pt x="201" y="426"/>
                    </a:lnTo>
                    <a:lnTo>
                      <a:pt x="201" y="412"/>
                    </a:lnTo>
                    <a:lnTo>
                      <a:pt x="202" y="411"/>
                    </a:lnTo>
                    <a:lnTo>
                      <a:pt x="205" y="408"/>
                    </a:lnTo>
                    <a:lnTo>
                      <a:pt x="206" y="406"/>
                    </a:lnTo>
                    <a:lnTo>
                      <a:pt x="208" y="403"/>
                    </a:lnTo>
                    <a:lnTo>
                      <a:pt x="209" y="400"/>
                    </a:lnTo>
                    <a:lnTo>
                      <a:pt x="210" y="398"/>
                    </a:lnTo>
                    <a:lnTo>
                      <a:pt x="211" y="397"/>
                    </a:lnTo>
                    <a:lnTo>
                      <a:pt x="211" y="396"/>
                    </a:lnTo>
                    <a:lnTo>
                      <a:pt x="207" y="376"/>
                    </a:lnTo>
                    <a:lnTo>
                      <a:pt x="208" y="299"/>
                    </a:lnTo>
                    <a:lnTo>
                      <a:pt x="208" y="295"/>
                    </a:lnTo>
                    <a:lnTo>
                      <a:pt x="208" y="280"/>
                    </a:lnTo>
                    <a:lnTo>
                      <a:pt x="207" y="259"/>
                    </a:lnTo>
                    <a:lnTo>
                      <a:pt x="205" y="235"/>
                    </a:lnTo>
                    <a:lnTo>
                      <a:pt x="202" y="209"/>
                    </a:lnTo>
                    <a:lnTo>
                      <a:pt x="199" y="185"/>
                    </a:lnTo>
                    <a:lnTo>
                      <a:pt x="195" y="166"/>
                    </a:lnTo>
                    <a:lnTo>
                      <a:pt x="190" y="152"/>
                    </a:lnTo>
                    <a:lnTo>
                      <a:pt x="182" y="145"/>
                    </a:lnTo>
                    <a:lnTo>
                      <a:pt x="173" y="136"/>
                    </a:lnTo>
                    <a:lnTo>
                      <a:pt x="161" y="128"/>
                    </a:lnTo>
                    <a:lnTo>
                      <a:pt x="151" y="120"/>
                    </a:lnTo>
                    <a:lnTo>
                      <a:pt x="141" y="114"/>
                    </a:lnTo>
                    <a:lnTo>
                      <a:pt x="133" y="109"/>
                    </a:lnTo>
                    <a:lnTo>
                      <a:pt x="127" y="106"/>
                    </a:lnTo>
                    <a:lnTo>
                      <a:pt x="124" y="104"/>
                    </a:lnTo>
                    <a:lnTo>
                      <a:pt x="127" y="86"/>
                    </a:lnTo>
                    <a:lnTo>
                      <a:pt x="137" y="65"/>
                    </a:lnTo>
                    <a:lnTo>
                      <a:pt x="138" y="64"/>
                    </a:lnTo>
                    <a:lnTo>
                      <a:pt x="138" y="60"/>
                    </a:lnTo>
                    <a:lnTo>
                      <a:pt x="139" y="56"/>
                    </a:lnTo>
                    <a:lnTo>
                      <a:pt x="139" y="49"/>
                    </a:lnTo>
                    <a:lnTo>
                      <a:pt x="139" y="42"/>
                    </a:lnTo>
                    <a:lnTo>
                      <a:pt x="138" y="36"/>
                    </a:lnTo>
                    <a:lnTo>
                      <a:pt x="137" y="28"/>
                    </a:lnTo>
                    <a:lnTo>
                      <a:pt x="133" y="22"/>
                    </a:lnTo>
                    <a:lnTo>
                      <a:pt x="129" y="17"/>
                    </a:lnTo>
                    <a:lnTo>
                      <a:pt x="126" y="12"/>
                    </a:lnTo>
                    <a:lnTo>
                      <a:pt x="124" y="8"/>
                    </a:lnTo>
                    <a:lnTo>
                      <a:pt x="123" y="5"/>
                    </a:lnTo>
                    <a:lnTo>
                      <a:pt x="120" y="3"/>
                    </a:lnTo>
                    <a:lnTo>
                      <a:pt x="116" y="1"/>
                    </a:lnTo>
                    <a:lnTo>
                      <a:pt x="109" y="0"/>
                    </a:lnTo>
                    <a:lnTo>
                      <a:pt x="99" y="0"/>
                    </a:lnTo>
                    <a:lnTo>
                      <a:pt x="87" y="0"/>
                    </a:lnTo>
                    <a:lnTo>
                      <a:pt x="80" y="0"/>
                    </a:lnTo>
                    <a:lnTo>
                      <a:pt x="76" y="2"/>
                    </a:lnTo>
                    <a:lnTo>
                      <a:pt x="74" y="3"/>
                    </a:lnTo>
                    <a:lnTo>
                      <a:pt x="72" y="5"/>
                    </a:lnTo>
                    <a:lnTo>
                      <a:pt x="71" y="8"/>
                    </a:lnTo>
                    <a:lnTo>
                      <a:pt x="67" y="12"/>
                    </a:lnTo>
                    <a:lnTo>
                      <a:pt x="62" y="16"/>
                    </a:lnTo>
                    <a:lnTo>
                      <a:pt x="59" y="21"/>
                    </a:lnTo>
                    <a:lnTo>
                      <a:pt x="57" y="27"/>
                    </a:lnTo>
                    <a:lnTo>
                      <a:pt x="56" y="35"/>
                    </a:lnTo>
                    <a:lnTo>
                      <a:pt x="57" y="41"/>
                    </a:lnTo>
                    <a:lnTo>
                      <a:pt x="58" y="49"/>
                    </a:lnTo>
                    <a:lnTo>
                      <a:pt x="59" y="55"/>
                    </a:lnTo>
                    <a:lnTo>
                      <a:pt x="59" y="58"/>
                    </a:lnTo>
                    <a:lnTo>
                      <a:pt x="60" y="60"/>
                    </a:lnTo>
                    <a:lnTo>
                      <a:pt x="61" y="90"/>
                    </a:lnTo>
                    <a:lnTo>
                      <a:pt x="77" y="104"/>
                    </a:lnTo>
                    <a:lnTo>
                      <a:pt x="74" y="106"/>
                    </a:lnTo>
                    <a:lnTo>
                      <a:pt x="67" y="110"/>
                    </a:lnTo>
                    <a:lnTo>
                      <a:pt x="58" y="116"/>
                    </a:lnTo>
                    <a:lnTo>
                      <a:pt x="46" y="123"/>
                    </a:lnTo>
                    <a:lnTo>
                      <a:pt x="36" y="130"/>
                    </a:lnTo>
                    <a:lnTo>
                      <a:pt x="25" y="138"/>
                    </a:lnTo>
                    <a:lnTo>
                      <a:pt x="19" y="144"/>
                    </a:lnTo>
                    <a:lnTo>
                      <a:pt x="17" y="149"/>
                    </a:lnTo>
                    <a:lnTo>
                      <a:pt x="16" y="155"/>
                    </a:lnTo>
                    <a:lnTo>
                      <a:pt x="14" y="169"/>
                    </a:lnTo>
                    <a:lnTo>
                      <a:pt x="12" y="188"/>
                    </a:lnTo>
                    <a:lnTo>
                      <a:pt x="9" y="209"/>
                    </a:lnTo>
                    <a:lnTo>
                      <a:pt x="6" y="231"/>
                    </a:lnTo>
                    <a:lnTo>
                      <a:pt x="4" y="251"/>
                    </a:lnTo>
                    <a:lnTo>
                      <a:pt x="2" y="266"/>
                    </a:lnTo>
                    <a:lnTo>
                      <a:pt x="2" y="277"/>
                    </a:lnTo>
                    <a:lnTo>
                      <a:pt x="1" y="283"/>
                    </a:lnTo>
                    <a:lnTo>
                      <a:pt x="0" y="297"/>
                    </a:lnTo>
                    <a:lnTo>
                      <a:pt x="0" y="313"/>
                    </a:lnTo>
                    <a:lnTo>
                      <a:pt x="0" y="332"/>
                    </a:lnTo>
                    <a:lnTo>
                      <a:pt x="0" y="352"/>
                    </a:lnTo>
                    <a:lnTo>
                      <a:pt x="0" y="371"/>
                    </a:lnTo>
                    <a:lnTo>
                      <a:pt x="0" y="387"/>
                    </a:lnTo>
                    <a:lnTo>
                      <a:pt x="2" y="399"/>
                    </a:lnTo>
                    <a:lnTo>
                      <a:pt x="5" y="404"/>
                    </a:lnTo>
                    <a:lnTo>
                      <a:pt x="8" y="406"/>
                    </a:lnTo>
                    <a:lnTo>
                      <a:pt x="12" y="408"/>
                    </a:lnTo>
                    <a:lnTo>
                      <a:pt x="16" y="409"/>
                    </a:lnTo>
                    <a:lnTo>
                      <a:pt x="19" y="409"/>
                    </a:lnTo>
                    <a:lnTo>
                      <a:pt x="23" y="409"/>
                    </a:lnTo>
                    <a:lnTo>
                      <a:pt x="25" y="409"/>
                    </a:lnTo>
                    <a:lnTo>
                      <a:pt x="26" y="409"/>
                    </a:lnTo>
                    <a:lnTo>
                      <a:pt x="14" y="391"/>
                    </a:lnTo>
                    <a:lnTo>
                      <a:pt x="35" y="261"/>
                    </a:lnTo>
                    <a:lnTo>
                      <a:pt x="33" y="400"/>
                    </a:lnTo>
                    <a:lnTo>
                      <a:pt x="62" y="661"/>
                    </a:lnTo>
                    <a:lnTo>
                      <a:pt x="39" y="691"/>
                    </a:lnTo>
                    <a:lnTo>
                      <a:pt x="35" y="710"/>
                    </a:lnTo>
                    <a:lnTo>
                      <a:pt x="71" y="707"/>
                    </a:lnTo>
                    <a:lnTo>
                      <a:pt x="100" y="685"/>
                    </a:lnTo>
                    <a:lnTo>
                      <a:pt x="102" y="686"/>
                    </a:lnTo>
                    <a:lnTo>
                      <a:pt x="106" y="689"/>
                    </a:lnTo>
                    <a:lnTo>
                      <a:pt x="112" y="692"/>
                    </a:lnTo>
                    <a:lnTo>
                      <a:pt x="119" y="696"/>
                    </a:lnTo>
                    <a:lnTo>
                      <a:pt x="127" y="700"/>
                    </a:lnTo>
                    <a:lnTo>
                      <a:pt x="135" y="705"/>
                    </a:lnTo>
                    <a:lnTo>
                      <a:pt x="141" y="708"/>
                    </a:lnTo>
                    <a:lnTo>
                      <a:pt x="147" y="710"/>
                    </a:lnTo>
                    <a:lnTo>
                      <a:pt x="151" y="710"/>
                    </a:lnTo>
                    <a:lnTo>
                      <a:pt x="156" y="710"/>
                    </a:lnTo>
                    <a:lnTo>
                      <a:pt x="160" y="710"/>
                    </a:lnTo>
                    <a:lnTo>
                      <a:pt x="165" y="709"/>
                    </a:lnTo>
                    <a:lnTo>
                      <a:pt x="169" y="707"/>
                    </a:lnTo>
                    <a:lnTo>
                      <a:pt x="172" y="706"/>
                    </a:lnTo>
                    <a:lnTo>
                      <a:pt x="175" y="706"/>
                    </a:lnTo>
                    <a:lnTo>
                      <a:pt x="175" y="705"/>
                    </a:lnTo>
                    <a:lnTo>
                      <a:pt x="167" y="679"/>
                    </a:lnTo>
                    <a:lnTo>
                      <a:pt x="140" y="663"/>
                    </a:lnTo>
                    <a:lnTo>
                      <a:pt x="165" y="417"/>
                    </a:lnTo>
                    <a:lnTo>
                      <a:pt x="176" y="389"/>
                    </a:lnTo>
                    <a:lnTo>
                      <a:pt x="163" y="248"/>
                    </a:lnTo>
                    <a:lnTo>
                      <a:pt x="191" y="392"/>
                    </a:lnTo>
                    <a:lnTo>
                      <a:pt x="183" y="405"/>
                    </a:lnTo>
                    <a:lnTo>
                      <a:pt x="183" y="406"/>
                    </a:lnTo>
                    <a:lnTo>
                      <a:pt x="184" y="406"/>
                    </a:lnTo>
                    <a:lnTo>
                      <a:pt x="184" y="407"/>
                    </a:lnTo>
                    <a:lnTo>
                      <a:pt x="185" y="408"/>
                    </a:lnTo>
                    <a:lnTo>
                      <a:pt x="187" y="409"/>
                    </a:lnTo>
                    <a:lnTo>
                      <a:pt x="188" y="410"/>
                    </a:lnTo>
                    <a:lnTo>
                      <a:pt x="189" y="411"/>
                    </a:lnTo>
                    <a:lnTo>
                      <a:pt x="189" y="426"/>
                    </a:lnTo>
                    <a:lnTo>
                      <a:pt x="174" y="426"/>
                    </a:lnTo>
                  </a:path>
                </a:pathLst>
              </a:custGeom>
              <a:solidFill>
                <a:srgbClr val="FF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5" name="Freeform 66"/>
              <p:cNvSpPr>
                <a:spLocks/>
              </p:cNvSpPr>
              <p:nvPr/>
            </p:nvSpPr>
            <p:spPr bwMode="auto">
              <a:xfrm>
                <a:off x="1964" y="2651"/>
                <a:ext cx="222" cy="725"/>
              </a:xfrm>
              <a:custGeom>
                <a:avLst/>
                <a:gdLst>
                  <a:gd name="T0" fmla="*/ 41 w 222"/>
                  <a:gd name="T1" fmla="*/ 407 h 725"/>
                  <a:gd name="T2" fmla="*/ 19 w 222"/>
                  <a:gd name="T3" fmla="*/ 299 h 725"/>
                  <a:gd name="T4" fmla="*/ 0 w 222"/>
                  <a:gd name="T5" fmla="*/ 245 h 725"/>
                  <a:gd name="T6" fmla="*/ 5 w 222"/>
                  <a:gd name="T7" fmla="*/ 224 h 725"/>
                  <a:gd name="T8" fmla="*/ 14 w 222"/>
                  <a:gd name="T9" fmla="*/ 192 h 725"/>
                  <a:gd name="T10" fmla="*/ 24 w 222"/>
                  <a:gd name="T11" fmla="*/ 163 h 725"/>
                  <a:gd name="T12" fmla="*/ 37 w 222"/>
                  <a:gd name="T13" fmla="*/ 144 h 725"/>
                  <a:gd name="T14" fmla="*/ 58 w 222"/>
                  <a:gd name="T15" fmla="*/ 128 h 725"/>
                  <a:gd name="T16" fmla="*/ 79 w 222"/>
                  <a:gd name="T17" fmla="*/ 114 h 725"/>
                  <a:gd name="T18" fmla="*/ 93 w 222"/>
                  <a:gd name="T19" fmla="*/ 105 h 725"/>
                  <a:gd name="T20" fmla="*/ 93 w 222"/>
                  <a:gd name="T21" fmla="*/ 85 h 725"/>
                  <a:gd name="T22" fmla="*/ 83 w 222"/>
                  <a:gd name="T23" fmla="*/ 63 h 725"/>
                  <a:gd name="T24" fmla="*/ 81 w 222"/>
                  <a:gd name="T25" fmla="*/ 55 h 725"/>
                  <a:gd name="T26" fmla="*/ 80 w 222"/>
                  <a:gd name="T27" fmla="*/ 41 h 725"/>
                  <a:gd name="T28" fmla="*/ 84 w 222"/>
                  <a:gd name="T29" fmla="*/ 28 h 725"/>
                  <a:gd name="T30" fmla="*/ 91 w 222"/>
                  <a:gd name="T31" fmla="*/ 16 h 725"/>
                  <a:gd name="T32" fmla="*/ 95 w 222"/>
                  <a:gd name="T33" fmla="*/ 8 h 725"/>
                  <a:gd name="T34" fmla="*/ 100 w 222"/>
                  <a:gd name="T35" fmla="*/ 2 h 725"/>
                  <a:gd name="T36" fmla="*/ 111 w 222"/>
                  <a:gd name="T37" fmla="*/ 0 h 725"/>
                  <a:gd name="T38" fmla="*/ 132 w 222"/>
                  <a:gd name="T39" fmla="*/ 0 h 725"/>
                  <a:gd name="T40" fmla="*/ 144 w 222"/>
                  <a:gd name="T41" fmla="*/ 1 h 725"/>
                  <a:gd name="T42" fmla="*/ 147 w 222"/>
                  <a:gd name="T43" fmla="*/ 5 h 725"/>
                  <a:gd name="T44" fmla="*/ 152 w 222"/>
                  <a:gd name="T45" fmla="*/ 11 h 725"/>
                  <a:gd name="T46" fmla="*/ 162 w 222"/>
                  <a:gd name="T47" fmla="*/ 20 h 725"/>
                  <a:gd name="T48" fmla="*/ 164 w 222"/>
                  <a:gd name="T49" fmla="*/ 34 h 725"/>
                  <a:gd name="T50" fmla="*/ 162 w 222"/>
                  <a:gd name="T51" fmla="*/ 48 h 725"/>
                  <a:gd name="T52" fmla="*/ 160 w 222"/>
                  <a:gd name="T53" fmla="*/ 58 h 725"/>
                  <a:gd name="T54" fmla="*/ 146 w 222"/>
                  <a:gd name="T55" fmla="*/ 92 h 725"/>
                  <a:gd name="T56" fmla="*/ 146 w 222"/>
                  <a:gd name="T57" fmla="*/ 105 h 725"/>
                  <a:gd name="T58" fmla="*/ 163 w 222"/>
                  <a:gd name="T59" fmla="*/ 115 h 725"/>
                  <a:gd name="T60" fmla="*/ 184 w 222"/>
                  <a:gd name="T61" fmla="*/ 130 h 725"/>
                  <a:gd name="T62" fmla="*/ 201 w 222"/>
                  <a:gd name="T63" fmla="*/ 144 h 725"/>
                  <a:gd name="T64" fmla="*/ 204 w 222"/>
                  <a:gd name="T65" fmla="*/ 154 h 725"/>
                  <a:gd name="T66" fmla="*/ 207 w 222"/>
                  <a:gd name="T67" fmla="*/ 188 h 725"/>
                  <a:gd name="T68" fmla="*/ 213 w 222"/>
                  <a:gd name="T69" fmla="*/ 230 h 725"/>
                  <a:gd name="T70" fmla="*/ 217 w 222"/>
                  <a:gd name="T71" fmla="*/ 266 h 725"/>
                  <a:gd name="T72" fmla="*/ 218 w 222"/>
                  <a:gd name="T73" fmla="*/ 283 h 725"/>
                  <a:gd name="T74" fmla="*/ 220 w 222"/>
                  <a:gd name="T75" fmla="*/ 312 h 725"/>
                  <a:gd name="T76" fmla="*/ 221 w 222"/>
                  <a:gd name="T77" fmla="*/ 351 h 725"/>
                  <a:gd name="T78" fmla="*/ 219 w 222"/>
                  <a:gd name="T79" fmla="*/ 386 h 725"/>
                  <a:gd name="T80" fmla="*/ 215 w 222"/>
                  <a:gd name="T81" fmla="*/ 403 h 725"/>
                  <a:gd name="T82" fmla="*/ 207 w 222"/>
                  <a:gd name="T83" fmla="*/ 408 h 725"/>
                  <a:gd name="T84" fmla="*/ 200 w 222"/>
                  <a:gd name="T85" fmla="*/ 409 h 725"/>
                  <a:gd name="T86" fmla="*/ 194 w 222"/>
                  <a:gd name="T87" fmla="*/ 408 h 725"/>
                  <a:gd name="T88" fmla="*/ 196 w 222"/>
                  <a:gd name="T89" fmla="*/ 398 h 725"/>
                  <a:gd name="T90" fmla="*/ 186 w 222"/>
                  <a:gd name="T91" fmla="*/ 400 h 725"/>
                  <a:gd name="T92" fmla="*/ 189 w 222"/>
                  <a:gd name="T93" fmla="*/ 528 h 725"/>
                  <a:gd name="T94" fmla="*/ 194 w 222"/>
                  <a:gd name="T95" fmla="*/ 666 h 725"/>
                  <a:gd name="T96" fmla="*/ 163 w 222"/>
                  <a:gd name="T97" fmla="*/ 684 h 725"/>
                  <a:gd name="T98" fmla="*/ 118 w 222"/>
                  <a:gd name="T99" fmla="*/ 686 h 725"/>
                  <a:gd name="T100" fmla="*/ 112 w 222"/>
                  <a:gd name="T101" fmla="*/ 696 h 725"/>
                  <a:gd name="T102" fmla="*/ 103 w 222"/>
                  <a:gd name="T103" fmla="*/ 709 h 725"/>
                  <a:gd name="T104" fmla="*/ 92 w 222"/>
                  <a:gd name="T105" fmla="*/ 720 h 725"/>
                  <a:gd name="T106" fmla="*/ 84 w 222"/>
                  <a:gd name="T107" fmla="*/ 724 h 725"/>
                  <a:gd name="T108" fmla="*/ 74 w 222"/>
                  <a:gd name="T109" fmla="*/ 723 h 725"/>
                  <a:gd name="T110" fmla="*/ 66 w 222"/>
                  <a:gd name="T111" fmla="*/ 721 h 725"/>
                  <a:gd name="T112" fmla="*/ 61 w 222"/>
                  <a:gd name="T113" fmla="*/ 719 h 725"/>
                  <a:gd name="T114" fmla="*/ 68 w 222"/>
                  <a:gd name="T115" fmla="*/ 692 h 725"/>
                  <a:gd name="T116" fmla="*/ 54 w 222"/>
                  <a:gd name="T117" fmla="*/ 537 h 725"/>
                  <a:gd name="T118" fmla="*/ 44 w 222"/>
                  <a:gd name="T119" fmla="*/ 374 h 7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2"/>
                  <a:gd name="T181" fmla="*/ 0 h 725"/>
                  <a:gd name="T182" fmla="*/ 222 w 222"/>
                  <a:gd name="T183" fmla="*/ 725 h 7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2" h="725">
                    <a:moveTo>
                      <a:pt x="44" y="374"/>
                    </a:moveTo>
                    <a:lnTo>
                      <a:pt x="41" y="407"/>
                    </a:lnTo>
                    <a:lnTo>
                      <a:pt x="12" y="367"/>
                    </a:lnTo>
                    <a:lnTo>
                      <a:pt x="19" y="299"/>
                    </a:lnTo>
                    <a:lnTo>
                      <a:pt x="0" y="248"/>
                    </a:lnTo>
                    <a:lnTo>
                      <a:pt x="0" y="245"/>
                    </a:lnTo>
                    <a:lnTo>
                      <a:pt x="1" y="236"/>
                    </a:lnTo>
                    <a:lnTo>
                      <a:pt x="5" y="224"/>
                    </a:lnTo>
                    <a:lnTo>
                      <a:pt x="9" y="209"/>
                    </a:lnTo>
                    <a:lnTo>
                      <a:pt x="14" y="192"/>
                    </a:lnTo>
                    <a:lnTo>
                      <a:pt x="18" y="176"/>
                    </a:lnTo>
                    <a:lnTo>
                      <a:pt x="24" y="163"/>
                    </a:lnTo>
                    <a:lnTo>
                      <a:pt x="31" y="152"/>
                    </a:lnTo>
                    <a:lnTo>
                      <a:pt x="37" y="144"/>
                    </a:lnTo>
                    <a:lnTo>
                      <a:pt x="47" y="135"/>
                    </a:lnTo>
                    <a:lnTo>
                      <a:pt x="58" y="128"/>
                    </a:lnTo>
                    <a:lnTo>
                      <a:pt x="69" y="120"/>
                    </a:lnTo>
                    <a:lnTo>
                      <a:pt x="79" y="114"/>
                    </a:lnTo>
                    <a:lnTo>
                      <a:pt x="87" y="108"/>
                    </a:lnTo>
                    <a:lnTo>
                      <a:pt x="93" y="105"/>
                    </a:lnTo>
                    <a:lnTo>
                      <a:pt x="95" y="103"/>
                    </a:lnTo>
                    <a:lnTo>
                      <a:pt x="93" y="85"/>
                    </a:lnTo>
                    <a:lnTo>
                      <a:pt x="83" y="64"/>
                    </a:lnTo>
                    <a:lnTo>
                      <a:pt x="83" y="63"/>
                    </a:lnTo>
                    <a:lnTo>
                      <a:pt x="82" y="59"/>
                    </a:lnTo>
                    <a:lnTo>
                      <a:pt x="81" y="55"/>
                    </a:lnTo>
                    <a:lnTo>
                      <a:pt x="80" y="49"/>
                    </a:lnTo>
                    <a:lnTo>
                      <a:pt x="80" y="41"/>
                    </a:lnTo>
                    <a:lnTo>
                      <a:pt x="81" y="35"/>
                    </a:lnTo>
                    <a:lnTo>
                      <a:pt x="84" y="28"/>
                    </a:lnTo>
                    <a:lnTo>
                      <a:pt x="87" y="21"/>
                    </a:lnTo>
                    <a:lnTo>
                      <a:pt x="91" y="16"/>
                    </a:lnTo>
                    <a:lnTo>
                      <a:pt x="93" y="12"/>
                    </a:lnTo>
                    <a:lnTo>
                      <a:pt x="95" y="8"/>
                    </a:lnTo>
                    <a:lnTo>
                      <a:pt x="97" y="4"/>
                    </a:lnTo>
                    <a:lnTo>
                      <a:pt x="100" y="2"/>
                    </a:lnTo>
                    <a:lnTo>
                      <a:pt x="104" y="0"/>
                    </a:lnTo>
                    <a:lnTo>
                      <a:pt x="111" y="0"/>
                    </a:lnTo>
                    <a:lnTo>
                      <a:pt x="122" y="0"/>
                    </a:lnTo>
                    <a:lnTo>
                      <a:pt x="132" y="0"/>
                    </a:lnTo>
                    <a:lnTo>
                      <a:pt x="140" y="0"/>
                    </a:lnTo>
                    <a:lnTo>
                      <a:pt x="144" y="1"/>
                    </a:lnTo>
                    <a:lnTo>
                      <a:pt x="147" y="2"/>
                    </a:lnTo>
                    <a:lnTo>
                      <a:pt x="147" y="5"/>
                    </a:lnTo>
                    <a:lnTo>
                      <a:pt x="149" y="7"/>
                    </a:lnTo>
                    <a:lnTo>
                      <a:pt x="152" y="11"/>
                    </a:lnTo>
                    <a:lnTo>
                      <a:pt x="157" y="16"/>
                    </a:lnTo>
                    <a:lnTo>
                      <a:pt x="162" y="20"/>
                    </a:lnTo>
                    <a:lnTo>
                      <a:pt x="164" y="26"/>
                    </a:lnTo>
                    <a:lnTo>
                      <a:pt x="164" y="34"/>
                    </a:lnTo>
                    <a:lnTo>
                      <a:pt x="164" y="41"/>
                    </a:lnTo>
                    <a:lnTo>
                      <a:pt x="162" y="48"/>
                    </a:lnTo>
                    <a:lnTo>
                      <a:pt x="161" y="54"/>
                    </a:lnTo>
                    <a:lnTo>
                      <a:pt x="160" y="58"/>
                    </a:lnTo>
                    <a:lnTo>
                      <a:pt x="160" y="59"/>
                    </a:lnTo>
                    <a:lnTo>
                      <a:pt x="146" y="92"/>
                    </a:lnTo>
                    <a:lnTo>
                      <a:pt x="144" y="103"/>
                    </a:lnTo>
                    <a:lnTo>
                      <a:pt x="146" y="105"/>
                    </a:lnTo>
                    <a:lnTo>
                      <a:pt x="152" y="109"/>
                    </a:lnTo>
                    <a:lnTo>
                      <a:pt x="163" y="115"/>
                    </a:lnTo>
                    <a:lnTo>
                      <a:pt x="173" y="122"/>
                    </a:lnTo>
                    <a:lnTo>
                      <a:pt x="184" y="130"/>
                    </a:lnTo>
                    <a:lnTo>
                      <a:pt x="194" y="137"/>
                    </a:lnTo>
                    <a:lnTo>
                      <a:pt x="201" y="144"/>
                    </a:lnTo>
                    <a:lnTo>
                      <a:pt x="203" y="148"/>
                    </a:lnTo>
                    <a:lnTo>
                      <a:pt x="204" y="154"/>
                    </a:lnTo>
                    <a:lnTo>
                      <a:pt x="205" y="169"/>
                    </a:lnTo>
                    <a:lnTo>
                      <a:pt x="207" y="188"/>
                    </a:lnTo>
                    <a:lnTo>
                      <a:pt x="210" y="209"/>
                    </a:lnTo>
                    <a:lnTo>
                      <a:pt x="213" y="230"/>
                    </a:lnTo>
                    <a:lnTo>
                      <a:pt x="215" y="250"/>
                    </a:lnTo>
                    <a:lnTo>
                      <a:pt x="217" y="266"/>
                    </a:lnTo>
                    <a:lnTo>
                      <a:pt x="218" y="276"/>
                    </a:lnTo>
                    <a:lnTo>
                      <a:pt x="218" y="283"/>
                    </a:lnTo>
                    <a:lnTo>
                      <a:pt x="219" y="296"/>
                    </a:lnTo>
                    <a:lnTo>
                      <a:pt x="220" y="312"/>
                    </a:lnTo>
                    <a:lnTo>
                      <a:pt x="220" y="331"/>
                    </a:lnTo>
                    <a:lnTo>
                      <a:pt x="221" y="351"/>
                    </a:lnTo>
                    <a:lnTo>
                      <a:pt x="220" y="370"/>
                    </a:lnTo>
                    <a:lnTo>
                      <a:pt x="219" y="386"/>
                    </a:lnTo>
                    <a:lnTo>
                      <a:pt x="217" y="399"/>
                    </a:lnTo>
                    <a:lnTo>
                      <a:pt x="215" y="403"/>
                    </a:lnTo>
                    <a:lnTo>
                      <a:pt x="211" y="406"/>
                    </a:lnTo>
                    <a:lnTo>
                      <a:pt x="207" y="408"/>
                    </a:lnTo>
                    <a:lnTo>
                      <a:pt x="203" y="409"/>
                    </a:lnTo>
                    <a:lnTo>
                      <a:pt x="200" y="409"/>
                    </a:lnTo>
                    <a:lnTo>
                      <a:pt x="197" y="409"/>
                    </a:lnTo>
                    <a:lnTo>
                      <a:pt x="194" y="408"/>
                    </a:lnTo>
                    <a:lnTo>
                      <a:pt x="196" y="398"/>
                    </a:lnTo>
                    <a:lnTo>
                      <a:pt x="205" y="390"/>
                    </a:lnTo>
                    <a:lnTo>
                      <a:pt x="186" y="400"/>
                    </a:lnTo>
                    <a:lnTo>
                      <a:pt x="192" y="497"/>
                    </a:lnTo>
                    <a:lnTo>
                      <a:pt x="189" y="528"/>
                    </a:lnTo>
                    <a:lnTo>
                      <a:pt x="162" y="640"/>
                    </a:lnTo>
                    <a:lnTo>
                      <a:pt x="194" y="666"/>
                    </a:lnTo>
                    <a:lnTo>
                      <a:pt x="199" y="685"/>
                    </a:lnTo>
                    <a:lnTo>
                      <a:pt x="163" y="684"/>
                    </a:lnTo>
                    <a:lnTo>
                      <a:pt x="119" y="685"/>
                    </a:lnTo>
                    <a:lnTo>
                      <a:pt x="118" y="686"/>
                    </a:lnTo>
                    <a:lnTo>
                      <a:pt x="116" y="690"/>
                    </a:lnTo>
                    <a:lnTo>
                      <a:pt x="112" y="696"/>
                    </a:lnTo>
                    <a:lnTo>
                      <a:pt x="108" y="703"/>
                    </a:lnTo>
                    <a:lnTo>
                      <a:pt x="103" y="709"/>
                    </a:lnTo>
                    <a:lnTo>
                      <a:pt x="97" y="715"/>
                    </a:lnTo>
                    <a:lnTo>
                      <a:pt x="92" y="720"/>
                    </a:lnTo>
                    <a:lnTo>
                      <a:pt x="88" y="723"/>
                    </a:lnTo>
                    <a:lnTo>
                      <a:pt x="84" y="724"/>
                    </a:lnTo>
                    <a:lnTo>
                      <a:pt x="79" y="724"/>
                    </a:lnTo>
                    <a:lnTo>
                      <a:pt x="74" y="723"/>
                    </a:lnTo>
                    <a:lnTo>
                      <a:pt x="70" y="722"/>
                    </a:lnTo>
                    <a:lnTo>
                      <a:pt x="66" y="721"/>
                    </a:lnTo>
                    <a:lnTo>
                      <a:pt x="63" y="720"/>
                    </a:lnTo>
                    <a:lnTo>
                      <a:pt x="61" y="719"/>
                    </a:lnTo>
                    <a:lnTo>
                      <a:pt x="60" y="719"/>
                    </a:lnTo>
                    <a:lnTo>
                      <a:pt x="68" y="692"/>
                    </a:lnTo>
                    <a:lnTo>
                      <a:pt x="79" y="663"/>
                    </a:lnTo>
                    <a:lnTo>
                      <a:pt x="54" y="537"/>
                    </a:lnTo>
                    <a:lnTo>
                      <a:pt x="48" y="418"/>
                    </a:lnTo>
                    <a:lnTo>
                      <a:pt x="44" y="37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6" name="Freeform 67"/>
              <p:cNvSpPr>
                <a:spLocks/>
              </p:cNvSpPr>
              <p:nvPr/>
            </p:nvSpPr>
            <p:spPr bwMode="auto">
              <a:xfrm>
                <a:off x="1974" y="2659"/>
                <a:ext cx="223" cy="724"/>
              </a:xfrm>
              <a:custGeom>
                <a:avLst/>
                <a:gdLst>
                  <a:gd name="T0" fmla="*/ 41 w 223"/>
                  <a:gd name="T1" fmla="*/ 407 h 724"/>
                  <a:gd name="T2" fmla="*/ 20 w 223"/>
                  <a:gd name="T3" fmla="*/ 299 h 724"/>
                  <a:gd name="T4" fmla="*/ 0 w 223"/>
                  <a:gd name="T5" fmla="*/ 245 h 724"/>
                  <a:gd name="T6" fmla="*/ 5 w 223"/>
                  <a:gd name="T7" fmla="*/ 223 h 724"/>
                  <a:gd name="T8" fmla="*/ 14 w 223"/>
                  <a:gd name="T9" fmla="*/ 192 h 724"/>
                  <a:gd name="T10" fmla="*/ 25 w 223"/>
                  <a:gd name="T11" fmla="*/ 163 h 724"/>
                  <a:gd name="T12" fmla="*/ 39 w 223"/>
                  <a:gd name="T13" fmla="*/ 145 h 724"/>
                  <a:gd name="T14" fmla="*/ 59 w 223"/>
                  <a:gd name="T15" fmla="*/ 128 h 724"/>
                  <a:gd name="T16" fmla="*/ 80 w 223"/>
                  <a:gd name="T17" fmla="*/ 113 h 724"/>
                  <a:gd name="T18" fmla="*/ 94 w 223"/>
                  <a:gd name="T19" fmla="*/ 105 h 724"/>
                  <a:gd name="T20" fmla="*/ 94 w 223"/>
                  <a:gd name="T21" fmla="*/ 86 h 724"/>
                  <a:gd name="T22" fmla="*/ 83 w 223"/>
                  <a:gd name="T23" fmla="*/ 63 h 724"/>
                  <a:gd name="T24" fmla="*/ 81 w 223"/>
                  <a:gd name="T25" fmla="*/ 55 h 724"/>
                  <a:gd name="T26" fmla="*/ 81 w 223"/>
                  <a:gd name="T27" fmla="*/ 42 h 724"/>
                  <a:gd name="T28" fmla="*/ 84 w 223"/>
                  <a:gd name="T29" fmla="*/ 28 h 724"/>
                  <a:gd name="T30" fmla="*/ 92 w 223"/>
                  <a:gd name="T31" fmla="*/ 17 h 724"/>
                  <a:gd name="T32" fmla="*/ 96 w 223"/>
                  <a:gd name="T33" fmla="*/ 8 h 724"/>
                  <a:gd name="T34" fmla="*/ 100 w 223"/>
                  <a:gd name="T35" fmla="*/ 2 h 724"/>
                  <a:gd name="T36" fmla="*/ 112 w 223"/>
                  <a:gd name="T37" fmla="*/ 0 h 724"/>
                  <a:gd name="T38" fmla="*/ 133 w 223"/>
                  <a:gd name="T39" fmla="*/ 0 h 724"/>
                  <a:gd name="T40" fmla="*/ 145 w 223"/>
                  <a:gd name="T41" fmla="*/ 1 h 724"/>
                  <a:gd name="T42" fmla="*/ 148 w 223"/>
                  <a:gd name="T43" fmla="*/ 5 h 724"/>
                  <a:gd name="T44" fmla="*/ 153 w 223"/>
                  <a:gd name="T45" fmla="*/ 11 h 724"/>
                  <a:gd name="T46" fmla="*/ 162 w 223"/>
                  <a:gd name="T47" fmla="*/ 20 h 724"/>
                  <a:gd name="T48" fmla="*/ 165 w 223"/>
                  <a:gd name="T49" fmla="*/ 34 h 724"/>
                  <a:gd name="T50" fmla="*/ 163 w 223"/>
                  <a:gd name="T51" fmla="*/ 49 h 724"/>
                  <a:gd name="T52" fmla="*/ 161 w 223"/>
                  <a:gd name="T53" fmla="*/ 58 h 724"/>
                  <a:gd name="T54" fmla="*/ 146 w 223"/>
                  <a:gd name="T55" fmla="*/ 92 h 724"/>
                  <a:gd name="T56" fmla="*/ 147 w 223"/>
                  <a:gd name="T57" fmla="*/ 106 h 724"/>
                  <a:gd name="T58" fmla="*/ 163 w 223"/>
                  <a:gd name="T59" fmla="*/ 115 h 724"/>
                  <a:gd name="T60" fmla="*/ 185 w 223"/>
                  <a:gd name="T61" fmla="*/ 130 h 724"/>
                  <a:gd name="T62" fmla="*/ 202 w 223"/>
                  <a:gd name="T63" fmla="*/ 144 h 724"/>
                  <a:gd name="T64" fmla="*/ 205 w 223"/>
                  <a:gd name="T65" fmla="*/ 155 h 724"/>
                  <a:gd name="T66" fmla="*/ 209 w 223"/>
                  <a:gd name="T67" fmla="*/ 187 h 724"/>
                  <a:gd name="T68" fmla="*/ 214 w 223"/>
                  <a:gd name="T69" fmla="*/ 230 h 724"/>
                  <a:gd name="T70" fmla="*/ 219 w 223"/>
                  <a:gd name="T71" fmla="*/ 266 h 724"/>
                  <a:gd name="T72" fmla="*/ 219 w 223"/>
                  <a:gd name="T73" fmla="*/ 283 h 724"/>
                  <a:gd name="T74" fmla="*/ 221 w 223"/>
                  <a:gd name="T75" fmla="*/ 313 h 724"/>
                  <a:gd name="T76" fmla="*/ 222 w 223"/>
                  <a:gd name="T77" fmla="*/ 351 h 724"/>
                  <a:gd name="T78" fmla="*/ 220 w 223"/>
                  <a:gd name="T79" fmla="*/ 386 h 724"/>
                  <a:gd name="T80" fmla="*/ 216 w 223"/>
                  <a:gd name="T81" fmla="*/ 403 h 724"/>
                  <a:gd name="T82" fmla="*/ 208 w 223"/>
                  <a:gd name="T83" fmla="*/ 407 h 724"/>
                  <a:gd name="T84" fmla="*/ 201 w 223"/>
                  <a:gd name="T85" fmla="*/ 408 h 724"/>
                  <a:gd name="T86" fmla="*/ 196 w 223"/>
                  <a:gd name="T87" fmla="*/ 408 h 724"/>
                  <a:gd name="T88" fmla="*/ 197 w 223"/>
                  <a:gd name="T89" fmla="*/ 398 h 724"/>
                  <a:gd name="T90" fmla="*/ 188 w 223"/>
                  <a:gd name="T91" fmla="*/ 400 h 724"/>
                  <a:gd name="T92" fmla="*/ 190 w 223"/>
                  <a:gd name="T93" fmla="*/ 528 h 724"/>
                  <a:gd name="T94" fmla="*/ 196 w 223"/>
                  <a:gd name="T95" fmla="*/ 667 h 724"/>
                  <a:gd name="T96" fmla="*/ 164 w 223"/>
                  <a:gd name="T97" fmla="*/ 683 h 724"/>
                  <a:gd name="T98" fmla="*/ 119 w 223"/>
                  <a:gd name="T99" fmla="*/ 685 h 724"/>
                  <a:gd name="T100" fmla="*/ 113 w 223"/>
                  <a:gd name="T101" fmla="*/ 695 h 724"/>
                  <a:gd name="T102" fmla="*/ 103 w 223"/>
                  <a:gd name="T103" fmla="*/ 709 h 724"/>
                  <a:gd name="T104" fmla="*/ 93 w 223"/>
                  <a:gd name="T105" fmla="*/ 720 h 724"/>
                  <a:gd name="T106" fmla="*/ 84 w 223"/>
                  <a:gd name="T107" fmla="*/ 723 h 724"/>
                  <a:gd name="T108" fmla="*/ 75 w 223"/>
                  <a:gd name="T109" fmla="*/ 722 h 724"/>
                  <a:gd name="T110" fmla="*/ 66 w 223"/>
                  <a:gd name="T111" fmla="*/ 720 h 724"/>
                  <a:gd name="T112" fmla="*/ 61 w 223"/>
                  <a:gd name="T113" fmla="*/ 718 h 724"/>
                  <a:gd name="T114" fmla="*/ 69 w 223"/>
                  <a:gd name="T115" fmla="*/ 692 h 724"/>
                  <a:gd name="T116" fmla="*/ 54 w 223"/>
                  <a:gd name="T117" fmla="*/ 537 h 724"/>
                  <a:gd name="T118" fmla="*/ 44 w 223"/>
                  <a:gd name="T119" fmla="*/ 374 h 7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3"/>
                  <a:gd name="T181" fmla="*/ 0 h 724"/>
                  <a:gd name="T182" fmla="*/ 223 w 223"/>
                  <a:gd name="T183" fmla="*/ 724 h 7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3" h="724">
                    <a:moveTo>
                      <a:pt x="44" y="374"/>
                    </a:moveTo>
                    <a:lnTo>
                      <a:pt x="41" y="407"/>
                    </a:lnTo>
                    <a:lnTo>
                      <a:pt x="13" y="368"/>
                    </a:lnTo>
                    <a:lnTo>
                      <a:pt x="20" y="299"/>
                    </a:lnTo>
                    <a:lnTo>
                      <a:pt x="0" y="248"/>
                    </a:lnTo>
                    <a:lnTo>
                      <a:pt x="0" y="245"/>
                    </a:lnTo>
                    <a:lnTo>
                      <a:pt x="2" y="236"/>
                    </a:lnTo>
                    <a:lnTo>
                      <a:pt x="5" y="223"/>
                    </a:lnTo>
                    <a:lnTo>
                      <a:pt x="9" y="208"/>
                    </a:lnTo>
                    <a:lnTo>
                      <a:pt x="14" y="192"/>
                    </a:lnTo>
                    <a:lnTo>
                      <a:pt x="20" y="177"/>
                    </a:lnTo>
                    <a:lnTo>
                      <a:pt x="25" y="163"/>
                    </a:lnTo>
                    <a:lnTo>
                      <a:pt x="31" y="152"/>
                    </a:lnTo>
                    <a:lnTo>
                      <a:pt x="39" y="145"/>
                    </a:lnTo>
                    <a:lnTo>
                      <a:pt x="48" y="136"/>
                    </a:lnTo>
                    <a:lnTo>
                      <a:pt x="59" y="128"/>
                    </a:lnTo>
                    <a:lnTo>
                      <a:pt x="69" y="120"/>
                    </a:lnTo>
                    <a:lnTo>
                      <a:pt x="80" y="113"/>
                    </a:lnTo>
                    <a:lnTo>
                      <a:pt x="88" y="109"/>
                    </a:lnTo>
                    <a:lnTo>
                      <a:pt x="94" y="105"/>
                    </a:lnTo>
                    <a:lnTo>
                      <a:pt x="97" y="104"/>
                    </a:lnTo>
                    <a:lnTo>
                      <a:pt x="94" y="86"/>
                    </a:lnTo>
                    <a:lnTo>
                      <a:pt x="84" y="64"/>
                    </a:lnTo>
                    <a:lnTo>
                      <a:pt x="83" y="63"/>
                    </a:lnTo>
                    <a:lnTo>
                      <a:pt x="82" y="60"/>
                    </a:lnTo>
                    <a:lnTo>
                      <a:pt x="81" y="55"/>
                    </a:lnTo>
                    <a:lnTo>
                      <a:pt x="81" y="49"/>
                    </a:lnTo>
                    <a:lnTo>
                      <a:pt x="81" y="42"/>
                    </a:lnTo>
                    <a:lnTo>
                      <a:pt x="81" y="35"/>
                    </a:lnTo>
                    <a:lnTo>
                      <a:pt x="84" y="28"/>
                    </a:lnTo>
                    <a:lnTo>
                      <a:pt x="88" y="21"/>
                    </a:lnTo>
                    <a:lnTo>
                      <a:pt x="92" y="17"/>
                    </a:lnTo>
                    <a:lnTo>
                      <a:pt x="94" y="12"/>
                    </a:lnTo>
                    <a:lnTo>
                      <a:pt x="96" y="8"/>
                    </a:lnTo>
                    <a:lnTo>
                      <a:pt x="98" y="5"/>
                    </a:lnTo>
                    <a:lnTo>
                      <a:pt x="100" y="2"/>
                    </a:lnTo>
                    <a:lnTo>
                      <a:pt x="105" y="0"/>
                    </a:lnTo>
                    <a:lnTo>
                      <a:pt x="112" y="0"/>
                    </a:lnTo>
                    <a:lnTo>
                      <a:pt x="122" y="0"/>
                    </a:lnTo>
                    <a:lnTo>
                      <a:pt x="133" y="0"/>
                    </a:lnTo>
                    <a:lnTo>
                      <a:pt x="141" y="0"/>
                    </a:lnTo>
                    <a:lnTo>
                      <a:pt x="145" y="1"/>
                    </a:lnTo>
                    <a:lnTo>
                      <a:pt x="147" y="3"/>
                    </a:lnTo>
                    <a:lnTo>
                      <a:pt x="148" y="5"/>
                    </a:lnTo>
                    <a:lnTo>
                      <a:pt x="150" y="8"/>
                    </a:lnTo>
                    <a:lnTo>
                      <a:pt x="153" y="11"/>
                    </a:lnTo>
                    <a:lnTo>
                      <a:pt x="159" y="16"/>
                    </a:lnTo>
                    <a:lnTo>
                      <a:pt x="162" y="20"/>
                    </a:lnTo>
                    <a:lnTo>
                      <a:pt x="164" y="27"/>
                    </a:lnTo>
                    <a:lnTo>
                      <a:pt x="165" y="34"/>
                    </a:lnTo>
                    <a:lnTo>
                      <a:pt x="164" y="41"/>
                    </a:lnTo>
                    <a:lnTo>
                      <a:pt x="163" y="49"/>
                    </a:lnTo>
                    <a:lnTo>
                      <a:pt x="161" y="55"/>
                    </a:lnTo>
                    <a:lnTo>
                      <a:pt x="161" y="58"/>
                    </a:lnTo>
                    <a:lnTo>
                      <a:pt x="161" y="59"/>
                    </a:lnTo>
                    <a:lnTo>
                      <a:pt x="146" y="92"/>
                    </a:lnTo>
                    <a:lnTo>
                      <a:pt x="144" y="104"/>
                    </a:lnTo>
                    <a:lnTo>
                      <a:pt x="147" y="106"/>
                    </a:lnTo>
                    <a:lnTo>
                      <a:pt x="154" y="110"/>
                    </a:lnTo>
                    <a:lnTo>
                      <a:pt x="163" y="115"/>
                    </a:lnTo>
                    <a:lnTo>
                      <a:pt x="175" y="123"/>
                    </a:lnTo>
                    <a:lnTo>
                      <a:pt x="185" y="130"/>
                    </a:lnTo>
                    <a:lnTo>
                      <a:pt x="196" y="138"/>
                    </a:lnTo>
                    <a:lnTo>
                      <a:pt x="202" y="144"/>
                    </a:lnTo>
                    <a:lnTo>
                      <a:pt x="204" y="148"/>
                    </a:lnTo>
                    <a:lnTo>
                      <a:pt x="205" y="155"/>
                    </a:lnTo>
                    <a:lnTo>
                      <a:pt x="207" y="169"/>
                    </a:lnTo>
                    <a:lnTo>
                      <a:pt x="209" y="187"/>
                    </a:lnTo>
                    <a:lnTo>
                      <a:pt x="212" y="209"/>
                    </a:lnTo>
                    <a:lnTo>
                      <a:pt x="214" y="230"/>
                    </a:lnTo>
                    <a:lnTo>
                      <a:pt x="217" y="250"/>
                    </a:lnTo>
                    <a:lnTo>
                      <a:pt x="219" y="266"/>
                    </a:lnTo>
                    <a:lnTo>
                      <a:pt x="219" y="276"/>
                    </a:lnTo>
                    <a:lnTo>
                      <a:pt x="219" y="283"/>
                    </a:lnTo>
                    <a:lnTo>
                      <a:pt x="220" y="296"/>
                    </a:lnTo>
                    <a:lnTo>
                      <a:pt x="221" y="313"/>
                    </a:lnTo>
                    <a:lnTo>
                      <a:pt x="221" y="332"/>
                    </a:lnTo>
                    <a:lnTo>
                      <a:pt x="222" y="351"/>
                    </a:lnTo>
                    <a:lnTo>
                      <a:pt x="221" y="370"/>
                    </a:lnTo>
                    <a:lnTo>
                      <a:pt x="220" y="386"/>
                    </a:lnTo>
                    <a:lnTo>
                      <a:pt x="218" y="398"/>
                    </a:lnTo>
                    <a:lnTo>
                      <a:pt x="216" y="403"/>
                    </a:lnTo>
                    <a:lnTo>
                      <a:pt x="213" y="406"/>
                    </a:lnTo>
                    <a:lnTo>
                      <a:pt x="208" y="407"/>
                    </a:lnTo>
                    <a:lnTo>
                      <a:pt x="204" y="408"/>
                    </a:lnTo>
                    <a:lnTo>
                      <a:pt x="201" y="408"/>
                    </a:lnTo>
                    <a:lnTo>
                      <a:pt x="198" y="408"/>
                    </a:lnTo>
                    <a:lnTo>
                      <a:pt x="196" y="408"/>
                    </a:lnTo>
                    <a:lnTo>
                      <a:pt x="195" y="408"/>
                    </a:lnTo>
                    <a:lnTo>
                      <a:pt x="197" y="398"/>
                    </a:lnTo>
                    <a:lnTo>
                      <a:pt x="206" y="390"/>
                    </a:lnTo>
                    <a:lnTo>
                      <a:pt x="188" y="400"/>
                    </a:lnTo>
                    <a:lnTo>
                      <a:pt x="193" y="497"/>
                    </a:lnTo>
                    <a:lnTo>
                      <a:pt x="190" y="528"/>
                    </a:lnTo>
                    <a:lnTo>
                      <a:pt x="162" y="639"/>
                    </a:lnTo>
                    <a:lnTo>
                      <a:pt x="196" y="667"/>
                    </a:lnTo>
                    <a:lnTo>
                      <a:pt x="201" y="685"/>
                    </a:lnTo>
                    <a:lnTo>
                      <a:pt x="164" y="683"/>
                    </a:lnTo>
                    <a:lnTo>
                      <a:pt x="120" y="685"/>
                    </a:lnTo>
                    <a:lnTo>
                      <a:pt x="119" y="685"/>
                    </a:lnTo>
                    <a:lnTo>
                      <a:pt x="117" y="690"/>
                    </a:lnTo>
                    <a:lnTo>
                      <a:pt x="113" y="695"/>
                    </a:lnTo>
                    <a:lnTo>
                      <a:pt x="108" y="703"/>
                    </a:lnTo>
                    <a:lnTo>
                      <a:pt x="103" y="709"/>
                    </a:lnTo>
                    <a:lnTo>
                      <a:pt x="98" y="715"/>
                    </a:lnTo>
                    <a:lnTo>
                      <a:pt x="93" y="720"/>
                    </a:lnTo>
                    <a:lnTo>
                      <a:pt x="89" y="722"/>
                    </a:lnTo>
                    <a:lnTo>
                      <a:pt x="84" y="723"/>
                    </a:lnTo>
                    <a:lnTo>
                      <a:pt x="80" y="723"/>
                    </a:lnTo>
                    <a:lnTo>
                      <a:pt x="75" y="722"/>
                    </a:lnTo>
                    <a:lnTo>
                      <a:pt x="70" y="721"/>
                    </a:lnTo>
                    <a:lnTo>
                      <a:pt x="66" y="720"/>
                    </a:lnTo>
                    <a:lnTo>
                      <a:pt x="63" y="719"/>
                    </a:lnTo>
                    <a:lnTo>
                      <a:pt x="61" y="718"/>
                    </a:lnTo>
                    <a:lnTo>
                      <a:pt x="60" y="718"/>
                    </a:lnTo>
                    <a:lnTo>
                      <a:pt x="69" y="692"/>
                    </a:lnTo>
                    <a:lnTo>
                      <a:pt x="80" y="663"/>
                    </a:lnTo>
                    <a:lnTo>
                      <a:pt x="54" y="537"/>
                    </a:lnTo>
                    <a:lnTo>
                      <a:pt x="49" y="418"/>
                    </a:lnTo>
                    <a:lnTo>
                      <a:pt x="44" y="374"/>
                    </a:lnTo>
                  </a:path>
                </a:pathLst>
              </a:custGeom>
              <a:solidFill>
                <a:srgbClr val="99CC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7" name="Freeform 68"/>
              <p:cNvSpPr>
                <a:spLocks/>
              </p:cNvSpPr>
              <p:nvPr/>
            </p:nvSpPr>
            <p:spPr bwMode="auto">
              <a:xfrm>
                <a:off x="2276" y="2623"/>
                <a:ext cx="220" cy="680"/>
              </a:xfrm>
              <a:custGeom>
                <a:avLst/>
                <a:gdLst>
                  <a:gd name="T0" fmla="*/ 181 w 220"/>
                  <a:gd name="T1" fmla="*/ 349 h 680"/>
                  <a:gd name="T2" fmla="*/ 176 w 220"/>
                  <a:gd name="T3" fmla="*/ 337 h 680"/>
                  <a:gd name="T4" fmla="*/ 168 w 220"/>
                  <a:gd name="T5" fmla="*/ 296 h 680"/>
                  <a:gd name="T6" fmla="*/ 181 w 220"/>
                  <a:gd name="T7" fmla="*/ 253 h 680"/>
                  <a:gd name="T8" fmla="*/ 185 w 220"/>
                  <a:gd name="T9" fmla="*/ 228 h 680"/>
                  <a:gd name="T10" fmla="*/ 174 w 220"/>
                  <a:gd name="T11" fmla="*/ 160 h 680"/>
                  <a:gd name="T12" fmla="*/ 150 w 220"/>
                  <a:gd name="T13" fmla="*/ 117 h 680"/>
                  <a:gd name="T14" fmla="*/ 133 w 220"/>
                  <a:gd name="T15" fmla="*/ 102 h 680"/>
                  <a:gd name="T16" fmla="*/ 146 w 220"/>
                  <a:gd name="T17" fmla="*/ 84 h 680"/>
                  <a:gd name="T18" fmla="*/ 140 w 220"/>
                  <a:gd name="T19" fmla="*/ 83 h 680"/>
                  <a:gd name="T20" fmla="*/ 130 w 220"/>
                  <a:gd name="T21" fmla="*/ 66 h 680"/>
                  <a:gd name="T22" fmla="*/ 137 w 220"/>
                  <a:gd name="T23" fmla="*/ 38 h 680"/>
                  <a:gd name="T24" fmla="*/ 111 w 220"/>
                  <a:gd name="T25" fmla="*/ 1 h 680"/>
                  <a:gd name="T26" fmla="*/ 78 w 220"/>
                  <a:gd name="T27" fmla="*/ 1 h 680"/>
                  <a:gd name="T28" fmla="*/ 53 w 220"/>
                  <a:gd name="T29" fmla="*/ 10 h 680"/>
                  <a:gd name="T30" fmla="*/ 53 w 220"/>
                  <a:gd name="T31" fmla="*/ 20 h 680"/>
                  <a:gd name="T32" fmla="*/ 52 w 220"/>
                  <a:gd name="T33" fmla="*/ 26 h 680"/>
                  <a:gd name="T34" fmla="*/ 50 w 220"/>
                  <a:gd name="T35" fmla="*/ 40 h 680"/>
                  <a:gd name="T36" fmla="*/ 55 w 220"/>
                  <a:gd name="T37" fmla="*/ 71 h 680"/>
                  <a:gd name="T38" fmla="*/ 49 w 220"/>
                  <a:gd name="T39" fmla="*/ 75 h 680"/>
                  <a:gd name="T40" fmla="*/ 46 w 220"/>
                  <a:gd name="T41" fmla="*/ 83 h 680"/>
                  <a:gd name="T42" fmla="*/ 54 w 220"/>
                  <a:gd name="T43" fmla="*/ 93 h 680"/>
                  <a:gd name="T44" fmla="*/ 60 w 220"/>
                  <a:gd name="T45" fmla="*/ 101 h 680"/>
                  <a:gd name="T46" fmla="*/ 48 w 220"/>
                  <a:gd name="T47" fmla="*/ 111 h 680"/>
                  <a:gd name="T48" fmla="*/ 41 w 220"/>
                  <a:gd name="T49" fmla="*/ 114 h 680"/>
                  <a:gd name="T50" fmla="*/ 30 w 220"/>
                  <a:gd name="T51" fmla="*/ 117 h 680"/>
                  <a:gd name="T52" fmla="*/ 11 w 220"/>
                  <a:gd name="T53" fmla="*/ 170 h 680"/>
                  <a:gd name="T54" fmla="*/ 11 w 220"/>
                  <a:gd name="T55" fmla="*/ 248 h 680"/>
                  <a:gd name="T56" fmla="*/ 3 w 220"/>
                  <a:gd name="T57" fmla="*/ 288 h 680"/>
                  <a:gd name="T58" fmla="*/ 1 w 220"/>
                  <a:gd name="T59" fmla="*/ 311 h 680"/>
                  <a:gd name="T60" fmla="*/ 8 w 220"/>
                  <a:gd name="T61" fmla="*/ 330 h 680"/>
                  <a:gd name="T62" fmla="*/ 8 w 220"/>
                  <a:gd name="T63" fmla="*/ 401 h 680"/>
                  <a:gd name="T64" fmla="*/ 8 w 220"/>
                  <a:gd name="T65" fmla="*/ 445 h 680"/>
                  <a:gd name="T66" fmla="*/ 16 w 220"/>
                  <a:gd name="T67" fmla="*/ 465 h 680"/>
                  <a:gd name="T68" fmla="*/ 19 w 220"/>
                  <a:gd name="T69" fmla="*/ 472 h 680"/>
                  <a:gd name="T70" fmla="*/ 27 w 220"/>
                  <a:gd name="T71" fmla="*/ 544 h 680"/>
                  <a:gd name="T72" fmla="*/ 30 w 220"/>
                  <a:gd name="T73" fmla="*/ 606 h 680"/>
                  <a:gd name="T74" fmla="*/ 18 w 220"/>
                  <a:gd name="T75" fmla="*/ 648 h 680"/>
                  <a:gd name="T76" fmla="*/ 10 w 220"/>
                  <a:gd name="T77" fmla="*/ 676 h 680"/>
                  <a:gd name="T78" fmla="*/ 20 w 220"/>
                  <a:gd name="T79" fmla="*/ 679 h 680"/>
                  <a:gd name="T80" fmla="*/ 42 w 220"/>
                  <a:gd name="T81" fmla="*/ 676 h 680"/>
                  <a:gd name="T82" fmla="*/ 53 w 220"/>
                  <a:gd name="T83" fmla="*/ 638 h 680"/>
                  <a:gd name="T84" fmla="*/ 52 w 220"/>
                  <a:gd name="T85" fmla="*/ 605 h 680"/>
                  <a:gd name="T86" fmla="*/ 57 w 220"/>
                  <a:gd name="T87" fmla="*/ 582 h 680"/>
                  <a:gd name="T88" fmla="*/ 67 w 220"/>
                  <a:gd name="T89" fmla="*/ 536 h 680"/>
                  <a:gd name="T90" fmla="*/ 70 w 220"/>
                  <a:gd name="T91" fmla="*/ 504 h 680"/>
                  <a:gd name="T92" fmla="*/ 71 w 220"/>
                  <a:gd name="T93" fmla="*/ 489 h 680"/>
                  <a:gd name="T94" fmla="*/ 91 w 220"/>
                  <a:gd name="T95" fmla="*/ 507 h 680"/>
                  <a:gd name="T96" fmla="*/ 97 w 220"/>
                  <a:gd name="T97" fmla="*/ 652 h 680"/>
                  <a:gd name="T98" fmla="*/ 102 w 220"/>
                  <a:gd name="T99" fmla="*/ 668 h 680"/>
                  <a:gd name="T100" fmla="*/ 115 w 220"/>
                  <a:gd name="T101" fmla="*/ 678 h 680"/>
                  <a:gd name="T102" fmla="*/ 128 w 220"/>
                  <a:gd name="T103" fmla="*/ 669 h 680"/>
                  <a:gd name="T104" fmla="*/ 124 w 220"/>
                  <a:gd name="T105" fmla="*/ 607 h 680"/>
                  <a:gd name="T106" fmla="*/ 132 w 220"/>
                  <a:gd name="T107" fmla="*/ 579 h 680"/>
                  <a:gd name="T108" fmla="*/ 139 w 220"/>
                  <a:gd name="T109" fmla="*/ 536 h 680"/>
                  <a:gd name="T110" fmla="*/ 137 w 220"/>
                  <a:gd name="T111" fmla="*/ 522 h 680"/>
                  <a:gd name="T112" fmla="*/ 135 w 220"/>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680"/>
                  <a:gd name="T173" fmla="*/ 220 w 220"/>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680">
                    <a:moveTo>
                      <a:pt x="219" y="354"/>
                    </a:moveTo>
                    <a:lnTo>
                      <a:pt x="181" y="352"/>
                    </a:lnTo>
                    <a:lnTo>
                      <a:pt x="181" y="350"/>
                    </a:lnTo>
                    <a:lnTo>
                      <a:pt x="181" y="349"/>
                    </a:lnTo>
                    <a:lnTo>
                      <a:pt x="180" y="346"/>
                    </a:lnTo>
                    <a:lnTo>
                      <a:pt x="180" y="343"/>
                    </a:lnTo>
                    <a:lnTo>
                      <a:pt x="178" y="340"/>
                    </a:lnTo>
                    <a:lnTo>
                      <a:pt x="176" y="337"/>
                    </a:lnTo>
                    <a:lnTo>
                      <a:pt x="174" y="335"/>
                    </a:lnTo>
                    <a:lnTo>
                      <a:pt x="171" y="333"/>
                    </a:lnTo>
                    <a:lnTo>
                      <a:pt x="166" y="301"/>
                    </a:lnTo>
                    <a:lnTo>
                      <a:pt x="168" y="296"/>
                    </a:lnTo>
                    <a:lnTo>
                      <a:pt x="171" y="288"/>
                    </a:lnTo>
                    <a:lnTo>
                      <a:pt x="175" y="276"/>
                    </a:lnTo>
                    <a:lnTo>
                      <a:pt x="179" y="265"/>
                    </a:lnTo>
                    <a:lnTo>
                      <a:pt x="181" y="253"/>
                    </a:lnTo>
                    <a:lnTo>
                      <a:pt x="183" y="244"/>
                    </a:lnTo>
                    <a:lnTo>
                      <a:pt x="185" y="236"/>
                    </a:lnTo>
                    <a:lnTo>
                      <a:pt x="186" y="232"/>
                    </a:lnTo>
                    <a:lnTo>
                      <a:pt x="185" y="228"/>
                    </a:lnTo>
                    <a:lnTo>
                      <a:pt x="183" y="215"/>
                    </a:lnTo>
                    <a:lnTo>
                      <a:pt x="181" y="198"/>
                    </a:lnTo>
                    <a:lnTo>
                      <a:pt x="178" y="179"/>
                    </a:lnTo>
                    <a:lnTo>
                      <a:pt x="174" y="160"/>
                    </a:lnTo>
                    <a:lnTo>
                      <a:pt x="170" y="143"/>
                    </a:lnTo>
                    <a:lnTo>
                      <a:pt x="166" y="131"/>
                    </a:lnTo>
                    <a:lnTo>
                      <a:pt x="163" y="124"/>
                    </a:lnTo>
                    <a:lnTo>
                      <a:pt x="150" y="117"/>
                    </a:lnTo>
                    <a:lnTo>
                      <a:pt x="142" y="112"/>
                    </a:lnTo>
                    <a:lnTo>
                      <a:pt x="137" y="107"/>
                    </a:lnTo>
                    <a:lnTo>
                      <a:pt x="134" y="104"/>
                    </a:lnTo>
                    <a:lnTo>
                      <a:pt x="133" y="102"/>
                    </a:lnTo>
                    <a:lnTo>
                      <a:pt x="134" y="101"/>
                    </a:lnTo>
                    <a:lnTo>
                      <a:pt x="135" y="101"/>
                    </a:lnTo>
                    <a:lnTo>
                      <a:pt x="136" y="101"/>
                    </a:lnTo>
                    <a:lnTo>
                      <a:pt x="146" y="84"/>
                    </a:lnTo>
                    <a:lnTo>
                      <a:pt x="145" y="84"/>
                    </a:lnTo>
                    <a:lnTo>
                      <a:pt x="143" y="84"/>
                    </a:lnTo>
                    <a:lnTo>
                      <a:pt x="140" y="83"/>
                    </a:lnTo>
                    <a:lnTo>
                      <a:pt x="138" y="81"/>
                    </a:lnTo>
                    <a:lnTo>
                      <a:pt x="135" y="77"/>
                    </a:lnTo>
                    <a:lnTo>
                      <a:pt x="132" y="73"/>
                    </a:lnTo>
                    <a:lnTo>
                      <a:pt x="130" y="66"/>
                    </a:lnTo>
                    <a:lnTo>
                      <a:pt x="129" y="59"/>
                    </a:lnTo>
                    <a:lnTo>
                      <a:pt x="131" y="52"/>
                    </a:lnTo>
                    <a:lnTo>
                      <a:pt x="134" y="45"/>
                    </a:lnTo>
                    <a:lnTo>
                      <a:pt x="137" y="38"/>
                    </a:lnTo>
                    <a:lnTo>
                      <a:pt x="137" y="29"/>
                    </a:lnTo>
                    <a:lnTo>
                      <a:pt x="133" y="21"/>
                    </a:lnTo>
                    <a:lnTo>
                      <a:pt x="126" y="12"/>
                    </a:lnTo>
                    <a:lnTo>
                      <a:pt x="111" y="1"/>
                    </a:lnTo>
                    <a:lnTo>
                      <a:pt x="106" y="0"/>
                    </a:lnTo>
                    <a:lnTo>
                      <a:pt x="98" y="0"/>
                    </a:lnTo>
                    <a:lnTo>
                      <a:pt x="89" y="0"/>
                    </a:lnTo>
                    <a:lnTo>
                      <a:pt x="78" y="1"/>
                    </a:lnTo>
                    <a:lnTo>
                      <a:pt x="69" y="3"/>
                    </a:lnTo>
                    <a:lnTo>
                      <a:pt x="60" y="5"/>
                    </a:lnTo>
                    <a:lnTo>
                      <a:pt x="54" y="8"/>
                    </a:lnTo>
                    <a:lnTo>
                      <a:pt x="53" y="10"/>
                    </a:lnTo>
                    <a:lnTo>
                      <a:pt x="53" y="13"/>
                    </a:lnTo>
                    <a:lnTo>
                      <a:pt x="53" y="16"/>
                    </a:lnTo>
                    <a:lnTo>
                      <a:pt x="53" y="19"/>
                    </a:lnTo>
                    <a:lnTo>
                      <a:pt x="53" y="20"/>
                    </a:lnTo>
                    <a:lnTo>
                      <a:pt x="52" y="22"/>
                    </a:lnTo>
                    <a:lnTo>
                      <a:pt x="52" y="23"/>
                    </a:lnTo>
                    <a:lnTo>
                      <a:pt x="52" y="25"/>
                    </a:lnTo>
                    <a:lnTo>
                      <a:pt x="52" y="26"/>
                    </a:lnTo>
                    <a:lnTo>
                      <a:pt x="51" y="27"/>
                    </a:lnTo>
                    <a:lnTo>
                      <a:pt x="50" y="31"/>
                    </a:lnTo>
                    <a:lnTo>
                      <a:pt x="50" y="35"/>
                    </a:lnTo>
                    <a:lnTo>
                      <a:pt x="50" y="40"/>
                    </a:lnTo>
                    <a:lnTo>
                      <a:pt x="50" y="48"/>
                    </a:lnTo>
                    <a:lnTo>
                      <a:pt x="52" y="57"/>
                    </a:lnTo>
                    <a:lnTo>
                      <a:pt x="54" y="66"/>
                    </a:lnTo>
                    <a:lnTo>
                      <a:pt x="55" y="71"/>
                    </a:lnTo>
                    <a:lnTo>
                      <a:pt x="54" y="73"/>
                    </a:lnTo>
                    <a:lnTo>
                      <a:pt x="53" y="74"/>
                    </a:lnTo>
                    <a:lnTo>
                      <a:pt x="51" y="75"/>
                    </a:lnTo>
                    <a:lnTo>
                      <a:pt x="49" y="75"/>
                    </a:lnTo>
                    <a:lnTo>
                      <a:pt x="47" y="76"/>
                    </a:lnTo>
                    <a:lnTo>
                      <a:pt x="45" y="77"/>
                    </a:lnTo>
                    <a:lnTo>
                      <a:pt x="45" y="81"/>
                    </a:lnTo>
                    <a:lnTo>
                      <a:pt x="46" y="83"/>
                    </a:lnTo>
                    <a:lnTo>
                      <a:pt x="48" y="86"/>
                    </a:lnTo>
                    <a:lnTo>
                      <a:pt x="50" y="88"/>
                    </a:lnTo>
                    <a:lnTo>
                      <a:pt x="52" y="91"/>
                    </a:lnTo>
                    <a:lnTo>
                      <a:pt x="54" y="93"/>
                    </a:lnTo>
                    <a:lnTo>
                      <a:pt x="56" y="96"/>
                    </a:lnTo>
                    <a:lnTo>
                      <a:pt x="58" y="97"/>
                    </a:lnTo>
                    <a:lnTo>
                      <a:pt x="60" y="99"/>
                    </a:lnTo>
                    <a:lnTo>
                      <a:pt x="60" y="101"/>
                    </a:lnTo>
                    <a:lnTo>
                      <a:pt x="58" y="104"/>
                    </a:lnTo>
                    <a:lnTo>
                      <a:pt x="55" y="106"/>
                    </a:lnTo>
                    <a:lnTo>
                      <a:pt x="52" y="108"/>
                    </a:lnTo>
                    <a:lnTo>
                      <a:pt x="48" y="111"/>
                    </a:lnTo>
                    <a:lnTo>
                      <a:pt x="45" y="112"/>
                    </a:lnTo>
                    <a:lnTo>
                      <a:pt x="42" y="114"/>
                    </a:lnTo>
                    <a:lnTo>
                      <a:pt x="41" y="114"/>
                    </a:lnTo>
                    <a:lnTo>
                      <a:pt x="39" y="114"/>
                    </a:lnTo>
                    <a:lnTo>
                      <a:pt x="36" y="115"/>
                    </a:lnTo>
                    <a:lnTo>
                      <a:pt x="34" y="116"/>
                    </a:lnTo>
                    <a:lnTo>
                      <a:pt x="30" y="117"/>
                    </a:lnTo>
                    <a:lnTo>
                      <a:pt x="27" y="120"/>
                    </a:lnTo>
                    <a:lnTo>
                      <a:pt x="23" y="124"/>
                    </a:lnTo>
                    <a:lnTo>
                      <a:pt x="21" y="130"/>
                    </a:lnTo>
                    <a:lnTo>
                      <a:pt x="11" y="170"/>
                    </a:lnTo>
                    <a:lnTo>
                      <a:pt x="6" y="199"/>
                    </a:lnTo>
                    <a:lnTo>
                      <a:pt x="5" y="220"/>
                    </a:lnTo>
                    <a:lnTo>
                      <a:pt x="8" y="235"/>
                    </a:lnTo>
                    <a:lnTo>
                      <a:pt x="11" y="248"/>
                    </a:lnTo>
                    <a:lnTo>
                      <a:pt x="13" y="257"/>
                    </a:lnTo>
                    <a:lnTo>
                      <a:pt x="12" y="268"/>
                    </a:lnTo>
                    <a:lnTo>
                      <a:pt x="7" y="280"/>
                    </a:lnTo>
                    <a:lnTo>
                      <a:pt x="3" y="288"/>
                    </a:lnTo>
                    <a:lnTo>
                      <a:pt x="0" y="294"/>
                    </a:lnTo>
                    <a:lnTo>
                      <a:pt x="0" y="301"/>
                    </a:lnTo>
                    <a:lnTo>
                      <a:pt x="0" y="307"/>
                    </a:lnTo>
                    <a:lnTo>
                      <a:pt x="1" y="311"/>
                    </a:lnTo>
                    <a:lnTo>
                      <a:pt x="3" y="315"/>
                    </a:lnTo>
                    <a:lnTo>
                      <a:pt x="5" y="320"/>
                    </a:lnTo>
                    <a:lnTo>
                      <a:pt x="7" y="323"/>
                    </a:lnTo>
                    <a:lnTo>
                      <a:pt x="8" y="330"/>
                    </a:lnTo>
                    <a:lnTo>
                      <a:pt x="9" y="344"/>
                    </a:lnTo>
                    <a:lnTo>
                      <a:pt x="9" y="362"/>
                    </a:lnTo>
                    <a:lnTo>
                      <a:pt x="9" y="382"/>
                    </a:lnTo>
                    <a:lnTo>
                      <a:pt x="8" y="401"/>
                    </a:lnTo>
                    <a:lnTo>
                      <a:pt x="7" y="418"/>
                    </a:lnTo>
                    <a:lnTo>
                      <a:pt x="7" y="429"/>
                    </a:lnTo>
                    <a:lnTo>
                      <a:pt x="7" y="433"/>
                    </a:lnTo>
                    <a:lnTo>
                      <a:pt x="8" y="445"/>
                    </a:lnTo>
                    <a:lnTo>
                      <a:pt x="10" y="452"/>
                    </a:lnTo>
                    <a:lnTo>
                      <a:pt x="12" y="459"/>
                    </a:lnTo>
                    <a:lnTo>
                      <a:pt x="14" y="463"/>
                    </a:lnTo>
                    <a:lnTo>
                      <a:pt x="16" y="465"/>
                    </a:lnTo>
                    <a:lnTo>
                      <a:pt x="18" y="467"/>
                    </a:lnTo>
                    <a:lnTo>
                      <a:pt x="19" y="467"/>
                    </a:lnTo>
                    <a:lnTo>
                      <a:pt x="19" y="472"/>
                    </a:lnTo>
                    <a:lnTo>
                      <a:pt x="21" y="485"/>
                    </a:lnTo>
                    <a:lnTo>
                      <a:pt x="23" y="502"/>
                    </a:lnTo>
                    <a:lnTo>
                      <a:pt x="25" y="523"/>
                    </a:lnTo>
                    <a:lnTo>
                      <a:pt x="27" y="544"/>
                    </a:lnTo>
                    <a:lnTo>
                      <a:pt x="29" y="565"/>
                    </a:lnTo>
                    <a:lnTo>
                      <a:pt x="30" y="583"/>
                    </a:lnTo>
                    <a:lnTo>
                      <a:pt x="30" y="596"/>
                    </a:lnTo>
                    <a:lnTo>
                      <a:pt x="30" y="606"/>
                    </a:lnTo>
                    <a:lnTo>
                      <a:pt x="27" y="618"/>
                    </a:lnTo>
                    <a:lnTo>
                      <a:pt x="24" y="628"/>
                    </a:lnTo>
                    <a:lnTo>
                      <a:pt x="21" y="639"/>
                    </a:lnTo>
                    <a:lnTo>
                      <a:pt x="18" y="648"/>
                    </a:lnTo>
                    <a:lnTo>
                      <a:pt x="15" y="656"/>
                    </a:lnTo>
                    <a:lnTo>
                      <a:pt x="12" y="661"/>
                    </a:lnTo>
                    <a:lnTo>
                      <a:pt x="12" y="662"/>
                    </a:lnTo>
                    <a:lnTo>
                      <a:pt x="10" y="676"/>
                    </a:lnTo>
                    <a:lnTo>
                      <a:pt x="11" y="676"/>
                    </a:lnTo>
                    <a:lnTo>
                      <a:pt x="13" y="677"/>
                    </a:lnTo>
                    <a:lnTo>
                      <a:pt x="17" y="678"/>
                    </a:lnTo>
                    <a:lnTo>
                      <a:pt x="20" y="679"/>
                    </a:lnTo>
                    <a:lnTo>
                      <a:pt x="25" y="679"/>
                    </a:lnTo>
                    <a:lnTo>
                      <a:pt x="31" y="679"/>
                    </a:lnTo>
                    <a:lnTo>
                      <a:pt x="36" y="678"/>
                    </a:lnTo>
                    <a:lnTo>
                      <a:pt x="42" y="676"/>
                    </a:lnTo>
                    <a:lnTo>
                      <a:pt x="47" y="670"/>
                    </a:lnTo>
                    <a:lnTo>
                      <a:pt x="50" y="661"/>
                    </a:lnTo>
                    <a:lnTo>
                      <a:pt x="52" y="650"/>
                    </a:lnTo>
                    <a:lnTo>
                      <a:pt x="53" y="638"/>
                    </a:lnTo>
                    <a:lnTo>
                      <a:pt x="53" y="625"/>
                    </a:lnTo>
                    <a:lnTo>
                      <a:pt x="53" y="615"/>
                    </a:lnTo>
                    <a:lnTo>
                      <a:pt x="52" y="608"/>
                    </a:lnTo>
                    <a:lnTo>
                      <a:pt x="52" y="605"/>
                    </a:lnTo>
                    <a:lnTo>
                      <a:pt x="53" y="603"/>
                    </a:lnTo>
                    <a:lnTo>
                      <a:pt x="54" y="599"/>
                    </a:lnTo>
                    <a:lnTo>
                      <a:pt x="55" y="591"/>
                    </a:lnTo>
                    <a:lnTo>
                      <a:pt x="57" y="582"/>
                    </a:lnTo>
                    <a:lnTo>
                      <a:pt x="60" y="570"/>
                    </a:lnTo>
                    <a:lnTo>
                      <a:pt x="62" y="559"/>
                    </a:lnTo>
                    <a:lnTo>
                      <a:pt x="65" y="547"/>
                    </a:lnTo>
                    <a:lnTo>
                      <a:pt x="67" y="536"/>
                    </a:lnTo>
                    <a:lnTo>
                      <a:pt x="68" y="528"/>
                    </a:lnTo>
                    <a:lnTo>
                      <a:pt x="69" y="520"/>
                    </a:lnTo>
                    <a:lnTo>
                      <a:pt x="70" y="511"/>
                    </a:lnTo>
                    <a:lnTo>
                      <a:pt x="70" y="504"/>
                    </a:lnTo>
                    <a:lnTo>
                      <a:pt x="70" y="498"/>
                    </a:lnTo>
                    <a:lnTo>
                      <a:pt x="70" y="493"/>
                    </a:lnTo>
                    <a:lnTo>
                      <a:pt x="70" y="490"/>
                    </a:lnTo>
                    <a:lnTo>
                      <a:pt x="71" y="489"/>
                    </a:lnTo>
                    <a:lnTo>
                      <a:pt x="85" y="489"/>
                    </a:lnTo>
                    <a:lnTo>
                      <a:pt x="85" y="507"/>
                    </a:lnTo>
                    <a:lnTo>
                      <a:pt x="91" y="507"/>
                    </a:lnTo>
                    <a:lnTo>
                      <a:pt x="106" y="601"/>
                    </a:lnTo>
                    <a:lnTo>
                      <a:pt x="97" y="649"/>
                    </a:lnTo>
                    <a:lnTo>
                      <a:pt x="97" y="652"/>
                    </a:lnTo>
                    <a:lnTo>
                      <a:pt x="98" y="656"/>
                    </a:lnTo>
                    <a:lnTo>
                      <a:pt x="99" y="659"/>
                    </a:lnTo>
                    <a:lnTo>
                      <a:pt x="100" y="664"/>
                    </a:lnTo>
                    <a:lnTo>
                      <a:pt x="102" y="668"/>
                    </a:lnTo>
                    <a:lnTo>
                      <a:pt x="105" y="673"/>
                    </a:lnTo>
                    <a:lnTo>
                      <a:pt x="108" y="676"/>
                    </a:lnTo>
                    <a:lnTo>
                      <a:pt x="111" y="678"/>
                    </a:lnTo>
                    <a:lnTo>
                      <a:pt x="115" y="678"/>
                    </a:lnTo>
                    <a:lnTo>
                      <a:pt x="119" y="676"/>
                    </a:lnTo>
                    <a:lnTo>
                      <a:pt x="123" y="674"/>
                    </a:lnTo>
                    <a:lnTo>
                      <a:pt x="126" y="672"/>
                    </a:lnTo>
                    <a:lnTo>
                      <a:pt x="128" y="669"/>
                    </a:lnTo>
                    <a:lnTo>
                      <a:pt x="130" y="667"/>
                    </a:lnTo>
                    <a:lnTo>
                      <a:pt x="131" y="666"/>
                    </a:lnTo>
                    <a:lnTo>
                      <a:pt x="135" y="630"/>
                    </a:lnTo>
                    <a:lnTo>
                      <a:pt x="124" y="607"/>
                    </a:lnTo>
                    <a:lnTo>
                      <a:pt x="125" y="604"/>
                    </a:lnTo>
                    <a:lnTo>
                      <a:pt x="127" y="599"/>
                    </a:lnTo>
                    <a:lnTo>
                      <a:pt x="128" y="589"/>
                    </a:lnTo>
                    <a:lnTo>
                      <a:pt x="132" y="579"/>
                    </a:lnTo>
                    <a:lnTo>
                      <a:pt x="134" y="566"/>
                    </a:lnTo>
                    <a:lnTo>
                      <a:pt x="137" y="555"/>
                    </a:lnTo>
                    <a:lnTo>
                      <a:pt x="138" y="544"/>
                    </a:lnTo>
                    <a:lnTo>
                      <a:pt x="139" y="536"/>
                    </a:lnTo>
                    <a:lnTo>
                      <a:pt x="138" y="533"/>
                    </a:lnTo>
                    <a:lnTo>
                      <a:pt x="138" y="529"/>
                    </a:lnTo>
                    <a:lnTo>
                      <a:pt x="137" y="525"/>
                    </a:lnTo>
                    <a:lnTo>
                      <a:pt x="137" y="522"/>
                    </a:lnTo>
                    <a:lnTo>
                      <a:pt x="136" y="518"/>
                    </a:lnTo>
                    <a:lnTo>
                      <a:pt x="136" y="514"/>
                    </a:lnTo>
                    <a:lnTo>
                      <a:pt x="136" y="510"/>
                    </a:lnTo>
                    <a:lnTo>
                      <a:pt x="135" y="507"/>
                    </a:lnTo>
                    <a:lnTo>
                      <a:pt x="219" y="505"/>
                    </a:lnTo>
                    <a:lnTo>
                      <a:pt x="219" y="35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8" name="Freeform 69"/>
              <p:cNvSpPr>
                <a:spLocks/>
              </p:cNvSpPr>
              <p:nvPr/>
            </p:nvSpPr>
            <p:spPr bwMode="auto">
              <a:xfrm>
                <a:off x="2287" y="2631"/>
                <a:ext cx="219" cy="680"/>
              </a:xfrm>
              <a:custGeom>
                <a:avLst/>
                <a:gdLst>
                  <a:gd name="T0" fmla="*/ 180 w 219"/>
                  <a:gd name="T1" fmla="*/ 348 h 680"/>
                  <a:gd name="T2" fmla="*/ 176 w 219"/>
                  <a:gd name="T3" fmla="*/ 337 h 680"/>
                  <a:gd name="T4" fmla="*/ 167 w 219"/>
                  <a:gd name="T5" fmla="*/ 296 h 680"/>
                  <a:gd name="T6" fmla="*/ 181 w 219"/>
                  <a:gd name="T7" fmla="*/ 254 h 680"/>
                  <a:gd name="T8" fmla="*/ 184 w 219"/>
                  <a:gd name="T9" fmla="*/ 227 h 680"/>
                  <a:gd name="T10" fmla="*/ 173 w 219"/>
                  <a:gd name="T11" fmla="*/ 160 h 680"/>
                  <a:gd name="T12" fmla="*/ 149 w 219"/>
                  <a:gd name="T13" fmla="*/ 117 h 680"/>
                  <a:gd name="T14" fmla="*/ 133 w 219"/>
                  <a:gd name="T15" fmla="*/ 103 h 680"/>
                  <a:gd name="T16" fmla="*/ 145 w 219"/>
                  <a:gd name="T17" fmla="*/ 85 h 680"/>
                  <a:gd name="T18" fmla="*/ 140 w 219"/>
                  <a:gd name="T19" fmla="*/ 83 h 680"/>
                  <a:gd name="T20" fmla="*/ 129 w 219"/>
                  <a:gd name="T21" fmla="*/ 67 h 680"/>
                  <a:gd name="T22" fmla="*/ 136 w 219"/>
                  <a:gd name="T23" fmla="*/ 37 h 680"/>
                  <a:gd name="T24" fmla="*/ 110 w 219"/>
                  <a:gd name="T25" fmla="*/ 1 h 680"/>
                  <a:gd name="T26" fmla="*/ 77 w 219"/>
                  <a:gd name="T27" fmla="*/ 1 h 680"/>
                  <a:gd name="T28" fmla="*/ 52 w 219"/>
                  <a:gd name="T29" fmla="*/ 11 h 680"/>
                  <a:gd name="T30" fmla="*/ 52 w 219"/>
                  <a:gd name="T31" fmla="*/ 20 h 680"/>
                  <a:gd name="T32" fmla="*/ 51 w 219"/>
                  <a:gd name="T33" fmla="*/ 26 h 680"/>
                  <a:gd name="T34" fmla="*/ 49 w 219"/>
                  <a:gd name="T35" fmla="*/ 41 h 680"/>
                  <a:gd name="T36" fmla="*/ 54 w 219"/>
                  <a:gd name="T37" fmla="*/ 71 h 680"/>
                  <a:gd name="T38" fmla="*/ 48 w 219"/>
                  <a:gd name="T39" fmla="*/ 75 h 680"/>
                  <a:gd name="T40" fmla="*/ 46 w 219"/>
                  <a:gd name="T41" fmla="*/ 84 h 680"/>
                  <a:gd name="T42" fmla="*/ 54 w 219"/>
                  <a:gd name="T43" fmla="*/ 94 h 680"/>
                  <a:gd name="T44" fmla="*/ 59 w 219"/>
                  <a:gd name="T45" fmla="*/ 101 h 680"/>
                  <a:gd name="T46" fmla="*/ 48 w 219"/>
                  <a:gd name="T47" fmla="*/ 111 h 680"/>
                  <a:gd name="T48" fmla="*/ 40 w 219"/>
                  <a:gd name="T49" fmla="*/ 113 h 680"/>
                  <a:gd name="T50" fmla="*/ 30 w 219"/>
                  <a:gd name="T51" fmla="*/ 117 h 680"/>
                  <a:gd name="T52" fmla="*/ 10 w 219"/>
                  <a:gd name="T53" fmla="*/ 169 h 680"/>
                  <a:gd name="T54" fmla="*/ 10 w 219"/>
                  <a:gd name="T55" fmla="*/ 247 h 680"/>
                  <a:gd name="T56" fmla="*/ 2 w 219"/>
                  <a:gd name="T57" fmla="*/ 287 h 680"/>
                  <a:gd name="T58" fmla="*/ 0 w 219"/>
                  <a:gd name="T59" fmla="*/ 311 h 680"/>
                  <a:gd name="T60" fmla="*/ 7 w 219"/>
                  <a:gd name="T61" fmla="*/ 331 h 680"/>
                  <a:gd name="T62" fmla="*/ 7 w 219"/>
                  <a:gd name="T63" fmla="*/ 401 h 680"/>
                  <a:gd name="T64" fmla="*/ 7 w 219"/>
                  <a:gd name="T65" fmla="*/ 444 h 680"/>
                  <a:gd name="T66" fmla="*/ 16 w 219"/>
                  <a:gd name="T67" fmla="*/ 465 h 680"/>
                  <a:gd name="T68" fmla="*/ 19 w 219"/>
                  <a:gd name="T69" fmla="*/ 471 h 680"/>
                  <a:gd name="T70" fmla="*/ 26 w 219"/>
                  <a:gd name="T71" fmla="*/ 544 h 680"/>
                  <a:gd name="T72" fmla="*/ 29 w 219"/>
                  <a:gd name="T73" fmla="*/ 605 h 680"/>
                  <a:gd name="T74" fmla="*/ 17 w 219"/>
                  <a:gd name="T75" fmla="*/ 648 h 680"/>
                  <a:gd name="T76" fmla="*/ 9 w 219"/>
                  <a:gd name="T77" fmla="*/ 675 h 680"/>
                  <a:gd name="T78" fmla="*/ 20 w 219"/>
                  <a:gd name="T79" fmla="*/ 678 h 680"/>
                  <a:gd name="T80" fmla="*/ 41 w 219"/>
                  <a:gd name="T81" fmla="*/ 675 h 680"/>
                  <a:gd name="T82" fmla="*/ 52 w 219"/>
                  <a:gd name="T83" fmla="*/ 637 h 680"/>
                  <a:gd name="T84" fmla="*/ 52 w 219"/>
                  <a:gd name="T85" fmla="*/ 604 h 680"/>
                  <a:gd name="T86" fmla="*/ 56 w 219"/>
                  <a:gd name="T87" fmla="*/ 581 h 680"/>
                  <a:gd name="T88" fmla="*/ 66 w 219"/>
                  <a:gd name="T89" fmla="*/ 536 h 680"/>
                  <a:gd name="T90" fmla="*/ 69 w 219"/>
                  <a:gd name="T91" fmla="*/ 504 h 680"/>
                  <a:gd name="T92" fmla="*/ 69 w 219"/>
                  <a:gd name="T93" fmla="*/ 490 h 680"/>
                  <a:gd name="T94" fmla="*/ 90 w 219"/>
                  <a:gd name="T95" fmla="*/ 508 h 680"/>
                  <a:gd name="T96" fmla="*/ 96 w 219"/>
                  <a:gd name="T97" fmla="*/ 651 h 680"/>
                  <a:gd name="T98" fmla="*/ 102 w 219"/>
                  <a:gd name="T99" fmla="*/ 668 h 680"/>
                  <a:gd name="T100" fmla="*/ 114 w 219"/>
                  <a:gd name="T101" fmla="*/ 677 h 680"/>
                  <a:gd name="T102" fmla="*/ 128 w 219"/>
                  <a:gd name="T103" fmla="*/ 668 h 680"/>
                  <a:gd name="T104" fmla="*/ 124 w 219"/>
                  <a:gd name="T105" fmla="*/ 606 h 680"/>
                  <a:gd name="T106" fmla="*/ 131 w 219"/>
                  <a:gd name="T107" fmla="*/ 578 h 680"/>
                  <a:gd name="T108" fmla="*/ 138 w 219"/>
                  <a:gd name="T109" fmla="*/ 536 h 680"/>
                  <a:gd name="T110" fmla="*/ 136 w 219"/>
                  <a:gd name="T111" fmla="*/ 521 h 680"/>
                  <a:gd name="T112" fmla="*/ 134 w 219"/>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
                  <a:gd name="T172" fmla="*/ 0 h 680"/>
                  <a:gd name="T173" fmla="*/ 219 w 219"/>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 h="680">
                    <a:moveTo>
                      <a:pt x="218" y="354"/>
                    </a:moveTo>
                    <a:lnTo>
                      <a:pt x="180" y="352"/>
                    </a:lnTo>
                    <a:lnTo>
                      <a:pt x="180" y="350"/>
                    </a:lnTo>
                    <a:lnTo>
                      <a:pt x="180" y="348"/>
                    </a:lnTo>
                    <a:lnTo>
                      <a:pt x="180" y="345"/>
                    </a:lnTo>
                    <a:lnTo>
                      <a:pt x="179" y="342"/>
                    </a:lnTo>
                    <a:lnTo>
                      <a:pt x="177" y="339"/>
                    </a:lnTo>
                    <a:lnTo>
                      <a:pt x="176" y="337"/>
                    </a:lnTo>
                    <a:lnTo>
                      <a:pt x="174" y="335"/>
                    </a:lnTo>
                    <a:lnTo>
                      <a:pt x="171" y="333"/>
                    </a:lnTo>
                    <a:lnTo>
                      <a:pt x="165" y="301"/>
                    </a:lnTo>
                    <a:lnTo>
                      <a:pt x="167" y="296"/>
                    </a:lnTo>
                    <a:lnTo>
                      <a:pt x="171" y="287"/>
                    </a:lnTo>
                    <a:lnTo>
                      <a:pt x="174" y="277"/>
                    </a:lnTo>
                    <a:lnTo>
                      <a:pt x="177" y="265"/>
                    </a:lnTo>
                    <a:lnTo>
                      <a:pt x="181" y="254"/>
                    </a:lnTo>
                    <a:lnTo>
                      <a:pt x="182" y="244"/>
                    </a:lnTo>
                    <a:lnTo>
                      <a:pt x="184" y="237"/>
                    </a:lnTo>
                    <a:lnTo>
                      <a:pt x="185" y="233"/>
                    </a:lnTo>
                    <a:lnTo>
                      <a:pt x="184" y="227"/>
                    </a:lnTo>
                    <a:lnTo>
                      <a:pt x="182" y="215"/>
                    </a:lnTo>
                    <a:lnTo>
                      <a:pt x="181" y="198"/>
                    </a:lnTo>
                    <a:lnTo>
                      <a:pt x="177" y="179"/>
                    </a:lnTo>
                    <a:lnTo>
                      <a:pt x="173" y="160"/>
                    </a:lnTo>
                    <a:lnTo>
                      <a:pt x="169" y="143"/>
                    </a:lnTo>
                    <a:lnTo>
                      <a:pt x="165" y="131"/>
                    </a:lnTo>
                    <a:lnTo>
                      <a:pt x="162" y="124"/>
                    </a:lnTo>
                    <a:lnTo>
                      <a:pt x="149" y="117"/>
                    </a:lnTo>
                    <a:lnTo>
                      <a:pt x="141" y="112"/>
                    </a:lnTo>
                    <a:lnTo>
                      <a:pt x="136" y="108"/>
                    </a:lnTo>
                    <a:lnTo>
                      <a:pt x="133" y="105"/>
                    </a:lnTo>
                    <a:lnTo>
                      <a:pt x="133" y="103"/>
                    </a:lnTo>
                    <a:lnTo>
                      <a:pt x="133" y="101"/>
                    </a:lnTo>
                    <a:lnTo>
                      <a:pt x="134" y="101"/>
                    </a:lnTo>
                    <a:lnTo>
                      <a:pt x="135" y="101"/>
                    </a:lnTo>
                    <a:lnTo>
                      <a:pt x="145" y="85"/>
                    </a:lnTo>
                    <a:lnTo>
                      <a:pt x="144" y="85"/>
                    </a:lnTo>
                    <a:lnTo>
                      <a:pt x="142" y="84"/>
                    </a:lnTo>
                    <a:lnTo>
                      <a:pt x="140" y="83"/>
                    </a:lnTo>
                    <a:lnTo>
                      <a:pt x="137" y="81"/>
                    </a:lnTo>
                    <a:lnTo>
                      <a:pt x="134" y="78"/>
                    </a:lnTo>
                    <a:lnTo>
                      <a:pt x="131" y="74"/>
                    </a:lnTo>
                    <a:lnTo>
                      <a:pt x="129" y="67"/>
                    </a:lnTo>
                    <a:lnTo>
                      <a:pt x="129" y="59"/>
                    </a:lnTo>
                    <a:lnTo>
                      <a:pt x="131" y="53"/>
                    </a:lnTo>
                    <a:lnTo>
                      <a:pt x="133" y="45"/>
                    </a:lnTo>
                    <a:lnTo>
                      <a:pt x="136" y="37"/>
                    </a:lnTo>
                    <a:lnTo>
                      <a:pt x="136" y="30"/>
                    </a:lnTo>
                    <a:lnTo>
                      <a:pt x="133" y="21"/>
                    </a:lnTo>
                    <a:lnTo>
                      <a:pt x="125" y="12"/>
                    </a:lnTo>
                    <a:lnTo>
                      <a:pt x="110" y="1"/>
                    </a:lnTo>
                    <a:lnTo>
                      <a:pt x="106" y="0"/>
                    </a:lnTo>
                    <a:lnTo>
                      <a:pt x="97" y="0"/>
                    </a:lnTo>
                    <a:lnTo>
                      <a:pt x="88" y="0"/>
                    </a:lnTo>
                    <a:lnTo>
                      <a:pt x="77" y="1"/>
                    </a:lnTo>
                    <a:lnTo>
                      <a:pt x="68" y="3"/>
                    </a:lnTo>
                    <a:lnTo>
                      <a:pt x="59" y="5"/>
                    </a:lnTo>
                    <a:lnTo>
                      <a:pt x="54" y="8"/>
                    </a:lnTo>
                    <a:lnTo>
                      <a:pt x="52" y="11"/>
                    </a:lnTo>
                    <a:lnTo>
                      <a:pt x="52" y="14"/>
                    </a:lnTo>
                    <a:lnTo>
                      <a:pt x="52" y="16"/>
                    </a:lnTo>
                    <a:lnTo>
                      <a:pt x="52" y="18"/>
                    </a:lnTo>
                    <a:lnTo>
                      <a:pt x="52" y="20"/>
                    </a:lnTo>
                    <a:lnTo>
                      <a:pt x="52" y="23"/>
                    </a:lnTo>
                    <a:lnTo>
                      <a:pt x="52" y="24"/>
                    </a:lnTo>
                    <a:lnTo>
                      <a:pt x="52" y="25"/>
                    </a:lnTo>
                    <a:lnTo>
                      <a:pt x="51" y="26"/>
                    </a:lnTo>
                    <a:lnTo>
                      <a:pt x="51" y="28"/>
                    </a:lnTo>
                    <a:lnTo>
                      <a:pt x="50" y="31"/>
                    </a:lnTo>
                    <a:lnTo>
                      <a:pt x="49" y="36"/>
                    </a:lnTo>
                    <a:lnTo>
                      <a:pt x="49" y="41"/>
                    </a:lnTo>
                    <a:lnTo>
                      <a:pt x="50" y="48"/>
                    </a:lnTo>
                    <a:lnTo>
                      <a:pt x="52" y="56"/>
                    </a:lnTo>
                    <a:lnTo>
                      <a:pt x="54" y="67"/>
                    </a:lnTo>
                    <a:lnTo>
                      <a:pt x="54" y="71"/>
                    </a:lnTo>
                    <a:lnTo>
                      <a:pt x="54" y="74"/>
                    </a:lnTo>
                    <a:lnTo>
                      <a:pt x="53" y="75"/>
                    </a:lnTo>
                    <a:lnTo>
                      <a:pt x="50" y="75"/>
                    </a:lnTo>
                    <a:lnTo>
                      <a:pt x="48" y="75"/>
                    </a:lnTo>
                    <a:lnTo>
                      <a:pt x="46" y="75"/>
                    </a:lnTo>
                    <a:lnTo>
                      <a:pt x="45" y="77"/>
                    </a:lnTo>
                    <a:lnTo>
                      <a:pt x="45" y="81"/>
                    </a:lnTo>
                    <a:lnTo>
                      <a:pt x="46" y="84"/>
                    </a:lnTo>
                    <a:lnTo>
                      <a:pt x="47" y="86"/>
                    </a:lnTo>
                    <a:lnTo>
                      <a:pt x="49" y="89"/>
                    </a:lnTo>
                    <a:lnTo>
                      <a:pt x="52" y="91"/>
                    </a:lnTo>
                    <a:lnTo>
                      <a:pt x="54" y="94"/>
                    </a:lnTo>
                    <a:lnTo>
                      <a:pt x="56" y="95"/>
                    </a:lnTo>
                    <a:lnTo>
                      <a:pt x="58" y="97"/>
                    </a:lnTo>
                    <a:lnTo>
                      <a:pt x="59" y="99"/>
                    </a:lnTo>
                    <a:lnTo>
                      <a:pt x="59" y="101"/>
                    </a:lnTo>
                    <a:lnTo>
                      <a:pt x="57" y="104"/>
                    </a:lnTo>
                    <a:lnTo>
                      <a:pt x="54" y="106"/>
                    </a:lnTo>
                    <a:lnTo>
                      <a:pt x="52" y="109"/>
                    </a:lnTo>
                    <a:lnTo>
                      <a:pt x="48" y="111"/>
                    </a:lnTo>
                    <a:lnTo>
                      <a:pt x="44" y="113"/>
                    </a:lnTo>
                    <a:lnTo>
                      <a:pt x="42" y="113"/>
                    </a:lnTo>
                    <a:lnTo>
                      <a:pt x="41" y="113"/>
                    </a:lnTo>
                    <a:lnTo>
                      <a:pt x="40" y="113"/>
                    </a:lnTo>
                    <a:lnTo>
                      <a:pt x="38" y="114"/>
                    </a:lnTo>
                    <a:lnTo>
                      <a:pt x="36" y="114"/>
                    </a:lnTo>
                    <a:lnTo>
                      <a:pt x="33" y="115"/>
                    </a:lnTo>
                    <a:lnTo>
                      <a:pt x="30" y="117"/>
                    </a:lnTo>
                    <a:lnTo>
                      <a:pt x="26" y="120"/>
                    </a:lnTo>
                    <a:lnTo>
                      <a:pt x="23" y="124"/>
                    </a:lnTo>
                    <a:lnTo>
                      <a:pt x="20" y="130"/>
                    </a:lnTo>
                    <a:lnTo>
                      <a:pt x="10" y="169"/>
                    </a:lnTo>
                    <a:lnTo>
                      <a:pt x="5" y="199"/>
                    </a:lnTo>
                    <a:lnTo>
                      <a:pt x="5" y="221"/>
                    </a:lnTo>
                    <a:lnTo>
                      <a:pt x="7" y="236"/>
                    </a:lnTo>
                    <a:lnTo>
                      <a:pt x="10" y="247"/>
                    </a:lnTo>
                    <a:lnTo>
                      <a:pt x="12" y="258"/>
                    </a:lnTo>
                    <a:lnTo>
                      <a:pt x="11" y="267"/>
                    </a:lnTo>
                    <a:lnTo>
                      <a:pt x="6" y="280"/>
                    </a:lnTo>
                    <a:lnTo>
                      <a:pt x="2" y="287"/>
                    </a:lnTo>
                    <a:lnTo>
                      <a:pt x="0" y="295"/>
                    </a:lnTo>
                    <a:lnTo>
                      <a:pt x="0" y="301"/>
                    </a:lnTo>
                    <a:lnTo>
                      <a:pt x="0" y="306"/>
                    </a:lnTo>
                    <a:lnTo>
                      <a:pt x="0" y="311"/>
                    </a:lnTo>
                    <a:lnTo>
                      <a:pt x="2" y="316"/>
                    </a:lnTo>
                    <a:lnTo>
                      <a:pt x="4" y="320"/>
                    </a:lnTo>
                    <a:lnTo>
                      <a:pt x="6" y="323"/>
                    </a:lnTo>
                    <a:lnTo>
                      <a:pt x="7" y="331"/>
                    </a:lnTo>
                    <a:lnTo>
                      <a:pt x="8" y="344"/>
                    </a:lnTo>
                    <a:lnTo>
                      <a:pt x="8" y="362"/>
                    </a:lnTo>
                    <a:lnTo>
                      <a:pt x="8" y="381"/>
                    </a:lnTo>
                    <a:lnTo>
                      <a:pt x="7" y="401"/>
                    </a:lnTo>
                    <a:lnTo>
                      <a:pt x="7" y="417"/>
                    </a:lnTo>
                    <a:lnTo>
                      <a:pt x="6" y="429"/>
                    </a:lnTo>
                    <a:lnTo>
                      <a:pt x="6" y="433"/>
                    </a:lnTo>
                    <a:lnTo>
                      <a:pt x="7" y="444"/>
                    </a:lnTo>
                    <a:lnTo>
                      <a:pt x="9" y="452"/>
                    </a:lnTo>
                    <a:lnTo>
                      <a:pt x="11" y="458"/>
                    </a:lnTo>
                    <a:lnTo>
                      <a:pt x="13" y="463"/>
                    </a:lnTo>
                    <a:lnTo>
                      <a:pt x="16" y="465"/>
                    </a:lnTo>
                    <a:lnTo>
                      <a:pt x="17" y="467"/>
                    </a:lnTo>
                    <a:lnTo>
                      <a:pt x="18" y="468"/>
                    </a:lnTo>
                    <a:lnTo>
                      <a:pt x="19" y="471"/>
                    </a:lnTo>
                    <a:lnTo>
                      <a:pt x="20" y="484"/>
                    </a:lnTo>
                    <a:lnTo>
                      <a:pt x="22" y="502"/>
                    </a:lnTo>
                    <a:lnTo>
                      <a:pt x="24" y="522"/>
                    </a:lnTo>
                    <a:lnTo>
                      <a:pt x="26" y="544"/>
                    </a:lnTo>
                    <a:lnTo>
                      <a:pt x="28" y="565"/>
                    </a:lnTo>
                    <a:lnTo>
                      <a:pt x="29" y="583"/>
                    </a:lnTo>
                    <a:lnTo>
                      <a:pt x="30" y="596"/>
                    </a:lnTo>
                    <a:lnTo>
                      <a:pt x="29" y="605"/>
                    </a:lnTo>
                    <a:lnTo>
                      <a:pt x="27" y="617"/>
                    </a:lnTo>
                    <a:lnTo>
                      <a:pt x="23" y="628"/>
                    </a:lnTo>
                    <a:lnTo>
                      <a:pt x="20" y="639"/>
                    </a:lnTo>
                    <a:lnTo>
                      <a:pt x="17" y="648"/>
                    </a:lnTo>
                    <a:lnTo>
                      <a:pt x="14" y="656"/>
                    </a:lnTo>
                    <a:lnTo>
                      <a:pt x="12" y="660"/>
                    </a:lnTo>
                    <a:lnTo>
                      <a:pt x="11" y="662"/>
                    </a:lnTo>
                    <a:lnTo>
                      <a:pt x="9" y="675"/>
                    </a:lnTo>
                    <a:lnTo>
                      <a:pt x="10" y="676"/>
                    </a:lnTo>
                    <a:lnTo>
                      <a:pt x="12" y="676"/>
                    </a:lnTo>
                    <a:lnTo>
                      <a:pt x="16" y="677"/>
                    </a:lnTo>
                    <a:lnTo>
                      <a:pt x="20" y="678"/>
                    </a:lnTo>
                    <a:lnTo>
                      <a:pt x="25" y="679"/>
                    </a:lnTo>
                    <a:lnTo>
                      <a:pt x="31" y="679"/>
                    </a:lnTo>
                    <a:lnTo>
                      <a:pt x="36" y="678"/>
                    </a:lnTo>
                    <a:lnTo>
                      <a:pt x="41" y="675"/>
                    </a:lnTo>
                    <a:lnTo>
                      <a:pt x="46" y="670"/>
                    </a:lnTo>
                    <a:lnTo>
                      <a:pt x="49" y="660"/>
                    </a:lnTo>
                    <a:lnTo>
                      <a:pt x="51" y="649"/>
                    </a:lnTo>
                    <a:lnTo>
                      <a:pt x="52" y="637"/>
                    </a:lnTo>
                    <a:lnTo>
                      <a:pt x="52" y="625"/>
                    </a:lnTo>
                    <a:lnTo>
                      <a:pt x="52" y="615"/>
                    </a:lnTo>
                    <a:lnTo>
                      <a:pt x="52" y="607"/>
                    </a:lnTo>
                    <a:lnTo>
                      <a:pt x="52" y="604"/>
                    </a:lnTo>
                    <a:lnTo>
                      <a:pt x="52" y="603"/>
                    </a:lnTo>
                    <a:lnTo>
                      <a:pt x="53" y="598"/>
                    </a:lnTo>
                    <a:lnTo>
                      <a:pt x="54" y="590"/>
                    </a:lnTo>
                    <a:lnTo>
                      <a:pt x="56" y="581"/>
                    </a:lnTo>
                    <a:lnTo>
                      <a:pt x="59" y="570"/>
                    </a:lnTo>
                    <a:lnTo>
                      <a:pt x="61" y="559"/>
                    </a:lnTo>
                    <a:lnTo>
                      <a:pt x="64" y="547"/>
                    </a:lnTo>
                    <a:lnTo>
                      <a:pt x="66" y="536"/>
                    </a:lnTo>
                    <a:lnTo>
                      <a:pt x="67" y="528"/>
                    </a:lnTo>
                    <a:lnTo>
                      <a:pt x="68" y="519"/>
                    </a:lnTo>
                    <a:lnTo>
                      <a:pt x="69" y="511"/>
                    </a:lnTo>
                    <a:lnTo>
                      <a:pt x="69" y="504"/>
                    </a:lnTo>
                    <a:lnTo>
                      <a:pt x="69" y="498"/>
                    </a:lnTo>
                    <a:lnTo>
                      <a:pt x="69" y="493"/>
                    </a:lnTo>
                    <a:lnTo>
                      <a:pt x="69" y="490"/>
                    </a:lnTo>
                    <a:lnTo>
                      <a:pt x="84" y="490"/>
                    </a:lnTo>
                    <a:lnTo>
                      <a:pt x="84" y="507"/>
                    </a:lnTo>
                    <a:lnTo>
                      <a:pt x="90" y="507"/>
                    </a:lnTo>
                    <a:lnTo>
                      <a:pt x="90" y="508"/>
                    </a:lnTo>
                    <a:lnTo>
                      <a:pt x="105" y="601"/>
                    </a:lnTo>
                    <a:lnTo>
                      <a:pt x="96" y="648"/>
                    </a:lnTo>
                    <a:lnTo>
                      <a:pt x="96" y="649"/>
                    </a:lnTo>
                    <a:lnTo>
                      <a:pt x="96" y="651"/>
                    </a:lnTo>
                    <a:lnTo>
                      <a:pt x="97" y="655"/>
                    </a:lnTo>
                    <a:lnTo>
                      <a:pt x="98" y="659"/>
                    </a:lnTo>
                    <a:lnTo>
                      <a:pt x="99" y="663"/>
                    </a:lnTo>
                    <a:lnTo>
                      <a:pt x="102" y="668"/>
                    </a:lnTo>
                    <a:lnTo>
                      <a:pt x="104" y="672"/>
                    </a:lnTo>
                    <a:lnTo>
                      <a:pt x="108" y="676"/>
                    </a:lnTo>
                    <a:lnTo>
                      <a:pt x="110" y="677"/>
                    </a:lnTo>
                    <a:lnTo>
                      <a:pt x="114" y="677"/>
                    </a:lnTo>
                    <a:lnTo>
                      <a:pt x="119" y="676"/>
                    </a:lnTo>
                    <a:lnTo>
                      <a:pt x="122" y="673"/>
                    </a:lnTo>
                    <a:lnTo>
                      <a:pt x="126" y="671"/>
                    </a:lnTo>
                    <a:lnTo>
                      <a:pt x="128" y="668"/>
                    </a:lnTo>
                    <a:lnTo>
                      <a:pt x="129" y="667"/>
                    </a:lnTo>
                    <a:lnTo>
                      <a:pt x="130" y="666"/>
                    </a:lnTo>
                    <a:lnTo>
                      <a:pt x="134" y="630"/>
                    </a:lnTo>
                    <a:lnTo>
                      <a:pt x="124" y="606"/>
                    </a:lnTo>
                    <a:lnTo>
                      <a:pt x="125" y="604"/>
                    </a:lnTo>
                    <a:lnTo>
                      <a:pt x="126" y="598"/>
                    </a:lnTo>
                    <a:lnTo>
                      <a:pt x="128" y="589"/>
                    </a:lnTo>
                    <a:lnTo>
                      <a:pt x="131" y="578"/>
                    </a:lnTo>
                    <a:lnTo>
                      <a:pt x="134" y="566"/>
                    </a:lnTo>
                    <a:lnTo>
                      <a:pt x="136" y="555"/>
                    </a:lnTo>
                    <a:lnTo>
                      <a:pt x="138" y="545"/>
                    </a:lnTo>
                    <a:lnTo>
                      <a:pt x="138" y="536"/>
                    </a:lnTo>
                    <a:lnTo>
                      <a:pt x="137" y="532"/>
                    </a:lnTo>
                    <a:lnTo>
                      <a:pt x="137" y="529"/>
                    </a:lnTo>
                    <a:lnTo>
                      <a:pt x="137" y="525"/>
                    </a:lnTo>
                    <a:lnTo>
                      <a:pt x="136" y="521"/>
                    </a:lnTo>
                    <a:lnTo>
                      <a:pt x="136" y="517"/>
                    </a:lnTo>
                    <a:lnTo>
                      <a:pt x="135" y="513"/>
                    </a:lnTo>
                    <a:lnTo>
                      <a:pt x="135" y="509"/>
                    </a:lnTo>
                    <a:lnTo>
                      <a:pt x="134" y="507"/>
                    </a:lnTo>
                    <a:lnTo>
                      <a:pt x="218" y="506"/>
                    </a:lnTo>
                    <a:lnTo>
                      <a:pt x="218" y="354"/>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sp>
        <p:nvSpPr>
          <p:cNvPr id="41" name="Text Box 39"/>
          <p:cNvSpPr txBox="1">
            <a:spLocks noChangeArrowheads="1"/>
          </p:cNvSpPr>
          <p:nvPr/>
        </p:nvSpPr>
        <p:spPr bwMode="gray">
          <a:xfrm>
            <a:off x="612775" y="333375"/>
            <a:ext cx="2951163" cy="519113"/>
          </a:xfrm>
          <a:prstGeom prst="rect">
            <a:avLst/>
          </a:prstGeom>
          <a:noFill/>
          <a:ln>
            <a:noFill/>
          </a:ln>
          <a:effectLst/>
          <a:extLst>
            <a:ext uri="{909E8E84-426E-40DD-AFC4-6F175D3DCCD1}">
              <a14:hiddenFill xmlns:a14="http://schemas.microsoft.com/office/drawing/2010/main">
                <a:gradFill rotWithShape="1">
                  <a:gsLst>
                    <a:gs pos="0">
                      <a:srgbClr val="47ABE3">
                        <a:gamma/>
                        <a:tint val="45490"/>
                        <a:invGamma/>
                      </a:srgbClr>
                    </a:gs>
                    <a:gs pos="100000">
                      <a:srgbClr val="47ABE3"/>
                    </a:gs>
                  </a:gsLst>
                  <a:lin ang="2700000" scaled="1"/>
                </a:gra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Times New Roman" pitchFamily="18" charset="0"/>
                <a:ea typeface="宋体" pitchFamily="2" charset="-122"/>
              </a:defRPr>
            </a:lvl1pPr>
            <a:lvl2pPr eaLnBrk="0" hangingPunct="0">
              <a:defRPr sz="2800">
                <a:solidFill>
                  <a:schemeClr val="tx1"/>
                </a:solidFill>
                <a:latin typeface="Times New Roman" pitchFamily="18" charset="0"/>
                <a:ea typeface="宋体" pitchFamily="2" charset="-122"/>
              </a:defRPr>
            </a:lvl2pPr>
            <a:lvl3pPr eaLnBrk="0" hangingPunct="0">
              <a:defRPr sz="2800">
                <a:solidFill>
                  <a:schemeClr val="tx1"/>
                </a:solidFill>
                <a:latin typeface="Times New Roman" pitchFamily="18" charset="0"/>
                <a:ea typeface="宋体" pitchFamily="2" charset="-122"/>
              </a:defRPr>
            </a:lvl3pPr>
            <a:lvl4pPr eaLnBrk="0" hangingPunct="0">
              <a:defRPr sz="2800">
                <a:solidFill>
                  <a:schemeClr val="tx1"/>
                </a:solidFill>
                <a:latin typeface="Times New Roman" pitchFamily="18" charset="0"/>
                <a:ea typeface="宋体" pitchFamily="2" charset="-122"/>
              </a:defRPr>
            </a:lvl4pPr>
            <a:lvl5pPr eaLnBrk="0" hangingPunct="0">
              <a:defRPr sz="2800">
                <a:solidFill>
                  <a:schemeClr val="tx1"/>
                </a:solidFill>
                <a:latin typeface="Times New Roman" pitchFamily="18" charset="0"/>
                <a:ea typeface="宋体" pitchFamily="2" charset="-122"/>
              </a:defRPr>
            </a:lvl5pPr>
            <a:lvl6pPr algn="ctr" eaLnBrk="0" fontAlgn="base" hangingPunct="0">
              <a:spcBef>
                <a:spcPct val="20000"/>
              </a:spcBef>
              <a:spcAft>
                <a:spcPct val="0"/>
              </a:spcAft>
              <a:defRPr sz="2800">
                <a:solidFill>
                  <a:schemeClr val="tx1"/>
                </a:solidFill>
                <a:latin typeface="Times New Roman" pitchFamily="18" charset="0"/>
                <a:ea typeface="宋体" pitchFamily="2" charset="-122"/>
              </a:defRPr>
            </a:lvl6pPr>
            <a:lvl7pPr algn="ctr" eaLnBrk="0" fontAlgn="base" hangingPunct="0">
              <a:spcBef>
                <a:spcPct val="20000"/>
              </a:spcBef>
              <a:spcAft>
                <a:spcPct val="0"/>
              </a:spcAft>
              <a:defRPr sz="2800">
                <a:solidFill>
                  <a:schemeClr val="tx1"/>
                </a:solidFill>
                <a:latin typeface="Times New Roman" pitchFamily="18" charset="0"/>
                <a:ea typeface="宋体" pitchFamily="2" charset="-122"/>
              </a:defRPr>
            </a:lvl7pPr>
            <a:lvl8pPr algn="ctr" eaLnBrk="0" fontAlgn="base" hangingPunct="0">
              <a:spcBef>
                <a:spcPct val="20000"/>
              </a:spcBef>
              <a:spcAft>
                <a:spcPct val="0"/>
              </a:spcAft>
              <a:defRPr sz="2800">
                <a:solidFill>
                  <a:schemeClr val="tx1"/>
                </a:solidFill>
                <a:latin typeface="Times New Roman" pitchFamily="18" charset="0"/>
                <a:ea typeface="宋体" pitchFamily="2" charset="-122"/>
              </a:defRPr>
            </a:lvl8pPr>
            <a:lvl9pPr algn="ctr" eaLnBrk="0" fontAlgn="base" hangingPunct="0">
              <a:spcBef>
                <a:spcPct val="20000"/>
              </a:spcBef>
              <a:spcAft>
                <a:spcPct val="0"/>
              </a:spcAft>
              <a:defRPr sz="2800">
                <a:solidFill>
                  <a:schemeClr val="tx1"/>
                </a:solidFill>
                <a:latin typeface="Times New Roman" pitchFamily="18" charset="0"/>
                <a:ea typeface="宋体" pitchFamily="2" charset="-122"/>
              </a:defRPr>
            </a:lvl9pPr>
          </a:lstStyle>
          <a:p>
            <a:pPr algn="l" eaLnBrk="1" hangingPunct="1">
              <a:spcBef>
                <a:spcPct val="50000"/>
              </a:spcBef>
            </a:pPr>
            <a:r>
              <a:rPr lang="zh-CN" altLang="en-US" b="1">
                <a:solidFill>
                  <a:schemeClr val="accent2"/>
                </a:solidFill>
              </a:rPr>
              <a:t>目  录</a:t>
            </a:r>
          </a:p>
        </p:txBody>
      </p:sp>
    </p:spTree>
    <p:extLst>
      <p:ext uri="{BB962C8B-B14F-4D97-AF65-F5344CB8AC3E}">
        <p14:creationId xmlns:p14="http://schemas.microsoft.com/office/powerpoint/2010/main" val="30136886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内存</a:t>
            </a:r>
            <a:r>
              <a:rPr lang="en-US" altLang="zh-CN" dirty="0" smtClean="0"/>
              <a:t>-</a:t>
            </a:r>
            <a:r>
              <a:rPr lang="zh-CN" altLang="en-US" dirty="0" smtClean="0"/>
              <a:t>术语</a:t>
            </a:r>
            <a:endParaRPr lang="en-US" altLang="zh-CN" dirty="0"/>
          </a:p>
        </p:txBody>
      </p:sp>
      <p:sp>
        <p:nvSpPr>
          <p:cNvPr id="8" name="Rectangle 79"/>
          <p:cNvSpPr>
            <a:spLocks noChangeArrowheads="1"/>
          </p:cNvSpPr>
          <p:nvPr/>
        </p:nvSpPr>
        <p:spPr bwMode="auto">
          <a:xfrm>
            <a:off x="72330" y="1124744"/>
            <a:ext cx="882015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dirty="0"/>
              <a:t>主存：也称为物理内存，描述了计算机的高速数据存储区域，通常是动态随机访问内存</a:t>
            </a:r>
            <a:r>
              <a:rPr lang="en-US" altLang="zh-CN" dirty="0"/>
              <a:t>(DRAM)</a:t>
            </a:r>
          </a:p>
          <a:p>
            <a:pPr marL="609600" indent="-609600" eaLnBrk="0" hangingPunct="0">
              <a:buFontTx/>
              <a:buChar char="•"/>
            </a:pPr>
            <a:r>
              <a:rPr lang="zh-CN" altLang="en-US" dirty="0"/>
              <a:t>虚拟内存：一个抽象的主存概念，它</a:t>
            </a:r>
            <a:r>
              <a:rPr lang="en-US" altLang="zh-CN" dirty="0"/>
              <a:t>(</a:t>
            </a:r>
            <a:r>
              <a:rPr lang="zh-CN" altLang="en-US" dirty="0"/>
              <a:t>几乎是</a:t>
            </a:r>
            <a:r>
              <a:rPr lang="en-US" altLang="zh-CN" dirty="0"/>
              <a:t>)</a:t>
            </a:r>
            <a:r>
              <a:rPr lang="zh-CN" altLang="en-US" dirty="0"/>
              <a:t>无限的和非竞争性的。虚拟内存不是真实的内存</a:t>
            </a:r>
          </a:p>
          <a:p>
            <a:pPr marL="609600" indent="-609600" eaLnBrk="0" hangingPunct="0">
              <a:buFontTx/>
              <a:buChar char="•"/>
            </a:pPr>
            <a:r>
              <a:rPr lang="zh-CN" altLang="en-US" dirty="0"/>
              <a:t>常驻内存：当前处于主存中的内存</a:t>
            </a:r>
          </a:p>
          <a:p>
            <a:pPr marL="609600" indent="-609600" eaLnBrk="0" hangingPunct="0">
              <a:buFontTx/>
              <a:buChar char="•"/>
            </a:pPr>
            <a:r>
              <a:rPr lang="zh-CN" altLang="en-US" dirty="0"/>
              <a:t>匿名内存：无文件系统位置或者路径名的内存。它包括进程地址空间的工作数据，称作堆</a:t>
            </a:r>
          </a:p>
          <a:p>
            <a:pPr marL="609600" indent="-609600" eaLnBrk="0" hangingPunct="0">
              <a:buFontTx/>
              <a:buChar char="•"/>
            </a:pPr>
            <a:r>
              <a:rPr lang="zh-CN" altLang="en-US" dirty="0"/>
              <a:t>地址空间：内存上下文。每个进程和内核都有对应的虚拟地址空间</a:t>
            </a:r>
          </a:p>
          <a:p>
            <a:pPr marL="609600" indent="-609600" eaLnBrk="0" hangingPunct="0">
              <a:buFontTx/>
              <a:buChar char="•"/>
            </a:pPr>
            <a:r>
              <a:rPr lang="zh-CN" altLang="en-US" dirty="0"/>
              <a:t>段：标记为特殊用途的一块内存区域，例如用来存储可执行或者可写的页</a:t>
            </a:r>
          </a:p>
          <a:p>
            <a:pPr marL="609600" indent="-609600" eaLnBrk="0" hangingPunct="0">
              <a:buFontTx/>
              <a:buChar char="•"/>
            </a:pPr>
            <a:r>
              <a:rPr lang="en-US" altLang="zh-CN" dirty="0" err="1"/>
              <a:t>OOM</a:t>
            </a:r>
            <a:r>
              <a:rPr lang="zh-CN" altLang="en-US" dirty="0"/>
              <a:t>：内存耗尽，内核检测到内存低</a:t>
            </a:r>
          </a:p>
          <a:p>
            <a:pPr marL="609600" indent="-609600" eaLnBrk="0" hangingPunct="0">
              <a:buFontTx/>
              <a:buChar char="•"/>
            </a:pPr>
            <a:r>
              <a:rPr lang="zh-CN" altLang="en-US" dirty="0"/>
              <a:t>页：操作系统和</a:t>
            </a:r>
            <a:r>
              <a:rPr lang="en-US" altLang="zh-CN" dirty="0"/>
              <a:t>CPU</a:t>
            </a:r>
            <a:r>
              <a:rPr lang="zh-CN" altLang="en-US" dirty="0"/>
              <a:t>使用的内存单位。它一直以来是</a:t>
            </a:r>
            <a:r>
              <a:rPr lang="en-US" altLang="zh-CN" dirty="0" err="1"/>
              <a:t>4KB</a:t>
            </a:r>
            <a:r>
              <a:rPr lang="zh-CN" altLang="en-US" dirty="0"/>
              <a:t>或者</a:t>
            </a:r>
            <a:r>
              <a:rPr lang="en-US" altLang="zh-CN" dirty="0" err="1"/>
              <a:t>8KB</a:t>
            </a:r>
            <a:r>
              <a:rPr lang="zh-CN" altLang="en-US" dirty="0"/>
              <a:t>。现代的处理器允许多种页大小以支持更大的页面尺寸</a:t>
            </a:r>
          </a:p>
          <a:p>
            <a:pPr marL="609600" indent="-609600" eaLnBrk="0" hangingPunct="0">
              <a:buFontTx/>
              <a:buChar char="•"/>
            </a:pPr>
            <a:r>
              <a:rPr lang="zh-CN" altLang="en-US" dirty="0"/>
              <a:t>缺页：无效的内存访问。使用按需虚拟内存时，这是正常事件</a:t>
            </a:r>
          </a:p>
          <a:p>
            <a:pPr marL="609600" indent="-609600" eaLnBrk="0" hangingPunct="0">
              <a:buFontTx/>
              <a:buChar char="•"/>
            </a:pPr>
            <a:r>
              <a:rPr lang="zh-CN" altLang="en-US" dirty="0"/>
              <a:t>换页：在主存与存储设备间交换页</a:t>
            </a:r>
          </a:p>
          <a:p>
            <a:pPr marL="609600" indent="-609600" eaLnBrk="0" hangingPunct="0">
              <a:buFontTx/>
              <a:buChar char="•"/>
            </a:pPr>
            <a:r>
              <a:rPr lang="zh-CN" altLang="en-US" dirty="0"/>
              <a:t>交换：源自</a:t>
            </a:r>
            <a:r>
              <a:rPr lang="en-US" altLang="zh-CN" dirty="0"/>
              <a:t>UNIX</a:t>
            </a:r>
            <a:r>
              <a:rPr lang="zh-CN" altLang="en-US" dirty="0"/>
              <a:t>，指将整个进程从主存转移到交换设备。</a:t>
            </a:r>
            <a:r>
              <a:rPr lang="en-US" altLang="zh-CN" dirty="0"/>
              <a:t>Linux</a:t>
            </a:r>
            <a:r>
              <a:rPr lang="zh-CN" altLang="en-US" dirty="0"/>
              <a:t>中交换指页面转移到交换设备</a:t>
            </a:r>
            <a:r>
              <a:rPr lang="en-US" altLang="zh-CN" dirty="0"/>
              <a:t>(</a:t>
            </a:r>
            <a:r>
              <a:rPr lang="zh-CN" altLang="en-US" dirty="0"/>
              <a:t>迁移交换页</a:t>
            </a:r>
            <a:r>
              <a:rPr lang="en-US" altLang="zh-CN" dirty="0"/>
              <a:t>)</a:t>
            </a:r>
            <a:r>
              <a:rPr lang="zh-CN" altLang="en-US" dirty="0"/>
              <a:t>。本书中使用原来的定义，即转移整个进程。</a:t>
            </a:r>
          </a:p>
          <a:p>
            <a:pPr marL="609600" indent="-609600" eaLnBrk="0" hangingPunct="0">
              <a:buFontTx/>
              <a:buChar char="•"/>
            </a:pPr>
            <a:r>
              <a:rPr lang="zh-CN" altLang="en-US" dirty="0"/>
              <a:t>交换</a:t>
            </a:r>
            <a:r>
              <a:rPr lang="en-US" altLang="zh-CN" dirty="0"/>
              <a:t>(</a:t>
            </a:r>
            <a:r>
              <a:rPr lang="zh-CN" altLang="en-US" dirty="0"/>
              <a:t>空间</a:t>
            </a:r>
            <a:r>
              <a:rPr lang="en-US" altLang="zh-CN" dirty="0"/>
              <a:t>)</a:t>
            </a:r>
            <a:r>
              <a:rPr lang="zh-CN" altLang="en-US" dirty="0"/>
              <a:t>：存放换页的匿名数据和交换进程的磁盘空间。它可以是存储设备的一块空间，也称为物理交换设备，或者是文件系统文件，称作交换文件。部分工具用交换这个术语特指虚拟内存</a:t>
            </a:r>
            <a:r>
              <a:rPr lang="en-US" altLang="zh-CN" dirty="0"/>
              <a:t>(</a:t>
            </a:r>
            <a:r>
              <a:rPr lang="zh-CN" altLang="en-US" dirty="0"/>
              <a:t>这是令人误解和不正确的</a:t>
            </a:r>
            <a:r>
              <a:rPr lang="en-US" altLang="zh-CN" dirty="0"/>
              <a:t>)</a:t>
            </a:r>
          </a:p>
        </p:txBody>
      </p:sp>
    </p:spTree>
    <p:extLst>
      <p:ext uri="{BB962C8B-B14F-4D97-AF65-F5344CB8AC3E}">
        <p14:creationId xmlns:p14="http://schemas.microsoft.com/office/powerpoint/2010/main" val="7282339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内存</a:t>
            </a:r>
            <a:r>
              <a:rPr lang="en-US" altLang="zh-CN" dirty="0" smtClean="0"/>
              <a:t>-</a:t>
            </a:r>
            <a:r>
              <a:rPr lang="zh-CN" altLang="en-US" dirty="0" smtClean="0"/>
              <a:t>硬件架构</a:t>
            </a:r>
            <a:endParaRPr lang="en-US" altLang="zh-CN" dirty="0"/>
          </a:p>
        </p:txBody>
      </p:sp>
      <p:sp>
        <p:nvSpPr>
          <p:cNvPr id="8" name="Rectangle 79"/>
          <p:cNvSpPr>
            <a:spLocks noChangeArrowheads="1"/>
          </p:cNvSpPr>
          <p:nvPr/>
        </p:nvSpPr>
        <p:spPr bwMode="auto">
          <a:xfrm>
            <a:off x="72330" y="908720"/>
            <a:ext cx="882015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内存硬件包括主存、总线、</a:t>
            </a:r>
            <a:r>
              <a:rPr lang="en-US" altLang="zh-CN" sz="2400" dirty="0" smtClean="0"/>
              <a:t>CPU</a:t>
            </a:r>
            <a:r>
              <a:rPr lang="zh-CN" altLang="en-US" sz="2400" dirty="0" smtClean="0"/>
              <a:t>缓存和</a:t>
            </a:r>
            <a:r>
              <a:rPr lang="en-US" altLang="zh-CN" sz="2400" dirty="0" err="1" smtClean="0"/>
              <a:t>MMU</a:t>
            </a:r>
            <a:r>
              <a:rPr lang="zh-CN" altLang="en-US" sz="2400" dirty="0" smtClean="0"/>
              <a:t>（内存管理单元）组成。</a:t>
            </a:r>
            <a:endParaRPr lang="en-US" altLang="zh-CN" sz="2400" dirty="0"/>
          </a:p>
          <a:p>
            <a:pPr marL="609600" indent="-609600" eaLnBrk="0" hangingPunct="0">
              <a:buFontTx/>
              <a:buChar char="•"/>
            </a:pPr>
            <a:r>
              <a:rPr lang="zh-CN" altLang="en-US" sz="2400" dirty="0"/>
              <a:t>统一内存访问架构（</a:t>
            </a:r>
            <a:r>
              <a:rPr lang="en-US" altLang="zh-CN" sz="2400" dirty="0"/>
              <a:t>UMA</a:t>
            </a:r>
            <a:r>
              <a:rPr lang="zh-CN" altLang="en-US" sz="2400" dirty="0" smtClean="0"/>
              <a:t>）</a:t>
            </a:r>
            <a:endParaRPr lang="en-US" altLang="zh-CN" sz="2400" dirty="0" smtClean="0"/>
          </a:p>
          <a:p>
            <a:pPr marL="609600" indent="-609600" eaLnBrk="0" hangingPunct="0">
              <a:buFontTx/>
              <a:buChar char="•"/>
            </a:pPr>
            <a:r>
              <a:rPr lang="zh-CN" altLang="en-US" sz="2400" dirty="0" smtClean="0"/>
              <a:t>通过共享系统总线，每个</a:t>
            </a:r>
            <a:r>
              <a:rPr lang="en-US" altLang="zh-CN" sz="2400" dirty="0" smtClean="0"/>
              <a:t>CPU</a:t>
            </a:r>
            <a:r>
              <a:rPr lang="zh-CN" altLang="en-US" sz="2400" dirty="0" smtClean="0"/>
              <a:t>访问所有内存都有均匀的访存延时。</a:t>
            </a:r>
            <a:endParaRPr lang="en-US" altLang="zh-CN" sz="2400" dirty="0"/>
          </a:p>
          <a:p>
            <a:pPr eaLnBrk="0" hangingPunct="0"/>
            <a:endParaRPr lang="en-US" altLang="zh-CN" sz="2400" dirty="0"/>
          </a:p>
        </p:txBody>
      </p:sp>
      <p:pic>
        <p:nvPicPr>
          <p:cNvPr id="9" name="图片 8"/>
          <p:cNvPicPr>
            <a:picLocks noChangeAspect="1"/>
          </p:cNvPicPr>
          <p:nvPr/>
        </p:nvPicPr>
        <p:blipFill>
          <a:blip r:embed="rId4"/>
          <a:stretch>
            <a:fillRect/>
          </a:stretch>
        </p:blipFill>
        <p:spPr>
          <a:xfrm>
            <a:off x="971600" y="3048785"/>
            <a:ext cx="5752592" cy="3528392"/>
          </a:xfrm>
          <a:prstGeom prst="rect">
            <a:avLst/>
          </a:prstGeom>
        </p:spPr>
      </p:pic>
    </p:spTree>
    <p:extLst>
      <p:ext uri="{BB962C8B-B14F-4D97-AF65-F5344CB8AC3E}">
        <p14:creationId xmlns:p14="http://schemas.microsoft.com/office/powerpoint/2010/main" val="933384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内存</a:t>
            </a:r>
            <a:r>
              <a:rPr lang="en-US" altLang="zh-CN" dirty="0" smtClean="0"/>
              <a:t>-</a:t>
            </a:r>
            <a:r>
              <a:rPr lang="zh-CN" altLang="en-US" dirty="0" smtClean="0"/>
              <a:t>硬件架构</a:t>
            </a:r>
            <a:endParaRPr lang="en-US" altLang="zh-CN" dirty="0"/>
          </a:p>
        </p:txBody>
      </p:sp>
      <p:pic>
        <p:nvPicPr>
          <p:cNvPr id="7" name="图片 6"/>
          <p:cNvPicPr>
            <a:picLocks noChangeAspect="1"/>
          </p:cNvPicPr>
          <p:nvPr/>
        </p:nvPicPr>
        <p:blipFill>
          <a:blip r:embed="rId4"/>
          <a:stretch>
            <a:fillRect/>
          </a:stretch>
        </p:blipFill>
        <p:spPr>
          <a:xfrm>
            <a:off x="2051719" y="2708920"/>
            <a:ext cx="4951959" cy="3816424"/>
          </a:xfrm>
          <a:prstGeom prst="rect">
            <a:avLst/>
          </a:prstGeom>
        </p:spPr>
      </p:pic>
      <p:sp>
        <p:nvSpPr>
          <p:cNvPr id="10" name="Rectangle 79"/>
          <p:cNvSpPr>
            <a:spLocks noChangeArrowheads="1"/>
          </p:cNvSpPr>
          <p:nvPr/>
        </p:nvSpPr>
        <p:spPr bwMode="auto">
          <a:xfrm>
            <a:off x="323850" y="980728"/>
            <a:ext cx="882015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非一致性内存访问架构（</a:t>
            </a:r>
            <a:r>
              <a:rPr lang="en-US" altLang="zh-CN" sz="2800" dirty="0" err="1" smtClean="0"/>
              <a:t>NUMA</a:t>
            </a:r>
            <a:r>
              <a:rPr lang="zh-CN" altLang="en-US" sz="2800" dirty="0" smtClean="0"/>
              <a:t>）</a:t>
            </a:r>
            <a:endParaRPr lang="en-US" altLang="zh-CN" sz="2800" dirty="0" smtClean="0"/>
          </a:p>
          <a:p>
            <a:pPr marL="609600" indent="-609600" eaLnBrk="0" hangingPunct="0">
              <a:buFontTx/>
              <a:buChar char="•"/>
            </a:pPr>
            <a:r>
              <a:rPr lang="zh-CN" altLang="en-US" sz="2800" dirty="0" smtClean="0"/>
              <a:t>在这种架构中，对主存的访问时间随着相对</a:t>
            </a:r>
            <a:r>
              <a:rPr lang="en-US" altLang="zh-CN" sz="2800" dirty="0" smtClean="0"/>
              <a:t>CPU</a:t>
            </a:r>
            <a:r>
              <a:rPr lang="zh-CN" altLang="en-US" sz="2800" dirty="0" smtClean="0"/>
              <a:t>的位置不同而变化。</a:t>
            </a:r>
            <a:endParaRPr lang="en-US" altLang="zh-CN" sz="2800" dirty="0" smtClean="0"/>
          </a:p>
        </p:txBody>
      </p:sp>
    </p:spTree>
    <p:extLst>
      <p:ext uri="{BB962C8B-B14F-4D97-AF65-F5344CB8AC3E}">
        <p14:creationId xmlns:p14="http://schemas.microsoft.com/office/powerpoint/2010/main" val="11552413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内存</a:t>
            </a:r>
            <a:r>
              <a:rPr lang="en-US" altLang="zh-CN" dirty="0" smtClean="0"/>
              <a:t>-</a:t>
            </a:r>
            <a:r>
              <a:rPr lang="en-US" altLang="zh-CN" dirty="0" err="1" smtClean="0"/>
              <a:t>vmstat</a:t>
            </a:r>
            <a:endParaRPr lang="en-US" altLang="zh-CN" dirty="0"/>
          </a:p>
        </p:txBody>
      </p:sp>
      <p:pic>
        <p:nvPicPr>
          <p:cNvPr id="8" name="图片 7"/>
          <p:cNvPicPr>
            <a:picLocks noChangeAspect="1"/>
          </p:cNvPicPr>
          <p:nvPr/>
        </p:nvPicPr>
        <p:blipFill>
          <a:blip r:embed="rId4"/>
          <a:stretch>
            <a:fillRect/>
          </a:stretch>
        </p:blipFill>
        <p:spPr>
          <a:xfrm>
            <a:off x="303375" y="2096285"/>
            <a:ext cx="8247593" cy="1653479"/>
          </a:xfrm>
          <a:prstGeom prst="rect">
            <a:avLst/>
          </a:prstGeom>
        </p:spPr>
      </p:pic>
      <p:sp>
        <p:nvSpPr>
          <p:cNvPr id="9" name="Rectangle 79"/>
          <p:cNvSpPr>
            <a:spLocks noChangeArrowheads="1"/>
          </p:cNvSpPr>
          <p:nvPr/>
        </p:nvSpPr>
        <p:spPr bwMode="auto">
          <a:xfrm>
            <a:off x="17097" y="911425"/>
            <a:ext cx="8820150" cy="100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系统统计信息命令，分别统计了</a:t>
            </a:r>
            <a:r>
              <a:rPr lang="en-US" altLang="zh-CN" sz="2800" dirty="0" smtClean="0"/>
              <a:t>CPU</a:t>
            </a:r>
            <a:r>
              <a:rPr lang="zh-CN" altLang="en-US" sz="2800" dirty="0" smtClean="0"/>
              <a:t>、内存、</a:t>
            </a:r>
            <a:r>
              <a:rPr lang="en-US" altLang="zh-CN" sz="2800" dirty="0" smtClean="0"/>
              <a:t>I/O</a:t>
            </a:r>
            <a:r>
              <a:rPr lang="zh-CN" altLang="en-US" sz="2800" dirty="0" smtClean="0"/>
              <a:t>的情况</a:t>
            </a:r>
            <a:endParaRPr lang="en-US" altLang="zh-CN" sz="2800" dirty="0" smtClean="0"/>
          </a:p>
        </p:txBody>
      </p:sp>
      <p:sp>
        <p:nvSpPr>
          <p:cNvPr id="5" name="矩形 4"/>
          <p:cNvSpPr/>
          <p:nvPr/>
        </p:nvSpPr>
        <p:spPr>
          <a:xfrm>
            <a:off x="17097" y="3929217"/>
            <a:ext cx="8533871" cy="275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a:t>swpd：交换出的内存量</a:t>
            </a:r>
          </a:p>
          <a:p>
            <a:pPr marL="609600" indent="-609600" eaLnBrk="0" hangingPunct="0">
              <a:buFontTx/>
              <a:buChar char="•"/>
            </a:pPr>
            <a:r>
              <a:rPr lang="zh-CN" altLang="en-US" sz="2800" dirty="0"/>
              <a:t>free：空闲的可用内存</a:t>
            </a:r>
          </a:p>
          <a:p>
            <a:pPr marL="609600" indent="-609600" eaLnBrk="0" hangingPunct="0">
              <a:buFontTx/>
              <a:buChar char="•"/>
            </a:pPr>
            <a:r>
              <a:rPr lang="zh-CN" altLang="en-US" sz="2800" dirty="0"/>
              <a:t>buff：用于缓冲缓存的内存</a:t>
            </a:r>
          </a:p>
          <a:p>
            <a:pPr marL="609600" indent="-609600" eaLnBrk="0" hangingPunct="0">
              <a:buFontTx/>
              <a:buChar char="•"/>
            </a:pPr>
            <a:r>
              <a:rPr lang="zh-CN" altLang="en-US" sz="2800" dirty="0"/>
              <a:t>cache：用于页缓存的内存</a:t>
            </a:r>
          </a:p>
          <a:p>
            <a:pPr marL="609600" indent="-609600" eaLnBrk="0" hangingPunct="0">
              <a:buFontTx/>
              <a:buChar char="•"/>
            </a:pPr>
            <a:r>
              <a:rPr lang="zh-CN" altLang="en-US" sz="2800" dirty="0"/>
              <a:t>si：换入的内存(换页)</a:t>
            </a:r>
          </a:p>
          <a:p>
            <a:pPr marL="609600" indent="-609600" eaLnBrk="0" hangingPunct="0">
              <a:buFontTx/>
              <a:buChar char="•"/>
            </a:pPr>
            <a:r>
              <a:rPr lang="zh-CN" altLang="en-US" sz="2800" dirty="0"/>
              <a:t>so：换出的内存(换页)</a:t>
            </a:r>
          </a:p>
        </p:txBody>
      </p:sp>
    </p:spTree>
    <p:extLst>
      <p:ext uri="{BB962C8B-B14F-4D97-AF65-F5344CB8AC3E}">
        <p14:creationId xmlns:p14="http://schemas.microsoft.com/office/powerpoint/2010/main" val="34177264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内存</a:t>
            </a:r>
            <a:r>
              <a:rPr lang="en-US" altLang="zh-CN" dirty="0" smtClean="0"/>
              <a:t>-</a:t>
            </a:r>
            <a:r>
              <a:rPr lang="en-US" altLang="zh-CN" dirty="0" err="1" smtClean="0"/>
              <a:t>sar</a:t>
            </a:r>
            <a:endParaRPr lang="en-US" altLang="zh-CN" dirty="0"/>
          </a:p>
        </p:txBody>
      </p:sp>
      <p:sp>
        <p:nvSpPr>
          <p:cNvPr id="9" name="Rectangle 79"/>
          <p:cNvSpPr>
            <a:spLocks noChangeArrowheads="1"/>
          </p:cNvSpPr>
          <p:nvPr/>
        </p:nvSpPr>
        <p:spPr bwMode="auto">
          <a:xfrm>
            <a:off x="17097" y="839418"/>
            <a:ext cx="8820150" cy="35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dirty="0" err="1" smtClean="0"/>
              <a:t>sar</a:t>
            </a:r>
            <a:r>
              <a:rPr lang="zh-CN" altLang="en-US" dirty="0" smtClean="0"/>
              <a:t>工具可以用来观测当前活动并且能配置保存和报告历史统计数据。</a:t>
            </a:r>
            <a:endParaRPr lang="en-US" altLang="zh-CN" dirty="0" smtClean="0"/>
          </a:p>
        </p:txBody>
      </p:sp>
      <p:pic>
        <p:nvPicPr>
          <p:cNvPr id="6" name="图片 5"/>
          <p:cNvPicPr>
            <a:picLocks noChangeAspect="1"/>
          </p:cNvPicPr>
          <p:nvPr/>
        </p:nvPicPr>
        <p:blipFill>
          <a:blip r:embed="rId4"/>
          <a:stretch>
            <a:fillRect/>
          </a:stretch>
        </p:blipFill>
        <p:spPr>
          <a:xfrm>
            <a:off x="12674" y="1181944"/>
            <a:ext cx="4808012" cy="3612506"/>
          </a:xfrm>
          <a:prstGeom prst="rect">
            <a:avLst/>
          </a:prstGeom>
        </p:spPr>
      </p:pic>
      <p:pic>
        <p:nvPicPr>
          <p:cNvPr id="7" name="图片 6"/>
          <p:cNvPicPr>
            <a:picLocks noChangeAspect="1"/>
          </p:cNvPicPr>
          <p:nvPr/>
        </p:nvPicPr>
        <p:blipFill>
          <a:blip r:embed="rId5"/>
          <a:stretch>
            <a:fillRect/>
          </a:stretch>
        </p:blipFill>
        <p:spPr>
          <a:xfrm>
            <a:off x="-2498" y="4797152"/>
            <a:ext cx="4790522" cy="2081700"/>
          </a:xfrm>
          <a:prstGeom prst="rect">
            <a:avLst/>
          </a:prstGeom>
        </p:spPr>
      </p:pic>
    </p:spTree>
    <p:extLst>
      <p:ext uri="{BB962C8B-B14F-4D97-AF65-F5344CB8AC3E}">
        <p14:creationId xmlns:p14="http://schemas.microsoft.com/office/powerpoint/2010/main" val="39460757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内存</a:t>
            </a:r>
            <a:r>
              <a:rPr lang="en-US" altLang="zh-CN" dirty="0" smtClean="0"/>
              <a:t>-</a:t>
            </a:r>
            <a:r>
              <a:rPr lang="en-US" altLang="zh-CN" dirty="0" err="1" smtClean="0"/>
              <a:t>ps</a:t>
            </a:r>
            <a:endParaRPr lang="en-US" altLang="zh-CN" dirty="0"/>
          </a:p>
        </p:txBody>
      </p:sp>
      <p:sp>
        <p:nvSpPr>
          <p:cNvPr id="9" name="Rectangle 79"/>
          <p:cNvSpPr>
            <a:spLocks noChangeArrowheads="1"/>
          </p:cNvSpPr>
          <p:nvPr/>
        </p:nvSpPr>
        <p:spPr bwMode="auto">
          <a:xfrm>
            <a:off x="17097" y="1055442"/>
            <a:ext cx="8820150" cy="237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000" dirty="0" err="1" smtClean="0"/>
              <a:t>ps</a:t>
            </a:r>
            <a:r>
              <a:rPr lang="zh-CN" altLang="en-US" sz="2000" dirty="0" smtClean="0"/>
              <a:t>命令可以列出包括内存使用统计信息在内的所有进程细节。</a:t>
            </a:r>
            <a:endParaRPr lang="en-US" altLang="zh-CN" sz="2000" dirty="0" smtClean="0"/>
          </a:p>
          <a:p>
            <a:pPr marL="609600" indent="-609600" eaLnBrk="0" hangingPunct="0">
              <a:buFontTx/>
              <a:buChar char="•"/>
            </a:pPr>
            <a:r>
              <a:rPr lang="en-US" altLang="zh-CN" sz="2000" dirty="0"/>
              <a:t>%</a:t>
            </a:r>
            <a:r>
              <a:rPr lang="en-US" altLang="zh-CN" sz="2000" dirty="0" err="1"/>
              <a:t>MEM</a:t>
            </a:r>
            <a:r>
              <a:rPr lang="zh-CN" altLang="en-US" sz="2000" dirty="0"/>
              <a:t>：主存使用</a:t>
            </a:r>
            <a:r>
              <a:rPr lang="en-US" altLang="zh-CN" sz="2000" dirty="0"/>
              <a:t>(</a:t>
            </a:r>
            <a:r>
              <a:rPr lang="zh-CN" altLang="en-US" sz="2000" dirty="0"/>
              <a:t>物理内存、</a:t>
            </a:r>
            <a:r>
              <a:rPr lang="en-US" altLang="zh-CN" sz="2000" dirty="0"/>
              <a:t>RSS)</a:t>
            </a:r>
            <a:r>
              <a:rPr lang="zh-CN" altLang="en-US" sz="2000" dirty="0"/>
              <a:t>占总内存的百分比</a:t>
            </a:r>
          </a:p>
          <a:p>
            <a:pPr marL="609600" indent="-609600" eaLnBrk="0" hangingPunct="0">
              <a:buFontTx/>
              <a:buChar char="•"/>
            </a:pPr>
            <a:r>
              <a:rPr lang="en-US" altLang="zh-CN" sz="2000" dirty="0"/>
              <a:t>RSS</a:t>
            </a:r>
            <a:r>
              <a:rPr lang="zh-CN" altLang="en-US" sz="2000" dirty="0"/>
              <a:t>：常驻集合大小</a:t>
            </a:r>
            <a:r>
              <a:rPr lang="en-US" altLang="zh-CN" sz="2000" dirty="0"/>
              <a:t>(KB)</a:t>
            </a:r>
          </a:p>
          <a:p>
            <a:pPr marL="609600" indent="-609600" eaLnBrk="0" hangingPunct="0">
              <a:buFontTx/>
              <a:buChar char="•"/>
            </a:pPr>
            <a:r>
              <a:rPr lang="en-US" altLang="zh-CN" sz="2000" dirty="0" err="1"/>
              <a:t>VSZ</a:t>
            </a:r>
            <a:r>
              <a:rPr lang="zh-CN" altLang="en-US" sz="2000" dirty="0"/>
              <a:t>：虚拟内存大小</a:t>
            </a:r>
            <a:r>
              <a:rPr lang="en-US" altLang="zh-CN" sz="2000" dirty="0"/>
              <a:t>(KB</a:t>
            </a:r>
            <a:r>
              <a:rPr lang="en-US" altLang="zh-CN" sz="2000" dirty="0" smtClean="0"/>
              <a:t>)</a:t>
            </a:r>
          </a:p>
          <a:p>
            <a:pPr marL="609600" indent="-609600" eaLnBrk="0" hangingPunct="0">
              <a:buFontTx/>
              <a:buChar char="•"/>
            </a:pPr>
            <a:r>
              <a:rPr lang="en-US" altLang="zh-CN" sz="2000" dirty="0" smtClean="0"/>
              <a:t>RSS</a:t>
            </a:r>
            <a:r>
              <a:rPr lang="zh-CN" altLang="en-US" sz="2000" dirty="0" smtClean="0"/>
              <a:t>显示主存使用，它也包括如系统库在内的映射共享段，可能会被几十个进程共享。如果把</a:t>
            </a:r>
            <a:r>
              <a:rPr lang="en-US" altLang="zh-CN" sz="2000" dirty="0" smtClean="0"/>
              <a:t>RSS</a:t>
            </a:r>
            <a:r>
              <a:rPr lang="zh-CN" altLang="en-US" sz="2000" dirty="0" smtClean="0"/>
              <a:t>列求和，会发现它超过了系统的内存总和，这是由于重复计算了这部分共享内存造成的。</a:t>
            </a:r>
            <a:endParaRPr lang="en-US" altLang="zh-CN" sz="2000" dirty="0" smtClean="0"/>
          </a:p>
        </p:txBody>
      </p:sp>
      <p:pic>
        <p:nvPicPr>
          <p:cNvPr id="5" name="图片 4"/>
          <p:cNvPicPr>
            <a:picLocks noChangeAspect="1"/>
          </p:cNvPicPr>
          <p:nvPr/>
        </p:nvPicPr>
        <p:blipFill>
          <a:blip r:embed="rId4"/>
          <a:stretch>
            <a:fillRect/>
          </a:stretch>
        </p:blipFill>
        <p:spPr>
          <a:xfrm>
            <a:off x="216024" y="3645024"/>
            <a:ext cx="8676456" cy="2523822"/>
          </a:xfrm>
          <a:prstGeom prst="rect">
            <a:avLst/>
          </a:prstGeom>
        </p:spPr>
      </p:pic>
    </p:spTree>
    <p:extLst>
      <p:ext uri="{BB962C8B-B14F-4D97-AF65-F5344CB8AC3E}">
        <p14:creationId xmlns:p14="http://schemas.microsoft.com/office/powerpoint/2010/main" val="26782561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内存</a:t>
            </a:r>
            <a:r>
              <a:rPr lang="en-US" altLang="zh-CN" dirty="0" smtClean="0"/>
              <a:t>-</a:t>
            </a:r>
            <a:r>
              <a:rPr lang="zh-CN" altLang="en-US" dirty="0" smtClean="0"/>
              <a:t>其他工具</a:t>
            </a:r>
            <a:endParaRPr lang="en-US" altLang="zh-CN" dirty="0"/>
          </a:p>
        </p:txBody>
      </p:sp>
      <p:sp>
        <p:nvSpPr>
          <p:cNvPr id="8" name="Rectangle 79"/>
          <p:cNvSpPr>
            <a:spLocks noChangeArrowheads="1"/>
          </p:cNvSpPr>
          <p:nvPr/>
        </p:nvSpPr>
        <p:spPr bwMode="auto">
          <a:xfrm>
            <a:off x="72330" y="1196752"/>
            <a:ext cx="882015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a:t>free</a:t>
            </a:r>
            <a:r>
              <a:rPr lang="zh-CN" altLang="en-US" sz="2400" dirty="0"/>
              <a:t>：报告空闲内存，包括缓冲区高速缓存和页缓存</a:t>
            </a:r>
          </a:p>
          <a:p>
            <a:pPr marL="609600" indent="-609600" eaLnBrk="0" hangingPunct="0">
              <a:buFontTx/>
              <a:buChar char="•"/>
            </a:pPr>
            <a:r>
              <a:rPr lang="en-US" altLang="zh-CN" sz="2400" dirty="0" err="1"/>
              <a:t>dmesg</a:t>
            </a:r>
            <a:r>
              <a:rPr lang="zh-CN" altLang="en-US" sz="2400" dirty="0"/>
              <a:t>：检查来自</a:t>
            </a:r>
            <a:r>
              <a:rPr lang="en-US" altLang="zh-CN" sz="2400" dirty="0" err="1"/>
              <a:t>OOM</a:t>
            </a:r>
            <a:r>
              <a:rPr lang="zh-CN" altLang="en-US" sz="2400" dirty="0"/>
              <a:t>终结者的</a:t>
            </a:r>
            <a:r>
              <a:rPr lang="en-US" altLang="zh-CN" sz="2400" dirty="0"/>
              <a:t>"Out Of Memory"</a:t>
            </a:r>
            <a:r>
              <a:rPr lang="zh-CN" altLang="en-US" sz="2400" dirty="0"/>
              <a:t>的信息</a:t>
            </a:r>
          </a:p>
          <a:p>
            <a:pPr marL="609600" indent="-609600" eaLnBrk="0" hangingPunct="0">
              <a:buFontTx/>
              <a:buChar char="•"/>
            </a:pPr>
            <a:r>
              <a:rPr lang="en-US" altLang="zh-CN" sz="2400" dirty="0" err="1"/>
              <a:t>valgrind</a:t>
            </a:r>
            <a:r>
              <a:rPr lang="zh-CN" altLang="en-US" sz="2400" dirty="0"/>
              <a:t>：一个包括</a:t>
            </a:r>
            <a:r>
              <a:rPr lang="en-US" altLang="zh-CN" sz="2400" dirty="0" err="1"/>
              <a:t>memcheck</a:t>
            </a:r>
            <a:r>
              <a:rPr lang="zh-CN" altLang="en-US" sz="2400" dirty="0"/>
              <a:t>在内的性能分析套件，它是一个内存使用分析的封装程序，可用于发现泄漏。它会造成严重的系统开销</a:t>
            </a:r>
            <a:r>
              <a:rPr lang="zh-CN" altLang="en-US" sz="2400" dirty="0" smtClean="0"/>
              <a:t>，可能</a:t>
            </a:r>
            <a:r>
              <a:rPr lang="zh-CN" altLang="en-US" sz="2400" dirty="0"/>
              <a:t>引起目标系统慢</a:t>
            </a:r>
            <a:r>
              <a:rPr lang="en-US" altLang="zh-CN" sz="2400" dirty="0"/>
              <a:t>20</a:t>
            </a:r>
            <a:r>
              <a:rPr lang="zh-CN" altLang="en-US" sz="2400" dirty="0"/>
              <a:t>至</a:t>
            </a:r>
            <a:r>
              <a:rPr lang="en-US" altLang="zh-CN" sz="2400" dirty="0"/>
              <a:t>30</a:t>
            </a:r>
            <a:r>
              <a:rPr lang="zh-CN" altLang="en-US" sz="2400" dirty="0"/>
              <a:t>倍。</a:t>
            </a:r>
          </a:p>
          <a:p>
            <a:pPr marL="609600" indent="-609600" eaLnBrk="0" hangingPunct="0">
              <a:buFontTx/>
              <a:buChar char="•"/>
            </a:pPr>
            <a:r>
              <a:rPr lang="en-US" altLang="zh-CN" sz="2400" dirty="0" err="1"/>
              <a:t>swapon</a:t>
            </a:r>
            <a:r>
              <a:rPr lang="zh-CN" altLang="en-US" sz="2400" dirty="0"/>
              <a:t>：添加和观察物理交换设备或者文件 </a:t>
            </a:r>
          </a:p>
          <a:p>
            <a:pPr marL="609600" indent="-609600" eaLnBrk="0" hangingPunct="0">
              <a:buFontTx/>
              <a:buChar char="•"/>
            </a:pPr>
            <a:r>
              <a:rPr lang="en-US" altLang="zh-CN" sz="2400" dirty="0" err="1"/>
              <a:t>iostat</a:t>
            </a:r>
            <a:r>
              <a:rPr lang="zh-CN" altLang="en-US" sz="2400" dirty="0"/>
              <a:t>：如果交换设备是物理磁盘或块，设备</a:t>
            </a:r>
            <a:r>
              <a:rPr lang="en-US" altLang="zh-CN" sz="2400" dirty="0"/>
              <a:t>I/O</a:t>
            </a:r>
            <a:r>
              <a:rPr lang="zh-CN" altLang="en-US" sz="2400" dirty="0"/>
              <a:t>可以用</a:t>
            </a:r>
            <a:r>
              <a:rPr lang="en-US" altLang="zh-CN" sz="2400" dirty="0" err="1"/>
              <a:t>iostat</a:t>
            </a:r>
            <a:r>
              <a:rPr lang="zh-CN" altLang="en-US" sz="2400" dirty="0"/>
              <a:t>来观测，它能指出系统是否在换页</a:t>
            </a:r>
          </a:p>
          <a:p>
            <a:pPr marL="609600" indent="-609600" eaLnBrk="0" hangingPunct="0">
              <a:buFontTx/>
              <a:buChar char="•"/>
            </a:pPr>
            <a:r>
              <a:rPr lang="en-US" altLang="zh-CN" sz="2400" dirty="0" err="1"/>
              <a:t>perf</a:t>
            </a:r>
            <a:r>
              <a:rPr lang="zh-CN" altLang="en-US" sz="2400" dirty="0"/>
              <a:t>：利用它观察</a:t>
            </a:r>
            <a:r>
              <a:rPr lang="en-US" altLang="zh-CN" sz="2400" dirty="0"/>
              <a:t>CPI</a:t>
            </a:r>
            <a:r>
              <a:rPr lang="zh-CN" altLang="en-US" sz="2400" dirty="0"/>
              <a:t>、</a:t>
            </a:r>
            <a:r>
              <a:rPr lang="en-US" altLang="zh-CN" sz="2400" dirty="0" err="1"/>
              <a:t>MMU</a:t>
            </a:r>
            <a:r>
              <a:rPr lang="en-US" altLang="zh-CN" sz="2400" dirty="0"/>
              <a:t>/</a:t>
            </a:r>
            <a:r>
              <a:rPr lang="en-US" altLang="zh-CN" sz="2400" dirty="0" err="1"/>
              <a:t>TSB</a:t>
            </a:r>
            <a:r>
              <a:rPr lang="zh-CN" altLang="en-US" sz="2400" dirty="0"/>
              <a:t>事件，以及源自</a:t>
            </a:r>
            <a:r>
              <a:rPr lang="en-US" altLang="zh-CN" sz="2400" dirty="0"/>
              <a:t>CPU</a:t>
            </a:r>
            <a:r>
              <a:rPr lang="zh-CN" altLang="en-US" sz="2400" dirty="0"/>
              <a:t>性能计数器的内存总线的停滞周期计数。它还提供缺页以及一些内核内存事件的探针</a:t>
            </a:r>
          </a:p>
          <a:p>
            <a:pPr marL="609600" indent="-609600" eaLnBrk="0" hangingPunct="0">
              <a:buFontTx/>
              <a:buChar char="•"/>
            </a:pPr>
            <a:r>
              <a:rPr lang="en-US" altLang="zh-CN" sz="2400" dirty="0"/>
              <a:t>/</a:t>
            </a:r>
            <a:r>
              <a:rPr lang="en-US" altLang="zh-CN" sz="2400" dirty="0" err="1"/>
              <a:t>proc</a:t>
            </a:r>
            <a:r>
              <a:rPr lang="en-US" altLang="zh-CN" sz="2400" dirty="0"/>
              <a:t>/</a:t>
            </a:r>
            <a:r>
              <a:rPr lang="en-US" altLang="zh-CN" sz="2400" dirty="0" err="1"/>
              <a:t>zoneinfo</a:t>
            </a:r>
            <a:r>
              <a:rPr lang="zh-CN" altLang="en-US" sz="2400" dirty="0"/>
              <a:t>：内存区域</a:t>
            </a:r>
            <a:r>
              <a:rPr lang="en-US" altLang="zh-CN" sz="2400" dirty="0"/>
              <a:t>(</a:t>
            </a:r>
            <a:r>
              <a:rPr lang="en-US" altLang="zh-CN" sz="2400" dirty="0" err="1"/>
              <a:t>NUMA</a:t>
            </a:r>
            <a:r>
              <a:rPr lang="zh-CN" altLang="en-US" sz="2400" dirty="0"/>
              <a:t>节点</a:t>
            </a:r>
            <a:r>
              <a:rPr lang="en-US" altLang="zh-CN" sz="2400" dirty="0"/>
              <a:t>)</a:t>
            </a:r>
            <a:r>
              <a:rPr lang="zh-CN" altLang="en-US" sz="2400" dirty="0"/>
              <a:t>的统计信息</a:t>
            </a:r>
          </a:p>
          <a:p>
            <a:pPr marL="609600" indent="-609600" eaLnBrk="0" hangingPunct="0">
              <a:buFontTx/>
              <a:buChar char="•"/>
            </a:pPr>
            <a:r>
              <a:rPr lang="en-US" altLang="zh-CN" sz="2400" dirty="0"/>
              <a:t>/</a:t>
            </a:r>
            <a:r>
              <a:rPr lang="en-US" altLang="zh-CN" sz="2400" dirty="0" err="1"/>
              <a:t>proc</a:t>
            </a:r>
            <a:r>
              <a:rPr lang="en-US" altLang="zh-CN" sz="2400" dirty="0"/>
              <a:t>/</a:t>
            </a:r>
            <a:r>
              <a:rPr lang="en-US" altLang="zh-CN" sz="2400" dirty="0" err="1"/>
              <a:t>buddyinfo</a:t>
            </a:r>
            <a:r>
              <a:rPr lang="zh-CN" altLang="en-US" sz="2400" dirty="0"/>
              <a:t>：内核页面伙伴分配器统计信息</a:t>
            </a:r>
            <a:endParaRPr lang="en-US" altLang="zh-CN" sz="2400" dirty="0"/>
          </a:p>
        </p:txBody>
      </p:sp>
    </p:spTree>
    <p:extLst>
      <p:ext uri="{BB962C8B-B14F-4D97-AF65-F5344CB8AC3E}">
        <p14:creationId xmlns:p14="http://schemas.microsoft.com/office/powerpoint/2010/main" val="2194820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性能分析</a:t>
            </a:r>
            <a:r>
              <a:rPr lang="en-US" altLang="zh-CN" dirty="0" smtClean="0"/>
              <a:t>-</a:t>
            </a:r>
            <a:r>
              <a:rPr lang="zh-CN" altLang="en-US" dirty="0"/>
              <a:t>延时</a:t>
            </a:r>
            <a:endParaRPr lang="en-US" altLang="zh-CN" dirty="0"/>
          </a:p>
        </p:txBody>
      </p:sp>
      <p:sp>
        <p:nvSpPr>
          <p:cNvPr id="8" name="Rectangle 79"/>
          <p:cNvSpPr>
            <a:spLocks noChangeArrowheads="1"/>
          </p:cNvSpPr>
          <p:nvPr/>
        </p:nvSpPr>
        <p:spPr bwMode="auto">
          <a:xfrm>
            <a:off x="107504" y="908720"/>
            <a:ext cx="8820150" cy="288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eaLnBrk="0" hangingPunct="0">
              <a:buFontTx/>
              <a:buChar char="•"/>
            </a:pPr>
            <a:r>
              <a:rPr lang="zh-CN" altLang="en-US" sz="3200" dirty="0" smtClean="0"/>
              <a:t>延时可以表示所有操作完成的耗时，延时测量的就是用于等待的时间，它是一个非常重要的性能指标。</a:t>
            </a:r>
            <a:endParaRPr lang="en-US" altLang="zh-CN" sz="3200" dirty="0" smtClean="0"/>
          </a:p>
          <a:p>
            <a:pPr algn="l" eaLnBrk="0" hangingPunct="0"/>
            <a:endParaRPr lang="en-US" altLang="zh-CN" sz="3200" dirty="0" smtClean="0"/>
          </a:p>
          <a:p>
            <a:pPr marL="609600" indent="-609600" algn="l" eaLnBrk="0" hangingPunct="0">
              <a:buFontTx/>
              <a:buChar char="•"/>
            </a:pPr>
            <a:r>
              <a:rPr lang="zh-CN" altLang="en-US" sz="3200" dirty="0" smtClean="0"/>
              <a:t>举例：下图显示了一次数据库查询需要的时间</a:t>
            </a:r>
            <a:r>
              <a:rPr lang="en-US" altLang="zh-CN" sz="3200" dirty="0" err="1" smtClean="0"/>
              <a:t>100ms</a:t>
            </a:r>
            <a:r>
              <a:rPr lang="en-US" altLang="zh-CN" sz="3200" dirty="0" smtClean="0"/>
              <a:t>(</a:t>
            </a:r>
            <a:r>
              <a:rPr lang="zh-CN" altLang="en-US" sz="3200" dirty="0" smtClean="0"/>
              <a:t>延时</a:t>
            </a:r>
            <a:r>
              <a:rPr lang="en-US" altLang="zh-CN" sz="3200" dirty="0" smtClean="0"/>
              <a:t>)</a:t>
            </a:r>
          </a:p>
          <a:p>
            <a:pPr algn="l" eaLnBrk="0" hangingPunct="0"/>
            <a:endParaRPr lang="en-US" altLang="zh-CN" sz="3200" dirty="0" smtClean="0"/>
          </a:p>
        </p:txBody>
      </p:sp>
      <p:pic>
        <p:nvPicPr>
          <p:cNvPr id="6" name="图片 5"/>
          <p:cNvPicPr>
            <a:picLocks noChangeAspect="1"/>
          </p:cNvPicPr>
          <p:nvPr/>
        </p:nvPicPr>
        <p:blipFill>
          <a:blip r:embed="rId4"/>
          <a:stretch>
            <a:fillRect/>
          </a:stretch>
        </p:blipFill>
        <p:spPr>
          <a:xfrm>
            <a:off x="155860" y="4212507"/>
            <a:ext cx="8843801" cy="2384845"/>
          </a:xfrm>
          <a:prstGeom prst="rect">
            <a:avLst/>
          </a:prstGeom>
        </p:spPr>
      </p:pic>
    </p:spTree>
    <p:extLst>
      <p:ext uri="{BB962C8B-B14F-4D97-AF65-F5344CB8AC3E}">
        <p14:creationId xmlns:p14="http://schemas.microsoft.com/office/powerpoint/2010/main" val="11685584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内存</a:t>
            </a:r>
            <a:r>
              <a:rPr lang="en-US" altLang="zh-CN" dirty="0" smtClean="0"/>
              <a:t>-</a:t>
            </a:r>
            <a:r>
              <a:rPr lang="zh-CN" altLang="en-US" dirty="0" smtClean="0"/>
              <a:t>可调参数</a:t>
            </a:r>
            <a:endParaRPr lang="en-US" altLang="zh-CN" dirty="0"/>
          </a:p>
        </p:txBody>
      </p:sp>
      <p:sp>
        <p:nvSpPr>
          <p:cNvPr id="8" name="Rectangle 79"/>
          <p:cNvSpPr>
            <a:spLocks noChangeArrowheads="1"/>
          </p:cNvSpPr>
          <p:nvPr/>
        </p:nvSpPr>
        <p:spPr bwMode="auto">
          <a:xfrm>
            <a:off x="72330" y="836712"/>
            <a:ext cx="882015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内核的源代码文档中介绍了多种可调参数</a:t>
            </a:r>
            <a:endParaRPr lang="en-US" altLang="zh-CN" sz="2400" dirty="0" smtClean="0"/>
          </a:p>
          <a:p>
            <a:pPr marL="609600" indent="-609600" eaLnBrk="0" hangingPunct="0">
              <a:buFontTx/>
              <a:buChar char="•"/>
            </a:pPr>
            <a:r>
              <a:rPr lang="zh-CN" altLang="en-US" sz="2400" dirty="0" smtClean="0"/>
              <a:t>查找：</a:t>
            </a:r>
            <a:r>
              <a:rPr lang="en-US" altLang="zh-CN" sz="2400" dirty="0" smtClean="0"/>
              <a:t>find /</a:t>
            </a:r>
            <a:r>
              <a:rPr lang="en-US" altLang="zh-CN" sz="2400" dirty="0" err="1" smtClean="0"/>
              <a:t>usr</a:t>
            </a:r>
            <a:r>
              <a:rPr lang="en-US" altLang="zh-CN" sz="2400" dirty="0" smtClean="0"/>
              <a:t> –name </a:t>
            </a:r>
            <a:r>
              <a:rPr lang="en-US" altLang="zh-CN" sz="2400" dirty="0" err="1" smtClean="0"/>
              <a:t>vm.txt</a:t>
            </a:r>
            <a:endParaRPr lang="en-US" altLang="zh-CN" sz="2400" dirty="0" smtClean="0"/>
          </a:p>
          <a:p>
            <a:pPr marL="609600" indent="-609600" eaLnBrk="0" hangingPunct="0">
              <a:buFontTx/>
              <a:buChar char="•"/>
            </a:pPr>
            <a:endParaRPr lang="en-US" altLang="zh-CN" sz="2400" dirty="0"/>
          </a:p>
        </p:txBody>
      </p:sp>
      <p:pic>
        <p:nvPicPr>
          <p:cNvPr id="5" name="图片 4"/>
          <p:cNvPicPr>
            <a:picLocks noChangeAspect="1"/>
          </p:cNvPicPr>
          <p:nvPr/>
        </p:nvPicPr>
        <p:blipFill>
          <a:blip r:embed="rId4"/>
          <a:stretch>
            <a:fillRect/>
          </a:stretch>
        </p:blipFill>
        <p:spPr>
          <a:xfrm>
            <a:off x="886921" y="1800200"/>
            <a:ext cx="7190967" cy="4869160"/>
          </a:xfrm>
          <a:prstGeom prst="rect">
            <a:avLst/>
          </a:prstGeom>
        </p:spPr>
      </p:pic>
    </p:spTree>
    <p:extLst>
      <p:ext uri="{BB962C8B-B14F-4D97-AF65-F5344CB8AC3E}">
        <p14:creationId xmlns:p14="http://schemas.microsoft.com/office/powerpoint/2010/main" val="23485022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内存</a:t>
            </a:r>
            <a:r>
              <a:rPr lang="en-US" altLang="zh-CN" dirty="0" smtClean="0"/>
              <a:t>-</a:t>
            </a:r>
            <a:r>
              <a:rPr lang="zh-CN" altLang="en-US" dirty="0" smtClean="0"/>
              <a:t>多个页面大小</a:t>
            </a:r>
            <a:endParaRPr lang="en-US" altLang="zh-CN" dirty="0"/>
          </a:p>
        </p:txBody>
      </p:sp>
      <p:sp>
        <p:nvSpPr>
          <p:cNvPr id="8" name="Rectangle 79"/>
          <p:cNvSpPr>
            <a:spLocks noChangeArrowheads="1"/>
          </p:cNvSpPr>
          <p:nvPr/>
        </p:nvSpPr>
        <p:spPr bwMode="auto">
          <a:xfrm>
            <a:off x="72330" y="1124744"/>
            <a:ext cx="882015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a:t>更</a:t>
            </a:r>
            <a:r>
              <a:rPr lang="zh-CN" altLang="en-US" sz="2400" dirty="0" smtClean="0"/>
              <a:t>大的页面能通过提高</a:t>
            </a:r>
            <a:r>
              <a:rPr lang="en-US" altLang="zh-CN" sz="2400" dirty="0" err="1" smtClean="0"/>
              <a:t>TLB</a:t>
            </a:r>
            <a:r>
              <a:rPr lang="zh-CN" altLang="en-US" sz="2400" dirty="0" smtClean="0"/>
              <a:t>缓存命中率（增加它的覆盖范围）来提升内存</a:t>
            </a:r>
            <a:r>
              <a:rPr lang="en-US" altLang="zh-CN" sz="2400" dirty="0" smtClean="0"/>
              <a:t>I/O</a:t>
            </a:r>
            <a:r>
              <a:rPr lang="zh-CN" altLang="en-US" sz="2400" dirty="0" smtClean="0"/>
              <a:t>性能。</a:t>
            </a:r>
            <a:endParaRPr lang="en-US" altLang="zh-CN" sz="2400" dirty="0" smtClean="0"/>
          </a:p>
          <a:p>
            <a:pPr marL="609600" indent="-609600" eaLnBrk="0" hangingPunct="0">
              <a:buFontTx/>
              <a:buChar char="•"/>
            </a:pPr>
            <a:r>
              <a:rPr lang="zh-CN" altLang="en-US" sz="2400" dirty="0" smtClean="0"/>
              <a:t>处理器支持多个页面的大小，例如默认的</a:t>
            </a:r>
            <a:r>
              <a:rPr lang="en-US" altLang="zh-CN" sz="2400" dirty="0" err="1" smtClean="0"/>
              <a:t>4KB</a:t>
            </a:r>
            <a:r>
              <a:rPr lang="zh-CN" altLang="en-US" sz="2400" dirty="0" smtClean="0"/>
              <a:t>以及</a:t>
            </a:r>
            <a:r>
              <a:rPr lang="en-US" altLang="zh-CN" sz="2400" dirty="0" err="1" smtClean="0"/>
              <a:t>2MB</a:t>
            </a:r>
            <a:r>
              <a:rPr lang="zh-CN" altLang="en-US" sz="2400" dirty="0" smtClean="0"/>
              <a:t>的大页面。可参考文档</a:t>
            </a:r>
            <a:r>
              <a:rPr lang="en-US" altLang="zh-CN" sz="2400" dirty="0" err="1" smtClean="0"/>
              <a:t>hugetlbpage.txt</a:t>
            </a:r>
            <a:endParaRPr lang="en-US" altLang="zh-CN" sz="2400" dirty="0"/>
          </a:p>
        </p:txBody>
      </p:sp>
      <p:pic>
        <p:nvPicPr>
          <p:cNvPr id="6" name="图片 5"/>
          <p:cNvPicPr>
            <a:picLocks noChangeAspect="1"/>
          </p:cNvPicPr>
          <p:nvPr/>
        </p:nvPicPr>
        <p:blipFill>
          <a:blip r:embed="rId4"/>
          <a:stretch>
            <a:fillRect/>
          </a:stretch>
        </p:blipFill>
        <p:spPr>
          <a:xfrm>
            <a:off x="539750" y="3356992"/>
            <a:ext cx="8099768" cy="2520280"/>
          </a:xfrm>
          <a:prstGeom prst="rect">
            <a:avLst/>
          </a:prstGeom>
        </p:spPr>
      </p:pic>
    </p:spTree>
    <p:extLst>
      <p:ext uri="{BB962C8B-B14F-4D97-AF65-F5344CB8AC3E}">
        <p14:creationId xmlns:p14="http://schemas.microsoft.com/office/powerpoint/2010/main" val="19022236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5148263" y="4292600"/>
            <a:ext cx="3995737" cy="2232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 name="Picture 3" descr="inter_syste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9144000" cy="3190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1403350" y="3489325"/>
            <a:ext cx="6480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pP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第</a:t>
            </a:r>
            <a:r>
              <a:rPr lang="zh-CN" altLang="en-US" sz="3600" b="1" dirty="0">
                <a:solidFill>
                  <a:schemeClr val="bg1"/>
                </a:solidFill>
                <a:effectLst>
                  <a:outerShdw blurRad="38100" dist="38100" dir="2700000" algn="tl">
                    <a:srgbClr val="C0C0C0"/>
                  </a:outerShdw>
                </a:effectLst>
                <a:latin typeface="Arial" charset="0"/>
                <a:ea typeface="黑体" pitchFamily="2" charset="-122"/>
              </a:rPr>
              <a:t>六</a:t>
            </a:r>
            <a:r>
              <a:rPr lang="zh-CN" altLang="en-US" sz="3600" b="1" dirty="0" smtClean="0">
                <a:solidFill>
                  <a:schemeClr val="bg1"/>
                </a:solidFill>
                <a:effectLst>
                  <a:outerShdw blurRad="38100" dist="38100" dir="2700000" algn="tl">
                    <a:srgbClr val="C0C0C0"/>
                  </a:outerShdw>
                </a:effectLst>
                <a:latin typeface="Arial" charset="0"/>
                <a:ea typeface="黑体" pitchFamily="2" charset="-122"/>
              </a:rPr>
              <a:t>部分</a:t>
            </a:r>
            <a:r>
              <a:rPr lang="en-US" altLang="zh-CN" sz="3600" b="1" dirty="0" smtClean="0">
                <a:solidFill>
                  <a:schemeClr val="bg1"/>
                </a:solidFill>
                <a:effectLst>
                  <a:outerShdw blurRad="38100" dist="38100" dir="2700000" algn="tl">
                    <a:srgbClr val="C0C0C0"/>
                  </a:outerShdw>
                </a:effectLst>
                <a:latin typeface="Arial" charset="0"/>
                <a:ea typeface="黑体" pitchFamily="2" charset="-122"/>
              </a:rPr>
              <a:t>:</a:t>
            </a:r>
            <a:r>
              <a:rPr lang="zh-CN" altLang="en-US" sz="3600" b="1" dirty="0" smtClean="0">
                <a:solidFill>
                  <a:schemeClr val="bg1"/>
                </a:solidFill>
                <a:effectLst>
                  <a:outerShdw blurRad="38100" dist="38100" dir="2700000" algn="tl">
                    <a:srgbClr val="C0C0C0"/>
                  </a:outerShdw>
                </a:effectLst>
                <a:ea typeface="黑体" pitchFamily="2" charset="-122"/>
              </a:rPr>
              <a:t>文件系统</a:t>
            </a:r>
            <a:endParaRPr lang="zh-CN" altLang="en-US" b="1" dirty="0">
              <a:solidFill>
                <a:schemeClr val="tx2"/>
              </a:solidFill>
            </a:endParaRPr>
          </a:p>
        </p:txBody>
      </p:sp>
      <p:grpSp>
        <p:nvGrpSpPr>
          <p:cNvPr id="7" name="Group 36"/>
          <p:cNvGrpSpPr>
            <a:grpSpLocks/>
          </p:cNvGrpSpPr>
          <p:nvPr/>
        </p:nvGrpSpPr>
        <p:grpSpPr bwMode="auto">
          <a:xfrm>
            <a:off x="7308850" y="4724400"/>
            <a:ext cx="1568450" cy="1598613"/>
            <a:chOff x="1964" y="2535"/>
            <a:chExt cx="988" cy="1007"/>
          </a:xfrm>
        </p:grpSpPr>
        <p:grpSp>
          <p:nvGrpSpPr>
            <p:cNvPr id="8" name="Group 37"/>
            <p:cNvGrpSpPr>
              <a:grpSpLocks/>
            </p:cNvGrpSpPr>
            <p:nvPr/>
          </p:nvGrpSpPr>
          <p:grpSpPr bwMode="auto">
            <a:xfrm>
              <a:off x="2304" y="3123"/>
              <a:ext cx="514" cy="419"/>
              <a:chOff x="2304" y="3123"/>
              <a:chExt cx="514" cy="419"/>
            </a:xfrm>
          </p:grpSpPr>
          <p:sp>
            <p:nvSpPr>
              <p:cNvPr id="31" name="Freeform 38"/>
              <p:cNvSpPr>
                <a:spLocks/>
              </p:cNvSpPr>
              <p:nvPr/>
            </p:nvSpPr>
            <p:spPr bwMode="auto">
              <a:xfrm>
                <a:off x="2307" y="3132"/>
                <a:ext cx="511" cy="410"/>
              </a:xfrm>
              <a:custGeom>
                <a:avLst/>
                <a:gdLst>
                  <a:gd name="T0" fmla="*/ 102 w 511"/>
                  <a:gd name="T1" fmla="*/ 409 h 410"/>
                  <a:gd name="T2" fmla="*/ 146 w 511"/>
                  <a:gd name="T3" fmla="*/ 405 h 410"/>
                  <a:gd name="T4" fmla="*/ 194 w 511"/>
                  <a:gd name="T5" fmla="*/ 393 h 410"/>
                  <a:gd name="T6" fmla="*/ 242 w 511"/>
                  <a:gd name="T7" fmla="*/ 374 h 410"/>
                  <a:gd name="T8" fmla="*/ 291 w 511"/>
                  <a:gd name="T9" fmla="*/ 349 h 410"/>
                  <a:gd name="T10" fmla="*/ 339 w 511"/>
                  <a:gd name="T11" fmla="*/ 320 h 410"/>
                  <a:gd name="T12" fmla="*/ 383 w 511"/>
                  <a:gd name="T13" fmla="*/ 284 h 410"/>
                  <a:gd name="T14" fmla="*/ 424 w 511"/>
                  <a:gd name="T15" fmla="*/ 247 h 410"/>
                  <a:gd name="T16" fmla="*/ 458 w 511"/>
                  <a:gd name="T17" fmla="*/ 204 h 410"/>
                  <a:gd name="T18" fmla="*/ 486 w 511"/>
                  <a:gd name="T19" fmla="*/ 163 h 410"/>
                  <a:gd name="T20" fmla="*/ 503 w 511"/>
                  <a:gd name="T21" fmla="*/ 126 h 410"/>
                  <a:gd name="T22" fmla="*/ 510 w 511"/>
                  <a:gd name="T23" fmla="*/ 90 h 410"/>
                  <a:gd name="T24" fmla="*/ 506 w 511"/>
                  <a:gd name="T25" fmla="*/ 61 h 410"/>
                  <a:gd name="T26" fmla="*/ 496 w 511"/>
                  <a:gd name="T27" fmla="*/ 35 h 410"/>
                  <a:gd name="T28" fmla="*/ 474 w 511"/>
                  <a:gd name="T29" fmla="*/ 17 h 410"/>
                  <a:gd name="T30" fmla="*/ 445 w 511"/>
                  <a:gd name="T31" fmla="*/ 5 h 410"/>
                  <a:gd name="T32" fmla="*/ 407 w 511"/>
                  <a:gd name="T33" fmla="*/ 0 h 410"/>
                  <a:gd name="T34" fmla="*/ 363 w 511"/>
                  <a:gd name="T35" fmla="*/ 5 h 410"/>
                  <a:gd name="T36" fmla="*/ 315 w 511"/>
                  <a:gd name="T37" fmla="*/ 17 h 410"/>
                  <a:gd name="T38" fmla="*/ 266 w 511"/>
                  <a:gd name="T39" fmla="*/ 35 h 410"/>
                  <a:gd name="T40" fmla="*/ 218 w 511"/>
                  <a:gd name="T41" fmla="*/ 61 h 410"/>
                  <a:gd name="T42" fmla="*/ 170 w 511"/>
                  <a:gd name="T43" fmla="*/ 90 h 410"/>
                  <a:gd name="T44" fmla="*/ 126 w 511"/>
                  <a:gd name="T45" fmla="*/ 126 h 410"/>
                  <a:gd name="T46" fmla="*/ 85 w 511"/>
                  <a:gd name="T47" fmla="*/ 163 h 410"/>
                  <a:gd name="T48" fmla="*/ 49 w 511"/>
                  <a:gd name="T49" fmla="*/ 204 h 410"/>
                  <a:gd name="T50" fmla="*/ 23 w 511"/>
                  <a:gd name="T51" fmla="*/ 247 h 410"/>
                  <a:gd name="T52" fmla="*/ 6 w 511"/>
                  <a:gd name="T53" fmla="*/ 284 h 410"/>
                  <a:gd name="T54" fmla="*/ 0 w 511"/>
                  <a:gd name="T55" fmla="*/ 320 h 410"/>
                  <a:gd name="T56" fmla="*/ 1 w 511"/>
                  <a:gd name="T57" fmla="*/ 349 h 410"/>
                  <a:gd name="T58" fmla="*/ 13 w 511"/>
                  <a:gd name="T59" fmla="*/ 374 h 410"/>
                  <a:gd name="T60" fmla="*/ 34 w 511"/>
                  <a:gd name="T61" fmla="*/ 393 h 410"/>
                  <a:gd name="T62" fmla="*/ 64 w 511"/>
                  <a:gd name="T63" fmla="*/ 405 h 410"/>
                  <a:gd name="T64" fmla="*/ 102 w 511"/>
                  <a:gd name="T65" fmla="*/ 409 h 4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1"/>
                  <a:gd name="T100" fmla="*/ 0 h 410"/>
                  <a:gd name="T101" fmla="*/ 511 w 511"/>
                  <a:gd name="T102" fmla="*/ 410 h 4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1" h="410">
                    <a:moveTo>
                      <a:pt x="102" y="409"/>
                    </a:moveTo>
                    <a:lnTo>
                      <a:pt x="146" y="405"/>
                    </a:lnTo>
                    <a:lnTo>
                      <a:pt x="194" y="393"/>
                    </a:lnTo>
                    <a:lnTo>
                      <a:pt x="242" y="374"/>
                    </a:lnTo>
                    <a:lnTo>
                      <a:pt x="291" y="349"/>
                    </a:lnTo>
                    <a:lnTo>
                      <a:pt x="339" y="320"/>
                    </a:lnTo>
                    <a:lnTo>
                      <a:pt x="383" y="284"/>
                    </a:lnTo>
                    <a:lnTo>
                      <a:pt x="424" y="247"/>
                    </a:lnTo>
                    <a:lnTo>
                      <a:pt x="458" y="204"/>
                    </a:lnTo>
                    <a:lnTo>
                      <a:pt x="486" y="163"/>
                    </a:lnTo>
                    <a:lnTo>
                      <a:pt x="503" y="126"/>
                    </a:lnTo>
                    <a:lnTo>
                      <a:pt x="510" y="90"/>
                    </a:lnTo>
                    <a:lnTo>
                      <a:pt x="506" y="61"/>
                    </a:lnTo>
                    <a:lnTo>
                      <a:pt x="496" y="35"/>
                    </a:lnTo>
                    <a:lnTo>
                      <a:pt x="474" y="17"/>
                    </a:lnTo>
                    <a:lnTo>
                      <a:pt x="445" y="5"/>
                    </a:lnTo>
                    <a:lnTo>
                      <a:pt x="407" y="0"/>
                    </a:lnTo>
                    <a:lnTo>
                      <a:pt x="363" y="5"/>
                    </a:lnTo>
                    <a:lnTo>
                      <a:pt x="315" y="17"/>
                    </a:lnTo>
                    <a:lnTo>
                      <a:pt x="266" y="35"/>
                    </a:lnTo>
                    <a:lnTo>
                      <a:pt x="218" y="61"/>
                    </a:lnTo>
                    <a:lnTo>
                      <a:pt x="170" y="90"/>
                    </a:lnTo>
                    <a:lnTo>
                      <a:pt x="126" y="126"/>
                    </a:lnTo>
                    <a:lnTo>
                      <a:pt x="85" y="163"/>
                    </a:lnTo>
                    <a:lnTo>
                      <a:pt x="49" y="204"/>
                    </a:lnTo>
                    <a:lnTo>
                      <a:pt x="23" y="247"/>
                    </a:lnTo>
                    <a:lnTo>
                      <a:pt x="6" y="284"/>
                    </a:lnTo>
                    <a:lnTo>
                      <a:pt x="0" y="320"/>
                    </a:lnTo>
                    <a:lnTo>
                      <a:pt x="1" y="349"/>
                    </a:lnTo>
                    <a:lnTo>
                      <a:pt x="13" y="374"/>
                    </a:lnTo>
                    <a:lnTo>
                      <a:pt x="34" y="393"/>
                    </a:lnTo>
                    <a:lnTo>
                      <a:pt x="64" y="405"/>
                    </a:lnTo>
                    <a:lnTo>
                      <a:pt x="102" y="40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2" name="Freeform 39"/>
              <p:cNvSpPr>
                <a:spLocks/>
              </p:cNvSpPr>
              <p:nvPr/>
            </p:nvSpPr>
            <p:spPr bwMode="auto">
              <a:xfrm>
                <a:off x="2304" y="3123"/>
                <a:ext cx="502" cy="402"/>
              </a:xfrm>
              <a:custGeom>
                <a:avLst/>
                <a:gdLst>
                  <a:gd name="T0" fmla="*/ 100 w 502"/>
                  <a:gd name="T1" fmla="*/ 401 h 402"/>
                  <a:gd name="T2" fmla="*/ 144 w 502"/>
                  <a:gd name="T3" fmla="*/ 397 h 402"/>
                  <a:gd name="T4" fmla="*/ 190 w 502"/>
                  <a:gd name="T5" fmla="*/ 385 h 402"/>
                  <a:gd name="T6" fmla="*/ 238 w 502"/>
                  <a:gd name="T7" fmla="*/ 367 h 402"/>
                  <a:gd name="T8" fmla="*/ 286 w 502"/>
                  <a:gd name="T9" fmla="*/ 341 h 402"/>
                  <a:gd name="T10" fmla="*/ 334 w 502"/>
                  <a:gd name="T11" fmla="*/ 312 h 402"/>
                  <a:gd name="T12" fmla="*/ 378 w 502"/>
                  <a:gd name="T13" fmla="*/ 278 h 402"/>
                  <a:gd name="T14" fmla="*/ 417 w 502"/>
                  <a:gd name="T15" fmla="*/ 241 h 402"/>
                  <a:gd name="T16" fmla="*/ 451 w 502"/>
                  <a:gd name="T17" fmla="*/ 200 h 402"/>
                  <a:gd name="T18" fmla="*/ 477 w 502"/>
                  <a:gd name="T19" fmla="*/ 159 h 402"/>
                  <a:gd name="T20" fmla="*/ 494 w 502"/>
                  <a:gd name="T21" fmla="*/ 122 h 402"/>
                  <a:gd name="T22" fmla="*/ 501 w 502"/>
                  <a:gd name="T23" fmla="*/ 88 h 402"/>
                  <a:gd name="T24" fmla="*/ 499 w 502"/>
                  <a:gd name="T25" fmla="*/ 59 h 402"/>
                  <a:gd name="T26" fmla="*/ 487 w 502"/>
                  <a:gd name="T27" fmla="*/ 33 h 402"/>
                  <a:gd name="T28" fmla="*/ 466 w 502"/>
                  <a:gd name="T29" fmla="*/ 15 h 402"/>
                  <a:gd name="T30" fmla="*/ 437 w 502"/>
                  <a:gd name="T31" fmla="*/ 5 h 402"/>
                  <a:gd name="T32" fmla="*/ 400 w 502"/>
                  <a:gd name="T33" fmla="*/ 0 h 402"/>
                  <a:gd name="T34" fmla="*/ 356 w 502"/>
                  <a:gd name="T35" fmla="*/ 5 h 402"/>
                  <a:gd name="T36" fmla="*/ 310 w 502"/>
                  <a:gd name="T37" fmla="*/ 15 h 402"/>
                  <a:gd name="T38" fmla="*/ 262 w 502"/>
                  <a:gd name="T39" fmla="*/ 33 h 402"/>
                  <a:gd name="T40" fmla="*/ 214 w 502"/>
                  <a:gd name="T41" fmla="*/ 59 h 402"/>
                  <a:gd name="T42" fmla="*/ 168 w 502"/>
                  <a:gd name="T43" fmla="*/ 88 h 402"/>
                  <a:gd name="T44" fmla="*/ 124 w 502"/>
                  <a:gd name="T45" fmla="*/ 122 h 402"/>
                  <a:gd name="T46" fmla="*/ 83 w 502"/>
                  <a:gd name="T47" fmla="*/ 159 h 402"/>
                  <a:gd name="T48" fmla="*/ 49 w 502"/>
                  <a:gd name="T49" fmla="*/ 200 h 402"/>
                  <a:gd name="T50" fmla="*/ 23 w 502"/>
                  <a:gd name="T51" fmla="*/ 241 h 402"/>
                  <a:gd name="T52" fmla="*/ 6 w 502"/>
                  <a:gd name="T53" fmla="*/ 278 h 402"/>
                  <a:gd name="T54" fmla="*/ 0 w 502"/>
                  <a:gd name="T55" fmla="*/ 312 h 402"/>
                  <a:gd name="T56" fmla="*/ 3 w 502"/>
                  <a:gd name="T57" fmla="*/ 341 h 402"/>
                  <a:gd name="T58" fmla="*/ 15 w 502"/>
                  <a:gd name="T59" fmla="*/ 367 h 402"/>
                  <a:gd name="T60" fmla="*/ 34 w 502"/>
                  <a:gd name="T61" fmla="*/ 385 h 402"/>
                  <a:gd name="T62" fmla="*/ 63 w 502"/>
                  <a:gd name="T63" fmla="*/ 397 h 402"/>
                  <a:gd name="T64" fmla="*/ 100 w 502"/>
                  <a:gd name="T65" fmla="*/ 401 h 4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402"/>
                  <a:gd name="T101" fmla="*/ 502 w 502"/>
                  <a:gd name="T102" fmla="*/ 402 h 4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402">
                    <a:moveTo>
                      <a:pt x="100" y="401"/>
                    </a:moveTo>
                    <a:lnTo>
                      <a:pt x="144" y="397"/>
                    </a:lnTo>
                    <a:lnTo>
                      <a:pt x="190" y="385"/>
                    </a:lnTo>
                    <a:lnTo>
                      <a:pt x="238" y="367"/>
                    </a:lnTo>
                    <a:lnTo>
                      <a:pt x="286" y="341"/>
                    </a:lnTo>
                    <a:lnTo>
                      <a:pt x="334" y="312"/>
                    </a:lnTo>
                    <a:lnTo>
                      <a:pt x="378" y="278"/>
                    </a:lnTo>
                    <a:lnTo>
                      <a:pt x="417" y="241"/>
                    </a:lnTo>
                    <a:lnTo>
                      <a:pt x="451" y="200"/>
                    </a:lnTo>
                    <a:lnTo>
                      <a:pt x="477" y="159"/>
                    </a:lnTo>
                    <a:lnTo>
                      <a:pt x="494" y="122"/>
                    </a:lnTo>
                    <a:lnTo>
                      <a:pt x="501" y="88"/>
                    </a:lnTo>
                    <a:lnTo>
                      <a:pt x="499" y="59"/>
                    </a:lnTo>
                    <a:lnTo>
                      <a:pt x="487" y="33"/>
                    </a:lnTo>
                    <a:lnTo>
                      <a:pt x="466" y="15"/>
                    </a:lnTo>
                    <a:lnTo>
                      <a:pt x="437" y="5"/>
                    </a:lnTo>
                    <a:lnTo>
                      <a:pt x="400" y="0"/>
                    </a:lnTo>
                    <a:lnTo>
                      <a:pt x="356" y="5"/>
                    </a:lnTo>
                    <a:lnTo>
                      <a:pt x="310" y="15"/>
                    </a:lnTo>
                    <a:lnTo>
                      <a:pt x="262" y="33"/>
                    </a:lnTo>
                    <a:lnTo>
                      <a:pt x="214" y="59"/>
                    </a:lnTo>
                    <a:lnTo>
                      <a:pt x="168" y="88"/>
                    </a:lnTo>
                    <a:lnTo>
                      <a:pt x="124" y="122"/>
                    </a:lnTo>
                    <a:lnTo>
                      <a:pt x="83" y="159"/>
                    </a:lnTo>
                    <a:lnTo>
                      <a:pt x="49" y="200"/>
                    </a:lnTo>
                    <a:lnTo>
                      <a:pt x="23" y="241"/>
                    </a:lnTo>
                    <a:lnTo>
                      <a:pt x="6" y="278"/>
                    </a:lnTo>
                    <a:lnTo>
                      <a:pt x="0" y="312"/>
                    </a:lnTo>
                    <a:lnTo>
                      <a:pt x="3" y="341"/>
                    </a:lnTo>
                    <a:lnTo>
                      <a:pt x="15" y="367"/>
                    </a:lnTo>
                    <a:lnTo>
                      <a:pt x="34" y="385"/>
                    </a:lnTo>
                    <a:lnTo>
                      <a:pt x="63" y="397"/>
                    </a:lnTo>
                    <a:lnTo>
                      <a:pt x="100" y="401"/>
                    </a:lnTo>
                  </a:path>
                </a:pathLst>
              </a:custGeom>
              <a:solidFill>
                <a:srgbClr val="DDDDD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3" name="Freeform 40"/>
              <p:cNvSpPr>
                <a:spLocks/>
              </p:cNvSpPr>
              <p:nvPr/>
            </p:nvSpPr>
            <p:spPr bwMode="auto">
              <a:xfrm>
                <a:off x="2307" y="3324"/>
                <a:ext cx="248" cy="153"/>
              </a:xfrm>
              <a:custGeom>
                <a:avLst/>
                <a:gdLst>
                  <a:gd name="T0" fmla="*/ 5 w 248"/>
                  <a:gd name="T1" fmla="*/ 152 h 153"/>
                  <a:gd name="T2" fmla="*/ 247 w 248"/>
                  <a:gd name="T3" fmla="*/ 0 h 153"/>
                  <a:gd name="T4" fmla="*/ 0 w 248"/>
                  <a:gd name="T5" fmla="*/ 138 h 153"/>
                  <a:gd name="T6" fmla="*/ 1 w 248"/>
                  <a:gd name="T7" fmla="*/ 140 h 153"/>
                  <a:gd name="T8" fmla="*/ 1 w 248"/>
                  <a:gd name="T9" fmla="*/ 141 h 153"/>
                  <a:gd name="T10" fmla="*/ 1 w 248"/>
                  <a:gd name="T11" fmla="*/ 143 h 153"/>
                  <a:gd name="T12" fmla="*/ 1 w 248"/>
                  <a:gd name="T13" fmla="*/ 145 h 153"/>
                  <a:gd name="T14" fmla="*/ 3 w 248"/>
                  <a:gd name="T15" fmla="*/ 146 h 153"/>
                  <a:gd name="T16" fmla="*/ 3 w 248"/>
                  <a:gd name="T17" fmla="*/ 148 h 153"/>
                  <a:gd name="T18" fmla="*/ 5 w 248"/>
                  <a:gd name="T19" fmla="*/ 150 h 153"/>
                  <a:gd name="T20" fmla="*/ 5 w 248"/>
                  <a:gd name="T21" fmla="*/ 152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
                  <a:gd name="T34" fmla="*/ 0 h 153"/>
                  <a:gd name="T35" fmla="*/ 248 w 248"/>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 h="153">
                    <a:moveTo>
                      <a:pt x="5" y="152"/>
                    </a:moveTo>
                    <a:lnTo>
                      <a:pt x="247" y="0"/>
                    </a:lnTo>
                    <a:lnTo>
                      <a:pt x="0" y="138"/>
                    </a:lnTo>
                    <a:lnTo>
                      <a:pt x="1" y="140"/>
                    </a:lnTo>
                    <a:lnTo>
                      <a:pt x="1" y="141"/>
                    </a:lnTo>
                    <a:lnTo>
                      <a:pt x="1" y="143"/>
                    </a:lnTo>
                    <a:lnTo>
                      <a:pt x="1" y="145"/>
                    </a:lnTo>
                    <a:lnTo>
                      <a:pt x="3" y="146"/>
                    </a:lnTo>
                    <a:lnTo>
                      <a:pt x="3" y="148"/>
                    </a:lnTo>
                    <a:lnTo>
                      <a:pt x="5" y="150"/>
                    </a:lnTo>
                    <a:lnTo>
                      <a:pt x="5" y="152"/>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4" name="Freeform 41"/>
              <p:cNvSpPr>
                <a:spLocks/>
              </p:cNvSpPr>
              <p:nvPr/>
            </p:nvSpPr>
            <p:spPr bwMode="auto">
              <a:xfrm>
                <a:off x="2396" y="3129"/>
                <a:ext cx="247" cy="196"/>
              </a:xfrm>
              <a:custGeom>
                <a:avLst/>
                <a:gdLst>
                  <a:gd name="T0" fmla="*/ 0 w 247"/>
                  <a:gd name="T1" fmla="*/ 143 h 196"/>
                  <a:gd name="T2" fmla="*/ 158 w 247"/>
                  <a:gd name="T3" fmla="*/ 195 h 196"/>
                  <a:gd name="T4" fmla="*/ 246 w 247"/>
                  <a:gd name="T5" fmla="*/ 0 h 196"/>
                  <a:gd name="T6" fmla="*/ 215 w 247"/>
                  <a:gd name="T7" fmla="*/ 10 h 196"/>
                  <a:gd name="T8" fmla="*/ 182 w 247"/>
                  <a:gd name="T9" fmla="*/ 22 h 196"/>
                  <a:gd name="T10" fmla="*/ 149 w 247"/>
                  <a:gd name="T11" fmla="*/ 35 h 196"/>
                  <a:gd name="T12" fmla="*/ 116 w 247"/>
                  <a:gd name="T13" fmla="*/ 54 h 196"/>
                  <a:gd name="T14" fmla="*/ 86 w 247"/>
                  <a:gd name="T15" fmla="*/ 73 h 196"/>
                  <a:gd name="T16" fmla="*/ 55 w 247"/>
                  <a:gd name="T17" fmla="*/ 95 h 196"/>
                  <a:gd name="T18" fmla="*/ 25 w 247"/>
                  <a:gd name="T19" fmla="*/ 119 h 196"/>
                  <a:gd name="T20" fmla="*/ 0 w 247"/>
                  <a:gd name="T21" fmla="*/ 143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196"/>
                  <a:gd name="T35" fmla="*/ 247 w 247"/>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196">
                    <a:moveTo>
                      <a:pt x="0" y="143"/>
                    </a:moveTo>
                    <a:lnTo>
                      <a:pt x="158" y="195"/>
                    </a:lnTo>
                    <a:lnTo>
                      <a:pt x="246" y="0"/>
                    </a:lnTo>
                    <a:lnTo>
                      <a:pt x="215" y="10"/>
                    </a:lnTo>
                    <a:lnTo>
                      <a:pt x="182" y="22"/>
                    </a:lnTo>
                    <a:lnTo>
                      <a:pt x="149" y="35"/>
                    </a:lnTo>
                    <a:lnTo>
                      <a:pt x="116" y="54"/>
                    </a:lnTo>
                    <a:lnTo>
                      <a:pt x="86" y="73"/>
                    </a:lnTo>
                    <a:lnTo>
                      <a:pt x="55" y="95"/>
                    </a:lnTo>
                    <a:lnTo>
                      <a:pt x="25" y="119"/>
                    </a:lnTo>
                    <a:lnTo>
                      <a:pt x="0" y="143"/>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5" name="Freeform 42"/>
              <p:cNvSpPr>
                <a:spLocks/>
              </p:cNvSpPr>
              <p:nvPr/>
            </p:nvSpPr>
            <p:spPr bwMode="auto">
              <a:xfrm>
                <a:off x="2554" y="3172"/>
                <a:ext cx="252" cy="153"/>
              </a:xfrm>
              <a:custGeom>
                <a:avLst/>
                <a:gdLst>
                  <a:gd name="T0" fmla="*/ 245 w 252"/>
                  <a:gd name="T1" fmla="*/ 0 h 153"/>
                  <a:gd name="T2" fmla="*/ 0 w 252"/>
                  <a:gd name="T3" fmla="*/ 152 h 153"/>
                  <a:gd name="T4" fmla="*/ 251 w 252"/>
                  <a:gd name="T5" fmla="*/ 42 h 153"/>
                  <a:gd name="T6" fmla="*/ 251 w 252"/>
                  <a:gd name="T7" fmla="*/ 37 h 153"/>
                  <a:gd name="T8" fmla="*/ 251 w 252"/>
                  <a:gd name="T9" fmla="*/ 30 h 153"/>
                  <a:gd name="T10" fmla="*/ 251 w 252"/>
                  <a:gd name="T11" fmla="*/ 25 h 153"/>
                  <a:gd name="T12" fmla="*/ 251 w 252"/>
                  <a:gd name="T13" fmla="*/ 20 h 153"/>
                  <a:gd name="T14" fmla="*/ 249 w 252"/>
                  <a:gd name="T15" fmla="*/ 15 h 153"/>
                  <a:gd name="T16" fmla="*/ 249 w 252"/>
                  <a:gd name="T17" fmla="*/ 10 h 153"/>
                  <a:gd name="T18" fmla="*/ 247 w 252"/>
                  <a:gd name="T19" fmla="*/ 5 h 153"/>
                  <a:gd name="T20" fmla="*/ 245 w 252"/>
                  <a:gd name="T21" fmla="*/ 0 h 1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
                  <a:gd name="T34" fmla="*/ 0 h 153"/>
                  <a:gd name="T35" fmla="*/ 252 w 252"/>
                  <a:gd name="T36" fmla="*/ 153 h 1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 h="153">
                    <a:moveTo>
                      <a:pt x="245" y="0"/>
                    </a:moveTo>
                    <a:lnTo>
                      <a:pt x="0" y="152"/>
                    </a:lnTo>
                    <a:lnTo>
                      <a:pt x="251" y="42"/>
                    </a:lnTo>
                    <a:lnTo>
                      <a:pt x="251" y="37"/>
                    </a:lnTo>
                    <a:lnTo>
                      <a:pt x="251" y="30"/>
                    </a:lnTo>
                    <a:lnTo>
                      <a:pt x="251" y="25"/>
                    </a:lnTo>
                    <a:lnTo>
                      <a:pt x="251" y="20"/>
                    </a:lnTo>
                    <a:lnTo>
                      <a:pt x="249" y="15"/>
                    </a:lnTo>
                    <a:lnTo>
                      <a:pt x="249" y="10"/>
                    </a:lnTo>
                    <a:lnTo>
                      <a:pt x="247" y="5"/>
                    </a:lnTo>
                    <a:lnTo>
                      <a:pt x="245"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6" name="Freeform 43"/>
              <p:cNvSpPr>
                <a:spLocks/>
              </p:cNvSpPr>
              <p:nvPr/>
            </p:nvSpPr>
            <p:spPr bwMode="auto">
              <a:xfrm>
                <a:off x="2510" y="3171"/>
                <a:ext cx="45" cy="154"/>
              </a:xfrm>
              <a:custGeom>
                <a:avLst/>
                <a:gdLst>
                  <a:gd name="T0" fmla="*/ 0 w 45"/>
                  <a:gd name="T1" fmla="*/ 15 h 154"/>
                  <a:gd name="T2" fmla="*/ 44 w 45"/>
                  <a:gd name="T3" fmla="*/ 153 h 154"/>
                  <a:gd name="T4" fmla="*/ 28 w 45"/>
                  <a:gd name="T5" fmla="*/ 0 h 154"/>
                  <a:gd name="T6" fmla="*/ 24 w 45"/>
                  <a:gd name="T7" fmla="*/ 1 h 154"/>
                  <a:gd name="T8" fmla="*/ 21 w 45"/>
                  <a:gd name="T9" fmla="*/ 3 h 154"/>
                  <a:gd name="T10" fmla="*/ 17 w 45"/>
                  <a:gd name="T11" fmla="*/ 5 h 154"/>
                  <a:gd name="T12" fmla="*/ 14 w 45"/>
                  <a:gd name="T13" fmla="*/ 6 h 154"/>
                  <a:gd name="T14" fmla="*/ 10 w 45"/>
                  <a:gd name="T15" fmla="*/ 8 h 154"/>
                  <a:gd name="T16" fmla="*/ 7 w 45"/>
                  <a:gd name="T17" fmla="*/ 10 h 154"/>
                  <a:gd name="T18" fmla="*/ 3 w 45"/>
                  <a:gd name="T19" fmla="*/ 11 h 154"/>
                  <a:gd name="T20" fmla="*/ 0 w 45"/>
                  <a:gd name="T21" fmla="*/ 15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54"/>
                  <a:gd name="T35" fmla="*/ 45 w 45"/>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54">
                    <a:moveTo>
                      <a:pt x="0" y="15"/>
                    </a:moveTo>
                    <a:lnTo>
                      <a:pt x="44" y="153"/>
                    </a:lnTo>
                    <a:lnTo>
                      <a:pt x="28" y="0"/>
                    </a:lnTo>
                    <a:lnTo>
                      <a:pt x="24" y="1"/>
                    </a:lnTo>
                    <a:lnTo>
                      <a:pt x="21" y="3"/>
                    </a:lnTo>
                    <a:lnTo>
                      <a:pt x="17" y="5"/>
                    </a:lnTo>
                    <a:lnTo>
                      <a:pt x="14" y="6"/>
                    </a:lnTo>
                    <a:lnTo>
                      <a:pt x="10" y="8"/>
                    </a:lnTo>
                    <a:lnTo>
                      <a:pt x="7" y="10"/>
                    </a:lnTo>
                    <a:lnTo>
                      <a:pt x="3" y="11"/>
                    </a:lnTo>
                    <a:lnTo>
                      <a:pt x="0" y="15"/>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7" name="Freeform 44"/>
              <p:cNvSpPr>
                <a:spLocks/>
              </p:cNvSpPr>
              <p:nvPr/>
            </p:nvSpPr>
            <p:spPr bwMode="auto">
              <a:xfrm>
                <a:off x="2306" y="3324"/>
                <a:ext cx="249" cy="108"/>
              </a:xfrm>
              <a:custGeom>
                <a:avLst/>
                <a:gdLst>
                  <a:gd name="T0" fmla="*/ 248 w 249"/>
                  <a:gd name="T1" fmla="*/ 0 h 108"/>
                  <a:gd name="T2" fmla="*/ 11 w 249"/>
                  <a:gd name="T3" fmla="*/ 64 h 108"/>
                  <a:gd name="T4" fmla="*/ 8 w 249"/>
                  <a:gd name="T5" fmla="*/ 69 h 108"/>
                  <a:gd name="T6" fmla="*/ 6 w 249"/>
                  <a:gd name="T7" fmla="*/ 76 h 108"/>
                  <a:gd name="T8" fmla="*/ 5 w 249"/>
                  <a:gd name="T9" fmla="*/ 81 h 108"/>
                  <a:gd name="T10" fmla="*/ 5 w 249"/>
                  <a:gd name="T11" fmla="*/ 86 h 108"/>
                  <a:gd name="T12" fmla="*/ 3 w 249"/>
                  <a:gd name="T13" fmla="*/ 91 h 108"/>
                  <a:gd name="T14" fmla="*/ 1 w 249"/>
                  <a:gd name="T15" fmla="*/ 96 h 108"/>
                  <a:gd name="T16" fmla="*/ 1 w 249"/>
                  <a:gd name="T17" fmla="*/ 101 h 108"/>
                  <a:gd name="T18" fmla="*/ 0 w 249"/>
                  <a:gd name="T19" fmla="*/ 107 h 108"/>
                  <a:gd name="T20" fmla="*/ 248 w 249"/>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108"/>
                  <a:gd name="T35" fmla="*/ 249 w 249"/>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108">
                    <a:moveTo>
                      <a:pt x="248" y="0"/>
                    </a:moveTo>
                    <a:lnTo>
                      <a:pt x="11" y="64"/>
                    </a:lnTo>
                    <a:lnTo>
                      <a:pt x="8" y="69"/>
                    </a:lnTo>
                    <a:lnTo>
                      <a:pt x="6" y="76"/>
                    </a:lnTo>
                    <a:lnTo>
                      <a:pt x="5" y="81"/>
                    </a:lnTo>
                    <a:lnTo>
                      <a:pt x="5" y="86"/>
                    </a:lnTo>
                    <a:lnTo>
                      <a:pt x="3" y="91"/>
                    </a:lnTo>
                    <a:lnTo>
                      <a:pt x="1" y="96"/>
                    </a:lnTo>
                    <a:lnTo>
                      <a:pt x="1" y="101"/>
                    </a:lnTo>
                    <a:lnTo>
                      <a:pt x="0" y="107"/>
                    </a:lnTo>
                    <a:lnTo>
                      <a:pt x="248" y="0"/>
                    </a:lnTo>
                  </a:path>
                </a:pathLst>
              </a:custGeom>
              <a:solidFill>
                <a:srgbClr val="FFFFC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8" name="Freeform 45"/>
              <p:cNvSpPr>
                <a:spLocks/>
              </p:cNvSpPr>
              <p:nvPr/>
            </p:nvSpPr>
            <p:spPr bwMode="auto">
              <a:xfrm>
                <a:off x="2543" y="3324"/>
                <a:ext cx="129" cy="167"/>
              </a:xfrm>
              <a:custGeom>
                <a:avLst/>
                <a:gdLst>
                  <a:gd name="T0" fmla="*/ 128 w 129"/>
                  <a:gd name="T1" fmla="*/ 87 h 167"/>
                  <a:gd name="T2" fmla="*/ 11 w 129"/>
                  <a:gd name="T3" fmla="*/ 0 h 167"/>
                  <a:gd name="T4" fmla="*/ 0 w 129"/>
                  <a:gd name="T5" fmla="*/ 166 h 167"/>
                  <a:gd name="T6" fmla="*/ 17 w 129"/>
                  <a:gd name="T7" fmla="*/ 159 h 167"/>
                  <a:gd name="T8" fmla="*/ 32 w 129"/>
                  <a:gd name="T9" fmla="*/ 150 h 167"/>
                  <a:gd name="T10" fmla="*/ 49 w 129"/>
                  <a:gd name="T11" fmla="*/ 142 h 167"/>
                  <a:gd name="T12" fmla="*/ 64 w 129"/>
                  <a:gd name="T13" fmla="*/ 131 h 167"/>
                  <a:gd name="T14" fmla="*/ 81 w 129"/>
                  <a:gd name="T15" fmla="*/ 121 h 167"/>
                  <a:gd name="T16" fmla="*/ 97 w 129"/>
                  <a:gd name="T17" fmla="*/ 111 h 167"/>
                  <a:gd name="T18" fmla="*/ 112 w 129"/>
                  <a:gd name="T19" fmla="*/ 99 h 167"/>
                  <a:gd name="T20" fmla="*/ 128 w 129"/>
                  <a:gd name="T21" fmla="*/ 87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
                  <a:gd name="T34" fmla="*/ 0 h 167"/>
                  <a:gd name="T35" fmla="*/ 129 w 129"/>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 h="167">
                    <a:moveTo>
                      <a:pt x="128" y="87"/>
                    </a:moveTo>
                    <a:lnTo>
                      <a:pt x="11" y="0"/>
                    </a:lnTo>
                    <a:lnTo>
                      <a:pt x="0" y="166"/>
                    </a:lnTo>
                    <a:lnTo>
                      <a:pt x="17" y="159"/>
                    </a:lnTo>
                    <a:lnTo>
                      <a:pt x="32" y="150"/>
                    </a:lnTo>
                    <a:lnTo>
                      <a:pt x="49" y="142"/>
                    </a:lnTo>
                    <a:lnTo>
                      <a:pt x="64" y="131"/>
                    </a:lnTo>
                    <a:lnTo>
                      <a:pt x="81" y="121"/>
                    </a:lnTo>
                    <a:lnTo>
                      <a:pt x="97" y="111"/>
                    </a:lnTo>
                    <a:lnTo>
                      <a:pt x="112" y="99"/>
                    </a:lnTo>
                    <a:lnTo>
                      <a:pt x="128" y="87"/>
                    </a:lnTo>
                  </a:path>
                </a:pathLst>
              </a:custGeom>
              <a:solidFill>
                <a:srgbClr val="CC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9" name="Freeform 46"/>
              <p:cNvSpPr>
                <a:spLocks/>
              </p:cNvSpPr>
              <p:nvPr/>
            </p:nvSpPr>
            <p:spPr bwMode="auto">
              <a:xfrm>
                <a:off x="2513" y="3292"/>
                <a:ext cx="86" cy="67"/>
              </a:xfrm>
              <a:custGeom>
                <a:avLst/>
                <a:gdLst>
                  <a:gd name="T0" fmla="*/ 15 w 86"/>
                  <a:gd name="T1" fmla="*/ 66 h 67"/>
                  <a:gd name="T2" fmla="*/ 24 w 86"/>
                  <a:gd name="T3" fmla="*/ 66 h 67"/>
                  <a:gd name="T4" fmla="*/ 31 w 86"/>
                  <a:gd name="T5" fmla="*/ 64 h 67"/>
                  <a:gd name="T6" fmla="*/ 39 w 86"/>
                  <a:gd name="T7" fmla="*/ 60 h 67"/>
                  <a:gd name="T8" fmla="*/ 48 w 86"/>
                  <a:gd name="T9" fmla="*/ 57 h 67"/>
                  <a:gd name="T10" fmla="*/ 55 w 86"/>
                  <a:gd name="T11" fmla="*/ 52 h 67"/>
                  <a:gd name="T12" fmla="*/ 64 w 86"/>
                  <a:gd name="T13" fmla="*/ 45 h 67"/>
                  <a:gd name="T14" fmla="*/ 69 w 86"/>
                  <a:gd name="T15" fmla="*/ 40 h 67"/>
                  <a:gd name="T16" fmla="*/ 76 w 86"/>
                  <a:gd name="T17" fmla="*/ 33 h 67"/>
                  <a:gd name="T18" fmla="*/ 79 w 86"/>
                  <a:gd name="T19" fmla="*/ 27 h 67"/>
                  <a:gd name="T20" fmla="*/ 83 w 86"/>
                  <a:gd name="T21" fmla="*/ 20 h 67"/>
                  <a:gd name="T22" fmla="*/ 85 w 86"/>
                  <a:gd name="T23" fmla="*/ 15 h 67"/>
                  <a:gd name="T24" fmla="*/ 83 w 86"/>
                  <a:gd name="T25" fmla="*/ 10 h 67"/>
                  <a:gd name="T26" fmla="*/ 81 w 86"/>
                  <a:gd name="T27" fmla="*/ 5 h 67"/>
                  <a:gd name="T28" fmla="*/ 78 w 86"/>
                  <a:gd name="T29" fmla="*/ 3 h 67"/>
                  <a:gd name="T30" fmla="*/ 72 w 86"/>
                  <a:gd name="T31" fmla="*/ 0 h 67"/>
                  <a:gd name="T32" fmla="*/ 67 w 86"/>
                  <a:gd name="T33" fmla="*/ 0 h 67"/>
                  <a:gd name="T34" fmla="*/ 60 w 86"/>
                  <a:gd name="T35" fmla="*/ 0 h 67"/>
                  <a:gd name="T36" fmla="*/ 52 w 86"/>
                  <a:gd name="T37" fmla="*/ 3 h 67"/>
                  <a:gd name="T38" fmla="*/ 43 w 86"/>
                  <a:gd name="T39" fmla="*/ 5 h 67"/>
                  <a:gd name="T40" fmla="*/ 36 w 86"/>
                  <a:gd name="T41" fmla="*/ 10 h 67"/>
                  <a:gd name="T42" fmla="*/ 27 w 86"/>
                  <a:gd name="T43" fmla="*/ 15 h 67"/>
                  <a:gd name="T44" fmla="*/ 20 w 86"/>
                  <a:gd name="T45" fmla="*/ 20 h 67"/>
                  <a:gd name="T46" fmla="*/ 13 w 86"/>
                  <a:gd name="T47" fmla="*/ 27 h 67"/>
                  <a:gd name="T48" fmla="*/ 6 w 86"/>
                  <a:gd name="T49" fmla="*/ 33 h 67"/>
                  <a:gd name="T50" fmla="*/ 3 w 86"/>
                  <a:gd name="T51" fmla="*/ 40 h 67"/>
                  <a:gd name="T52" fmla="*/ 0 w 86"/>
                  <a:gd name="T53" fmla="*/ 45 h 67"/>
                  <a:gd name="T54" fmla="*/ 0 w 86"/>
                  <a:gd name="T55" fmla="*/ 52 h 67"/>
                  <a:gd name="T56" fmla="*/ 0 w 86"/>
                  <a:gd name="T57" fmla="*/ 57 h 67"/>
                  <a:gd name="T58" fmla="*/ 1 w 86"/>
                  <a:gd name="T59" fmla="*/ 60 h 67"/>
                  <a:gd name="T60" fmla="*/ 5 w 86"/>
                  <a:gd name="T61" fmla="*/ 64 h 67"/>
                  <a:gd name="T62" fmla="*/ 10 w 86"/>
                  <a:gd name="T63" fmla="*/ 66 h 67"/>
                  <a:gd name="T64" fmla="*/ 15 w 8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67"/>
                  <a:gd name="T101" fmla="*/ 86 w 8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67">
                    <a:moveTo>
                      <a:pt x="15" y="66"/>
                    </a:moveTo>
                    <a:lnTo>
                      <a:pt x="24" y="66"/>
                    </a:lnTo>
                    <a:lnTo>
                      <a:pt x="31" y="64"/>
                    </a:lnTo>
                    <a:lnTo>
                      <a:pt x="39" y="60"/>
                    </a:lnTo>
                    <a:lnTo>
                      <a:pt x="48" y="57"/>
                    </a:lnTo>
                    <a:lnTo>
                      <a:pt x="55" y="52"/>
                    </a:lnTo>
                    <a:lnTo>
                      <a:pt x="64" y="45"/>
                    </a:lnTo>
                    <a:lnTo>
                      <a:pt x="69" y="40"/>
                    </a:lnTo>
                    <a:lnTo>
                      <a:pt x="76" y="33"/>
                    </a:lnTo>
                    <a:lnTo>
                      <a:pt x="79" y="27"/>
                    </a:lnTo>
                    <a:lnTo>
                      <a:pt x="83" y="20"/>
                    </a:lnTo>
                    <a:lnTo>
                      <a:pt x="85" y="15"/>
                    </a:lnTo>
                    <a:lnTo>
                      <a:pt x="83" y="10"/>
                    </a:lnTo>
                    <a:lnTo>
                      <a:pt x="81" y="5"/>
                    </a:lnTo>
                    <a:lnTo>
                      <a:pt x="78" y="3"/>
                    </a:lnTo>
                    <a:lnTo>
                      <a:pt x="72" y="0"/>
                    </a:lnTo>
                    <a:lnTo>
                      <a:pt x="67" y="0"/>
                    </a:lnTo>
                    <a:lnTo>
                      <a:pt x="60" y="0"/>
                    </a:lnTo>
                    <a:lnTo>
                      <a:pt x="52" y="3"/>
                    </a:lnTo>
                    <a:lnTo>
                      <a:pt x="43" y="5"/>
                    </a:lnTo>
                    <a:lnTo>
                      <a:pt x="36" y="10"/>
                    </a:lnTo>
                    <a:lnTo>
                      <a:pt x="27" y="15"/>
                    </a:lnTo>
                    <a:lnTo>
                      <a:pt x="20" y="20"/>
                    </a:lnTo>
                    <a:lnTo>
                      <a:pt x="13" y="27"/>
                    </a:lnTo>
                    <a:lnTo>
                      <a:pt x="6" y="33"/>
                    </a:lnTo>
                    <a:lnTo>
                      <a:pt x="3" y="40"/>
                    </a:lnTo>
                    <a:lnTo>
                      <a:pt x="0" y="45"/>
                    </a:lnTo>
                    <a:lnTo>
                      <a:pt x="0" y="52"/>
                    </a:lnTo>
                    <a:lnTo>
                      <a:pt x="0" y="57"/>
                    </a:lnTo>
                    <a:lnTo>
                      <a:pt x="1" y="60"/>
                    </a:lnTo>
                    <a:lnTo>
                      <a:pt x="5" y="64"/>
                    </a:lnTo>
                    <a:lnTo>
                      <a:pt x="10" y="66"/>
                    </a:lnTo>
                    <a:lnTo>
                      <a:pt x="15" y="6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useBgFill="1">
            <p:nvSpPr>
              <p:cNvPr id="40" name="Freeform 47"/>
              <p:cNvSpPr>
                <a:spLocks/>
              </p:cNvSpPr>
              <p:nvPr/>
            </p:nvSpPr>
            <p:spPr bwMode="auto">
              <a:xfrm>
                <a:off x="2519" y="3298"/>
                <a:ext cx="69" cy="55"/>
              </a:xfrm>
              <a:custGeom>
                <a:avLst/>
                <a:gdLst>
                  <a:gd name="T0" fmla="*/ 13 w 69"/>
                  <a:gd name="T1" fmla="*/ 54 h 55"/>
                  <a:gd name="T2" fmla="*/ 20 w 69"/>
                  <a:gd name="T3" fmla="*/ 52 h 55"/>
                  <a:gd name="T4" fmla="*/ 25 w 69"/>
                  <a:gd name="T5" fmla="*/ 52 h 55"/>
                  <a:gd name="T6" fmla="*/ 32 w 69"/>
                  <a:gd name="T7" fmla="*/ 48 h 55"/>
                  <a:gd name="T8" fmla="*/ 39 w 69"/>
                  <a:gd name="T9" fmla="*/ 45 h 55"/>
                  <a:gd name="T10" fmla="*/ 45 w 69"/>
                  <a:gd name="T11" fmla="*/ 42 h 55"/>
                  <a:gd name="T12" fmla="*/ 51 w 69"/>
                  <a:gd name="T13" fmla="*/ 37 h 55"/>
                  <a:gd name="T14" fmla="*/ 56 w 69"/>
                  <a:gd name="T15" fmla="*/ 32 h 55"/>
                  <a:gd name="T16" fmla="*/ 61 w 69"/>
                  <a:gd name="T17" fmla="*/ 27 h 55"/>
                  <a:gd name="T18" fmla="*/ 64 w 69"/>
                  <a:gd name="T19" fmla="*/ 20 h 55"/>
                  <a:gd name="T20" fmla="*/ 68 w 69"/>
                  <a:gd name="T21" fmla="*/ 15 h 55"/>
                  <a:gd name="T22" fmla="*/ 68 w 69"/>
                  <a:gd name="T23" fmla="*/ 11 h 55"/>
                  <a:gd name="T24" fmla="*/ 68 w 69"/>
                  <a:gd name="T25" fmla="*/ 6 h 55"/>
                  <a:gd name="T26" fmla="*/ 66 w 69"/>
                  <a:gd name="T27" fmla="*/ 3 h 55"/>
                  <a:gd name="T28" fmla="*/ 62 w 69"/>
                  <a:gd name="T29" fmla="*/ 1 h 55"/>
                  <a:gd name="T30" fmla="*/ 59 w 69"/>
                  <a:gd name="T31" fmla="*/ 0 h 55"/>
                  <a:gd name="T32" fmla="*/ 54 w 69"/>
                  <a:gd name="T33" fmla="*/ 0 h 55"/>
                  <a:gd name="T34" fmla="*/ 49 w 69"/>
                  <a:gd name="T35" fmla="*/ 0 h 55"/>
                  <a:gd name="T36" fmla="*/ 42 w 69"/>
                  <a:gd name="T37" fmla="*/ 1 h 55"/>
                  <a:gd name="T38" fmla="*/ 35 w 69"/>
                  <a:gd name="T39" fmla="*/ 3 h 55"/>
                  <a:gd name="T40" fmla="*/ 28 w 69"/>
                  <a:gd name="T41" fmla="*/ 6 h 55"/>
                  <a:gd name="T42" fmla="*/ 23 w 69"/>
                  <a:gd name="T43" fmla="*/ 11 h 55"/>
                  <a:gd name="T44" fmla="*/ 17 w 69"/>
                  <a:gd name="T45" fmla="*/ 15 h 55"/>
                  <a:gd name="T46" fmla="*/ 11 w 69"/>
                  <a:gd name="T47" fmla="*/ 20 h 55"/>
                  <a:gd name="T48" fmla="*/ 6 w 69"/>
                  <a:gd name="T49" fmla="*/ 27 h 55"/>
                  <a:gd name="T50" fmla="*/ 3 w 69"/>
                  <a:gd name="T51" fmla="*/ 32 h 55"/>
                  <a:gd name="T52" fmla="*/ 1 w 69"/>
                  <a:gd name="T53" fmla="*/ 37 h 55"/>
                  <a:gd name="T54" fmla="*/ 0 w 69"/>
                  <a:gd name="T55" fmla="*/ 42 h 55"/>
                  <a:gd name="T56" fmla="*/ 0 w 69"/>
                  <a:gd name="T57" fmla="*/ 45 h 55"/>
                  <a:gd name="T58" fmla="*/ 1 w 69"/>
                  <a:gd name="T59" fmla="*/ 48 h 55"/>
                  <a:gd name="T60" fmla="*/ 5 w 69"/>
                  <a:gd name="T61" fmla="*/ 52 h 55"/>
                  <a:gd name="T62" fmla="*/ 8 w 69"/>
                  <a:gd name="T63" fmla="*/ 52 h 55"/>
                  <a:gd name="T64" fmla="*/ 13 w 69"/>
                  <a:gd name="T65" fmla="*/ 54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55"/>
                  <a:gd name="T101" fmla="*/ 69 w 69"/>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55">
                    <a:moveTo>
                      <a:pt x="13" y="54"/>
                    </a:moveTo>
                    <a:lnTo>
                      <a:pt x="20" y="52"/>
                    </a:lnTo>
                    <a:lnTo>
                      <a:pt x="25" y="52"/>
                    </a:lnTo>
                    <a:lnTo>
                      <a:pt x="32" y="48"/>
                    </a:lnTo>
                    <a:lnTo>
                      <a:pt x="39" y="45"/>
                    </a:lnTo>
                    <a:lnTo>
                      <a:pt x="45" y="42"/>
                    </a:lnTo>
                    <a:lnTo>
                      <a:pt x="51" y="37"/>
                    </a:lnTo>
                    <a:lnTo>
                      <a:pt x="56" y="32"/>
                    </a:lnTo>
                    <a:lnTo>
                      <a:pt x="61" y="27"/>
                    </a:lnTo>
                    <a:lnTo>
                      <a:pt x="64" y="20"/>
                    </a:lnTo>
                    <a:lnTo>
                      <a:pt x="68" y="15"/>
                    </a:lnTo>
                    <a:lnTo>
                      <a:pt x="68" y="11"/>
                    </a:lnTo>
                    <a:lnTo>
                      <a:pt x="68" y="6"/>
                    </a:lnTo>
                    <a:lnTo>
                      <a:pt x="66" y="3"/>
                    </a:lnTo>
                    <a:lnTo>
                      <a:pt x="62" y="1"/>
                    </a:lnTo>
                    <a:lnTo>
                      <a:pt x="59" y="0"/>
                    </a:lnTo>
                    <a:lnTo>
                      <a:pt x="54" y="0"/>
                    </a:lnTo>
                    <a:lnTo>
                      <a:pt x="49" y="0"/>
                    </a:lnTo>
                    <a:lnTo>
                      <a:pt x="42" y="1"/>
                    </a:lnTo>
                    <a:lnTo>
                      <a:pt x="35" y="3"/>
                    </a:lnTo>
                    <a:lnTo>
                      <a:pt x="28" y="6"/>
                    </a:lnTo>
                    <a:lnTo>
                      <a:pt x="23" y="11"/>
                    </a:lnTo>
                    <a:lnTo>
                      <a:pt x="17" y="15"/>
                    </a:lnTo>
                    <a:lnTo>
                      <a:pt x="11" y="20"/>
                    </a:lnTo>
                    <a:lnTo>
                      <a:pt x="6" y="27"/>
                    </a:lnTo>
                    <a:lnTo>
                      <a:pt x="3" y="32"/>
                    </a:lnTo>
                    <a:lnTo>
                      <a:pt x="1" y="37"/>
                    </a:lnTo>
                    <a:lnTo>
                      <a:pt x="0" y="42"/>
                    </a:lnTo>
                    <a:lnTo>
                      <a:pt x="0" y="45"/>
                    </a:lnTo>
                    <a:lnTo>
                      <a:pt x="1" y="48"/>
                    </a:lnTo>
                    <a:lnTo>
                      <a:pt x="5" y="52"/>
                    </a:lnTo>
                    <a:lnTo>
                      <a:pt x="8" y="52"/>
                    </a:lnTo>
                    <a:lnTo>
                      <a:pt x="13" y="54"/>
                    </a:lnTo>
                  </a:path>
                </a:pathLst>
              </a:custGeom>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9" name="Group 48"/>
            <p:cNvGrpSpPr>
              <a:grpSpLocks/>
            </p:cNvGrpSpPr>
            <p:nvPr/>
          </p:nvGrpSpPr>
          <p:grpSpPr bwMode="auto">
            <a:xfrm>
              <a:off x="2509" y="2716"/>
              <a:ext cx="443" cy="473"/>
              <a:chOff x="2509" y="2716"/>
              <a:chExt cx="443" cy="473"/>
            </a:xfrm>
          </p:grpSpPr>
          <p:sp>
            <p:nvSpPr>
              <p:cNvPr id="19" name="Freeform 49"/>
              <p:cNvSpPr>
                <a:spLocks/>
              </p:cNvSpPr>
              <p:nvPr/>
            </p:nvSpPr>
            <p:spPr bwMode="auto">
              <a:xfrm>
                <a:off x="2526" y="2726"/>
                <a:ext cx="426" cy="463"/>
              </a:xfrm>
              <a:custGeom>
                <a:avLst/>
                <a:gdLst>
                  <a:gd name="T0" fmla="*/ 419 w 426"/>
                  <a:gd name="T1" fmla="*/ 340 h 463"/>
                  <a:gd name="T2" fmla="*/ 425 w 426"/>
                  <a:gd name="T3" fmla="*/ 325 h 463"/>
                  <a:gd name="T4" fmla="*/ 329 w 426"/>
                  <a:gd name="T5" fmla="*/ 5 h 463"/>
                  <a:gd name="T6" fmla="*/ 314 w 426"/>
                  <a:gd name="T7" fmla="*/ 0 h 463"/>
                  <a:gd name="T8" fmla="*/ 5 w 426"/>
                  <a:gd name="T9" fmla="*/ 111 h 463"/>
                  <a:gd name="T10" fmla="*/ 0 w 426"/>
                  <a:gd name="T11" fmla="*/ 123 h 463"/>
                  <a:gd name="T12" fmla="*/ 69 w 426"/>
                  <a:gd name="T13" fmla="*/ 453 h 463"/>
                  <a:gd name="T14" fmla="*/ 83 w 426"/>
                  <a:gd name="T15" fmla="*/ 462 h 463"/>
                  <a:gd name="T16" fmla="*/ 419 w 426"/>
                  <a:gd name="T17" fmla="*/ 340 h 4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
                  <a:gd name="T28" fmla="*/ 0 h 463"/>
                  <a:gd name="T29" fmla="*/ 426 w 426"/>
                  <a:gd name="T30" fmla="*/ 463 h 4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 h="463">
                    <a:moveTo>
                      <a:pt x="419" y="340"/>
                    </a:moveTo>
                    <a:lnTo>
                      <a:pt x="425" y="325"/>
                    </a:lnTo>
                    <a:lnTo>
                      <a:pt x="329" y="5"/>
                    </a:lnTo>
                    <a:lnTo>
                      <a:pt x="314" y="0"/>
                    </a:lnTo>
                    <a:lnTo>
                      <a:pt x="5" y="111"/>
                    </a:lnTo>
                    <a:lnTo>
                      <a:pt x="0" y="123"/>
                    </a:lnTo>
                    <a:lnTo>
                      <a:pt x="69" y="453"/>
                    </a:lnTo>
                    <a:lnTo>
                      <a:pt x="83" y="462"/>
                    </a:lnTo>
                    <a:lnTo>
                      <a:pt x="419" y="34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0" name="Freeform 50"/>
              <p:cNvSpPr>
                <a:spLocks/>
              </p:cNvSpPr>
              <p:nvPr/>
            </p:nvSpPr>
            <p:spPr bwMode="auto">
              <a:xfrm>
                <a:off x="2509" y="2716"/>
                <a:ext cx="425" cy="460"/>
              </a:xfrm>
              <a:custGeom>
                <a:avLst/>
                <a:gdLst>
                  <a:gd name="T0" fmla="*/ 418 w 425"/>
                  <a:gd name="T1" fmla="*/ 340 h 460"/>
                  <a:gd name="T2" fmla="*/ 424 w 425"/>
                  <a:gd name="T3" fmla="*/ 323 h 460"/>
                  <a:gd name="T4" fmla="*/ 328 w 425"/>
                  <a:gd name="T5" fmla="*/ 6 h 460"/>
                  <a:gd name="T6" fmla="*/ 313 w 425"/>
                  <a:gd name="T7" fmla="*/ 0 h 460"/>
                  <a:gd name="T8" fmla="*/ 5 w 425"/>
                  <a:gd name="T9" fmla="*/ 110 h 460"/>
                  <a:gd name="T10" fmla="*/ 0 w 425"/>
                  <a:gd name="T11" fmla="*/ 122 h 460"/>
                  <a:gd name="T12" fmla="*/ 69 w 425"/>
                  <a:gd name="T13" fmla="*/ 450 h 460"/>
                  <a:gd name="T14" fmla="*/ 81 w 425"/>
                  <a:gd name="T15" fmla="*/ 459 h 460"/>
                  <a:gd name="T16" fmla="*/ 418 w 425"/>
                  <a:gd name="T17" fmla="*/ 34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5"/>
                  <a:gd name="T28" fmla="*/ 0 h 460"/>
                  <a:gd name="T29" fmla="*/ 425 w 425"/>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5" h="460">
                    <a:moveTo>
                      <a:pt x="418" y="340"/>
                    </a:moveTo>
                    <a:lnTo>
                      <a:pt x="424" y="323"/>
                    </a:lnTo>
                    <a:lnTo>
                      <a:pt x="328" y="6"/>
                    </a:lnTo>
                    <a:lnTo>
                      <a:pt x="313" y="0"/>
                    </a:lnTo>
                    <a:lnTo>
                      <a:pt x="5" y="110"/>
                    </a:lnTo>
                    <a:lnTo>
                      <a:pt x="0" y="122"/>
                    </a:lnTo>
                    <a:lnTo>
                      <a:pt x="69" y="450"/>
                    </a:lnTo>
                    <a:lnTo>
                      <a:pt x="81" y="459"/>
                    </a:lnTo>
                    <a:lnTo>
                      <a:pt x="418" y="340"/>
                    </a:lnTo>
                  </a:path>
                </a:pathLst>
              </a:custGeom>
              <a:solidFill>
                <a:srgbClr val="00CC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1" name="Freeform 51"/>
              <p:cNvSpPr>
                <a:spLocks/>
              </p:cNvSpPr>
              <p:nvPr/>
            </p:nvSpPr>
            <p:spPr bwMode="auto">
              <a:xfrm>
                <a:off x="2610" y="2953"/>
                <a:ext cx="287" cy="208"/>
              </a:xfrm>
              <a:custGeom>
                <a:avLst/>
                <a:gdLst>
                  <a:gd name="T0" fmla="*/ 286 w 287"/>
                  <a:gd name="T1" fmla="*/ 112 h 208"/>
                  <a:gd name="T2" fmla="*/ 251 w 287"/>
                  <a:gd name="T3" fmla="*/ 0 h 208"/>
                  <a:gd name="T4" fmla="*/ 0 w 287"/>
                  <a:gd name="T5" fmla="*/ 91 h 208"/>
                  <a:gd name="T6" fmla="*/ 25 w 287"/>
                  <a:gd name="T7" fmla="*/ 207 h 208"/>
                  <a:gd name="T8" fmla="*/ 286 w 287"/>
                  <a:gd name="T9" fmla="*/ 112 h 208"/>
                  <a:gd name="T10" fmla="*/ 0 60000 65536"/>
                  <a:gd name="T11" fmla="*/ 0 60000 65536"/>
                  <a:gd name="T12" fmla="*/ 0 60000 65536"/>
                  <a:gd name="T13" fmla="*/ 0 60000 65536"/>
                  <a:gd name="T14" fmla="*/ 0 60000 65536"/>
                  <a:gd name="T15" fmla="*/ 0 w 287"/>
                  <a:gd name="T16" fmla="*/ 0 h 208"/>
                  <a:gd name="T17" fmla="*/ 287 w 287"/>
                  <a:gd name="T18" fmla="*/ 208 h 208"/>
                </a:gdLst>
                <a:ahLst/>
                <a:cxnLst>
                  <a:cxn ang="T10">
                    <a:pos x="T0" y="T1"/>
                  </a:cxn>
                  <a:cxn ang="T11">
                    <a:pos x="T2" y="T3"/>
                  </a:cxn>
                  <a:cxn ang="T12">
                    <a:pos x="T4" y="T5"/>
                  </a:cxn>
                  <a:cxn ang="T13">
                    <a:pos x="T6" y="T7"/>
                  </a:cxn>
                  <a:cxn ang="T14">
                    <a:pos x="T8" y="T9"/>
                  </a:cxn>
                </a:cxnLst>
                <a:rect l="T15" t="T16" r="T17" b="T18"/>
                <a:pathLst>
                  <a:path w="287" h="208">
                    <a:moveTo>
                      <a:pt x="286" y="112"/>
                    </a:moveTo>
                    <a:lnTo>
                      <a:pt x="251" y="0"/>
                    </a:lnTo>
                    <a:lnTo>
                      <a:pt x="0" y="91"/>
                    </a:lnTo>
                    <a:lnTo>
                      <a:pt x="25" y="207"/>
                    </a:lnTo>
                    <a:lnTo>
                      <a:pt x="286" y="11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2" name="Freeform 52"/>
              <p:cNvSpPr>
                <a:spLocks/>
              </p:cNvSpPr>
              <p:nvPr/>
            </p:nvSpPr>
            <p:spPr bwMode="auto">
              <a:xfrm>
                <a:off x="2616" y="2962"/>
                <a:ext cx="281" cy="195"/>
              </a:xfrm>
              <a:custGeom>
                <a:avLst/>
                <a:gdLst>
                  <a:gd name="T0" fmla="*/ 280 w 281"/>
                  <a:gd name="T1" fmla="*/ 102 h 195"/>
                  <a:gd name="T2" fmla="*/ 247 w 281"/>
                  <a:gd name="T3" fmla="*/ 0 h 195"/>
                  <a:gd name="T4" fmla="*/ 0 w 281"/>
                  <a:gd name="T5" fmla="*/ 87 h 195"/>
                  <a:gd name="T6" fmla="*/ 22 w 281"/>
                  <a:gd name="T7" fmla="*/ 194 h 195"/>
                  <a:gd name="T8" fmla="*/ 280 w 281"/>
                  <a:gd name="T9" fmla="*/ 102 h 195"/>
                  <a:gd name="T10" fmla="*/ 0 60000 65536"/>
                  <a:gd name="T11" fmla="*/ 0 60000 65536"/>
                  <a:gd name="T12" fmla="*/ 0 60000 65536"/>
                  <a:gd name="T13" fmla="*/ 0 60000 65536"/>
                  <a:gd name="T14" fmla="*/ 0 60000 65536"/>
                  <a:gd name="T15" fmla="*/ 0 w 281"/>
                  <a:gd name="T16" fmla="*/ 0 h 195"/>
                  <a:gd name="T17" fmla="*/ 281 w 281"/>
                  <a:gd name="T18" fmla="*/ 195 h 195"/>
                </a:gdLst>
                <a:ahLst/>
                <a:cxnLst>
                  <a:cxn ang="T10">
                    <a:pos x="T0" y="T1"/>
                  </a:cxn>
                  <a:cxn ang="T11">
                    <a:pos x="T2" y="T3"/>
                  </a:cxn>
                  <a:cxn ang="T12">
                    <a:pos x="T4" y="T5"/>
                  </a:cxn>
                  <a:cxn ang="T13">
                    <a:pos x="T6" y="T7"/>
                  </a:cxn>
                  <a:cxn ang="T14">
                    <a:pos x="T8" y="T9"/>
                  </a:cxn>
                </a:cxnLst>
                <a:rect l="T15" t="T16" r="T17" b="T18"/>
                <a:pathLst>
                  <a:path w="281" h="195">
                    <a:moveTo>
                      <a:pt x="280" y="102"/>
                    </a:moveTo>
                    <a:lnTo>
                      <a:pt x="247" y="0"/>
                    </a:lnTo>
                    <a:lnTo>
                      <a:pt x="0" y="87"/>
                    </a:lnTo>
                    <a:lnTo>
                      <a:pt x="22" y="194"/>
                    </a:lnTo>
                    <a:lnTo>
                      <a:pt x="280" y="102"/>
                    </a:lnTo>
                  </a:path>
                </a:pathLst>
              </a:custGeom>
              <a:solidFill>
                <a:srgbClr val="EAEAE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3" name="Freeform 53"/>
              <p:cNvSpPr>
                <a:spLocks/>
              </p:cNvSpPr>
              <p:nvPr/>
            </p:nvSpPr>
            <p:spPr bwMode="auto">
              <a:xfrm>
                <a:off x="2635" y="3001"/>
                <a:ext cx="180" cy="156"/>
              </a:xfrm>
              <a:custGeom>
                <a:avLst/>
                <a:gdLst>
                  <a:gd name="T0" fmla="*/ 179 w 180"/>
                  <a:gd name="T1" fmla="*/ 99 h 156"/>
                  <a:gd name="T2" fmla="*/ 150 w 180"/>
                  <a:gd name="T3" fmla="*/ 0 h 156"/>
                  <a:gd name="T4" fmla="*/ 0 w 180"/>
                  <a:gd name="T5" fmla="*/ 52 h 156"/>
                  <a:gd name="T6" fmla="*/ 21 w 180"/>
                  <a:gd name="T7" fmla="*/ 155 h 156"/>
                  <a:gd name="T8" fmla="*/ 179 w 180"/>
                  <a:gd name="T9" fmla="*/ 99 h 156"/>
                  <a:gd name="T10" fmla="*/ 0 60000 65536"/>
                  <a:gd name="T11" fmla="*/ 0 60000 65536"/>
                  <a:gd name="T12" fmla="*/ 0 60000 65536"/>
                  <a:gd name="T13" fmla="*/ 0 60000 65536"/>
                  <a:gd name="T14" fmla="*/ 0 60000 65536"/>
                  <a:gd name="T15" fmla="*/ 0 w 180"/>
                  <a:gd name="T16" fmla="*/ 0 h 156"/>
                  <a:gd name="T17" fmla="*/ 180 w 180"/>
                  <a:gd name="T18" fmla="*/ 156 h 156"/>
                </a:gdLst>
                <a:ahLst/>
                <a:cxnLst>
                  <a:cxn ang="T10">
                    <a:pos x="T0" y="T1"/>
                  </a:cxn>
                  <a:cxn ang="T11">
                    <a:pos x="T2" y="T3"/>
                  </a:cxn>
                  <a:cxn ang="T12">
                    <a:pos x="T4" y="T5"/>
                  </a:cxn>
                  <a:cxn ang="T13">
                    <a:pos x="T6" y="T7"/>
                  </a:cxn>
                  <a:cxn ang="T14">
                    <a:pos x="T8" y="T9"/>
                  </a:cxn>
                </a:cxnLst>
                <a:rect l="T15" t="T16" r="T17" b="T18"/>
                <a:pathLst>
                  <a:path w="180" h="156">
                    <a:moveTo>
                      <a:pt x="179" y="99"/>
                    </a:moveTo>
                    <a:lnTo>
                      <a:pt x="150" y="0"/>
                    </a:lnTo>
                    <a:lnTo>
                      <a:pt x="0" y="52"/>
                    </a:lnTo>
                    <a:lnTo>
                      <a:pt x="21" y="155"/>
                    </a:lnTo>
                    <a:lnTo>
                      <a:pt x="179" y="9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4" name="Freeform 54"/>
              <p:cNvSpPr>
                <a:spLocks/>
              </p:cNvSpPr>
              <p:nvPr/>
            </p:nvSpPr>
            <p:spPr bwMode="auto">
              <a:xfrm>
                <a:off x="2626" y="2999"/>
                <a:ext cx="183" cy="158"/>
              </a:xfrm>
              <a:custGeom>
                <a:avLst/>
                <a:gdLst>
                  <a:gd name="T0" fmla="*/ 182 w 183"/>
                  <a:gd name="T1" fmla="*/ 101 h 158"/>
                  <a:gd name="T2" fmla="*/ 154 w 183"/>
                  <a:gd name="T3" fmla="*/ 0 h 158"/>
                  <a:gd name="T4" fmla="*/ 0 w 183"/>
                  <a:gd name="T5" fmla="*/ 54 h 158"/>
                  <a:gd name="T6" fmla="*/ 22 w 183"/>
                  <a:gd name="T7" fmla="*/ 157 h 158"/>
                  <a:gd name="T8" fmla="*/ 182 w 183"/>
                  <a:gd name="T9" fmla="*/ 101 h 158"/>
                  <a:gd name="T10" fmla="*/ 0 60000 65536"/>
                  <a:gd name="T11" fmla="*/ 0 60000 65536"/>
                  <a:gd name="T12" fmla="*/ 0 60000 65536"/>
                  <a:gd name="T13" fmla="*/ 0 60000 65536"/>
                  <a:gd name="T14" fmla="*/ 0 60000 65536"/>
                  <a:gd name="T15" fmla="*/ 0 w 183"/>
                  <a:gd name="T16" fmla="*/ 0 h 158"/>
                  <a:gd name="T17" fmla="*/ 183 w 183"/>
                  <a:gd name="T18" fmla="*/ 158 h 158"/>
                </a:gdLst>
                <a:ahLst/>
                <a:cxnLst>
                  <a:cxn ang="T10">
                    <a:pos x="T0" y="T1"/>
                  </a:cxn>
                  <a:cxn ang="T11">
                    <a:pos x="T2" y="T3"/>
                  </a:cxn>
                  <a:cxn ang="T12">
                    <a:pos x="T4" y="T5"/>
                  </a:cxn>
                  <a:cxn ang="T13">
                    <a:pos x="T6" y="T7"/>
                  </a:cxn>
                  <a:cxn ang="T14">
                    <a:pos x="T8" y="T9"/>
                  </a:cxn>
                </a:cxnLst>
                <a:rect l="T15" t="T16" r="T17" b="T18"/>
                <a:pathLst>
                  <a:path w="183" h="158">
                    <a:moveTo>
                      <a:pt x="182" y="101"/>
                    </a:moveTo>
                    <a:lnTo>
                      <a:pt x="154" y="0"/>
                    </a:lnTo>
                    <a:lnTo>
                      <a:pt x="0" y="54"/>
                    </a:lnTo>
                    <a:lnTo>
                      <a:pt x="22" y="157"/>
                    </a:lnTo>
                    <a:lnTo>
                      <a:pt x="182" y="101"/>
                    </a:lnTo>
                  </a:path>
                </a:pathLst>
              </a:custGeom>
              <a:solidFill>
                <a:srgbClr val="B2B2B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5" name="Freeform 55"/>
              <p:cNvSpPr>
                <a:spLocks/>
              </p:cNvSpPr>
              <p:nvPr/>
            </p:nvSpPr>
            <p:spPr bwMode="auto">
              <a:xfrm>
                <a:off x="2522" y="2829"/>
                <a:ext cx="28" cy="29"/>
              </a:xfrm>
              <a:custGeom>
                <a:avLst/>
                <a:gdLst>
                  <a:gd name="T0" fmla="*/ 27 w 28"/>
                  <a:gd name="T1" fmla="*/ 21 h 29"/>
                  <a:gd name="T2" fmla="*/ 23 w 28"/>
                  <a:gd name="T3" fmla="*/ 0 h 29"/>
                  <a:gd name="T4" fmla="*/ 0 w 28"/>
                  <a:gd name="T5" fmla="*/ 8 h 29"/>
                  <a:gd name="T6" fmla="*/ 3 w 28"/>
                  <a:gd name="T7" fmla="*/ 28 h 29"/>
                  <a:gd name="T8" fmla="*/ 27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7" y="21"/>
                    </a:moveTo>
                    <a:lnTo>
                      <a:pt x="23" y="0"/>
                    </a:lnTo>
                    <a:lnTo>
                      <a:pt x="0" y="8"/>
                    </a:lnTo>
                    <a:lnTo>
                      <a:pt x="3" y="28"/>
                    </a:lnTo>
                    <a:lnTo>
                      <a:pt x="27" y="21"/>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6" name="Freeform 56"/>
              <p:cNvSpPr>
                <a:spLocks/>
              </p:cNvSpPr>
              <p:nvPr/>
            </p:nvSpPr>
            <p:spPr bwMode="auto">
              <a:xfrm>
                <a:off x="2525" y="2835"/>
                <a:ext cx="29" cy="27"/>
              </a:xfrm>
              <a:custGeom>
                <a:avLst/>
                <a:gdLst>
                  <a:gd name="T0" fmla="*/ 28 w 29"/>
                  <a:gd name="T1" fmla="*/ 18 h 27"/>
                  <a:gd name="T2" fmla="*/ 23 w 29"/>
                  <a:gd name="T3" fmla="*/ 0 h 27"/>
                  <a:gd name="T4" fmla="*/ 0 w 29"/>
                  <a:gd name="T5" fmla="*/ 6 h 27"/>
                  <a:gd name="T6" fmla="*/ 4 w 29"/>
                  <a:gd name="T7" fmla="*/ 26 h 27"/>
                  <a:gd name="T8" fmla="*/ 28 w 29"/>
                  <a:gd name="T9" fmla="*/ 18 h 27"/>
                  <a:gd name="T10" fmla="*/ 0 60000 65536"/>
                  <a:gd name="T11" fmla="*/ 0 60000 65536"/>
                  <a:gd name="T12" fmla="*/ 0 60000 65536"/>
                  <a:gd name="T13" fmla="*/ 0 60000 65536"/>
                  <a:gd name="T14" fmla="*/ 0 60000 65536"/>
                  <a:gd name="T15" fmla="*/ 0 w 29"/>
                  <a:gd name="T16" fmla="*/ 0 h 27"/>
                  <a:gd name="T17" fmla="*/ 29 w 29"/>
                  <a:gd name="T18" fmla="*/ 27 h 27"/>
                </a:gdLst>
                <a:ahLst/>
                <a:cxnLst>
                  <a:cxn ang="T10">
                    <a:pos x="T0" y="T1"/>
                  </a:cxn>
                  <a:cxn ang="T11">
                    <a:pos x="T2" y="T3"/>
                  </a:cxn>
                  <a:cxn ang="T12">
                    <a:pos x="T4" y="T5"/>
                  </a:cxn>
                  <a:cxn ang="T13">
                    <a:pos x="T6" y="T7"/>
                  </a:cxn>
                  <a:cxn ang="T14">
                    <a:pos x="T8" y="T9"/>
                  </a:cxn>
                </a:cxnLst>
                <a:rect l="T15" t="T16" r="T17" b="T18"/>
                <a:pathLst>
                  <a:path w="29" h="27">
                    <a:moveTo>
                      <a:pt x="28" y="18"/>
                    </a:moveTo>
                    <a:lnTo>
                      <a:pt x="23" y="0"/>
                    </a:lnTo>
                    <a:lnTo>
                      <a:pt x="0" y="6"/>
                    </a:lnTo>
                    <a:lnTo>
                      <a:pt x="4" y="26"/>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7" name="Freeform 57"/>
              <p:cNvSpPr>
                <a:spLocks/>
              </p:cNvSpPr>
              <p:nvPr/>
            </p:nvSpPr>
            <p:spPr bwMode="auto">
              <a:xfrm>
                <a:off x="2805" y="2731"/>
                <a:ext cx="26" cy="28"/>
              </a:xfrm>
              <a:custGeom>
                <a:avLst/>
                <a:gdLst>
                  <a:gd name="T0" fmla="*/ 25 w 26"/>
                  <a:gd name="T1" fmla="*/ 19 h 28"/>
                  <a:gd name="T2" fmla="*/ 18 w 26"/>
                  <a:gd name="T3" fmla="*/ 0 h 28"/>
                  <a:gd name="T4" fmla="*/ 0 w 26"/>
                  <a:gd name="T5" fmla="*/ 7 h 28"/>
                  <a:gd name="T6" fmla="*/ 5 w 26"/>
                  <a:gd name="T7" fmla="*/ 27 h 28"/>
                  <a:gd name="T8" fmla="*/ 25 w 26"/>
                  <a:gd name="T9" fmla="*/ 19 h 28"/>
                  <a:gd name="T10" fmla="*/ 0 60000 65536"/>
                  <a:gd name="T11" fmla="*/ 0 60000 65536"/>
                  <a:gd name="T12" fmla="*/ 0 60000 65536"/>
                  <a:gd name="T13" fmla="*/ 0 60000 65536"/>
                  <a:gd name="T14" fmla="*/ 0 60000 65536"/>
                  <a:gd name="T15" fmla="*/ 0 w 26"/>
                  <a:gd name="T16" fmla="*/ 0 h 28"/>
                  <a:gd name="T17" fmla="*/ 26 w 26"/>
                  <a:gd name="T18" fmla="*/ 28 h 28"/>
                </a:gdLst>
                <a:ahLst/>
                <a:cxnLst>
                  <a:cxn ang="T10">
                    <a:pos x="T0" y="T1"/>
                  </a:cxn>
                  <a:cxn ang="T11">
                    <a:pos x="T2" y="T3"/>
                  </a:cxn>
                  <a:cxn ang="T12">
                    <a:pos x="T4" y="T5"/>
                  </a:cxn>
                  <a:cxn ang="T13">
                    <a:pos x="T6" y="T7"/>
                  </a:cxn>
                  <a:cxn ang="T14">
                    <a:pos x="T8" y="T9"/>
                  </a:cxn>
                </a:cxnLst>
                <a:rect l="T15" t="T16" r="T17" b="T18"/>
                <a:pathLst>
                  <a:path w="26" h="28">
                    <a:moveTo>
                      <a:pt x="25" y="19"/>
                    </a:moveTo>
                    <a:lnTo>
                      <a:pt x="18" y="0"/>
                    </a:lnTo>
                    <a:lnTo>
                      <a:pt x="0" y="7"/>
                    </a:lnTo>
                    <a:lnTo>
                      <a:pt x="5" y="27"/>
                    </a:lnTo>
                    <a:lnTo>
                      <a:pt x="25" y="19"/>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8" name="Freeform 58"/>
              <p:cNvSpPr>
                <a:spLocks/>
              </p:cNvSpPr>
              <p:nvPr/>
            </p:nvSpPr>
            <p:spPr bwMode="auto">
              <a:xfrm>
                <a:off x="2809" y="2732"/>
                <a:ext cx="29" cy="28"/>
              </a:xfrm>
              <a:custGeom>
                <a:avLst/>
                <a:gdLst>
                  <a:gd name="T0" fmla="*/ 28 w 29"/>
                  <a:gd name="T1" fmla="*/ 18 h 28"/>
                  <a:gd name="T2" fmla="*/ 21 w 29"/>
                  <a:gd name="T3" fmla="*/ 0 h 28"/>
                  <a:gd name="T4" fmla="*/ 0 w 29"/>
                  <a:gd name="T5" fmla="*/ 6 h 28"/>
                  <a:gd name="T6" fmla="*/ 4 w 29"/>
                  <a:gd name="T7" fmla="*/ 27 h 28"/>
                  <a:gd name="T8" fmla="*/ 28 w 29"/>
                  <a:gd name="T9" fmla="*/ 18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28" y="18"/>
                    </a:moveTo>
                    <a:lnTo>
                      <a:pt x="21" y="0"/>
                    </a:lnTo>
                    <a:lnTo>
                      <a:pt x="0" y="6"/>
                    </a:lnTo>
                    <a:lnTo>
                      <a:pt x="4" y="27"/>
                    </a:lnTo>
                    <a:lnTo>
                      <a:pt x="28" y="18"/>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29" name="Freeform 59"/>
              <p:cNvSpPr>
                <a:spLocks/>
              </p:cNvSpPr>
              <p:nvPr/>
            </p:nvSpPr>
            <p:spPr bwMode="auto">
              <a:xfrm>
                <a:off x="2653" y="3041"/>
                <a:ext cx="59" cy="92"/>
              </a:xfrm>
              <a:custGeom>
                <a:avLst/>
                <a:gdLst>
                  <a:gd name="T0" fmla="*/ 58 w 59"/>
                  <a:gd name="T1" fmla="*/ 78 h 92"/>
                  <a:gd name="T2" fmla="*/ 38 w 59"/>
                  <a:gd name="T3" fmla="*/ 0 h 92"/>
                  <a:gd name="T4" fmla="*/ 0 w 59"/>
                  <a:gd name="T5" fmla="*/ 13 h 92"/>
                  <a:gd name="T6" fmla="*/ 18 w 59"/>
                  <a:gd name="T7" fmla="*/ 91 h 92"/>
                  <a:gd name="T8" fmla="*/ 58 w 59"/>
                  <a:gd name="T9" fmla="*/ 78 h 92"/>
                  <a:gd name="T10" fmla="*/ 0 60000 65536"/>
                  <a:gd name="T11" fmla="*/ 0 60000 65536"/>
                  <a:gd name="T12" fmla="*/ 0 60000 65536"/>
                  <a:gd name="T13" fmla="*/ 0 60000 65536"/>
                  <a:gd name="T14" fmla="*/ 0 60000 65536"/>
                  <a:gd name="T15" fmla="*/ 0 w 59"/>
                  <a:gd name="T16" fmla="*/ 0 h 92"/>
                  <a:gd name="T17" fmla="*/ 59 w 59"/>
                  <a:gd name="T18" fmla="*/ 92 h 92"/>
                </a:gdLst>
                <a:ahLst/>
                <a:cxnLst>
                  <a:cxn ang="T10">
                    <a:pos x="T0" y="T1"/>
                  </a:cxn>
                  <a:cxn ang="T11">
                    <a:pos x="T2" y="T3"/>
                  </a:cxn>
                  <a:cxn ang="T12">
                    <a:pos x="T4" y="T5"/>
                  </a:cxn>
                  <a:cxn ang="T13">
                    <a:pos x="T6" y="T7"/>
                  </a:cxn>
                  <a:cxn ang="T14">
                    <a:pos x="T8" y="T9"/>
                  </a:cxn>
                </a:cxnLst>
                <a:rect l="T15" t="T16" r="T17" b="T18"/>
                <a:pathLst>
                  <a:path w="59" h="92">
                    <a:moveTo>
                      <a:pt x="58" y="78"/>
                    </a:moveTo>
                    <a:lnTo>
                      <a:pt x="38" y="0"/>
                    </a:lnTo>
                    <a:lnTo>
                      <a:pt x="0" y="13"/>
                    </a:lnTo>
                    <a:lnTo>
                      <a:pt x="18" y="91"/>
                    </a:lnTo>
                    <a:lnTo>
                      <a:pt x="58" y="7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30" name="Freeform 60"/>
              <p:cNvSpPr>
                <a:spLocks/>
              </p:cNvSpPr>
              <p:nvPr/>
            </p:nvSpPr>
            <p:spPr bwMode="auto">
              <a:xfrm>
                <a:off x="2658" y="3047"/>
                <a:ext cx="51" cy="86"/>
              </a:xfrm>
              <a:custGeom>
                <a:avLst/>
                <a:gdLst>
                  <a:gd name="T0" fmla="*/ 50 w 51"/>
                  <a:gd name="T1" fmla="*/ 73 h 86"/>
                  <a:gd name="T2" fmla="*/ 34 w 51"/>
                  <a:gd name="T3" fmla="*/ 0 h 86"/>
                  <a:gd name="T4" fmla="*/ 0 w 51"/>
                  <a:gd name="T5" fmla="*/ 11 h 86"/>
                  <a:gd name="T6" fmla="*/ 15 w 51"/>
                  <a:gd name="T7" fmla="*/ 85 h 86"/>
                  <a:gd name="T8" fmla="*/ 50 w 51"/>
                  <a:gd name="T9" fmla="*/ 73 h 86"/>
                  <a:gd name="T10" fmla="*/ 0 60000 65536"/>
                  <a:gd name="T11" fmla="*/ 0 60000 65536"/>
                  <a:gd name="T12" fmla="*/ 0 60000 65536"/>
                  <a:gd name="T13" fmla="*/ 0 60000 65536"/>
                  <a:gd name="T14" fmla="*/ 0 60000 65536"/>
                  <a:gd name="T15" fmla="*/ 0 w 51"/>
                  <a:gd name="T16" fmla="*/ 0 h 86"/>
                  <a:gd name="T17" fmla="*/ 51 w 51"/>
                  <a:gd name="T18" fmla="*/ 86 h 86"/>
                </a:gdLst>
                <a:ahLst/>
                <a:cxnLst>
                  <a:cxn ang="T10">
                    <a:pos x="T0" y="T1"/>
                  </a:cxn>
                  <a:cxn ang="T11">
                    <a:pos x="T2" y="T3"/>
                  </a:cxn>
                  <a:cxn ang="T12">
                    <a:pos x="T4" y="T5"/>
                  </a:cxn>
                  <a:cxn ang="T13">
                    <a:pos x="T6" y="T7"/>
                  </a:cxn>
                  <a:cxn ang="T14">
                    <a:pos x="T8" y="T9"/>
                  </a:cxn>
                </a:cxnLst>
                <a:rect l="T15" t="T16" r="T17" b="T18"/>
                <a:pathLst>
                  <a:path w="51" h="86">
                    <a:moveTo>
                      <a:pt x="50" y="73"/>
                    </a:moveTo>
                    <a:lnTo>
                      <a:pt x="34" y="0"/>
                    </a:lnTo>
                    <a:lnTo>
                      <a:pt x="0" y="11"/>
                    </a:lnTo>
                    <a:lnTo>
                      <a:pt x="15" y="85"/>
                    </a:lnTo>
                    <a:lnTo>
                      <a:pt x="50" y="73"/>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nvGrpSpPr>
            <p:cNvPr id="10" name="Group 61"/>
            <p:cNvGrpSpPr>
              <a:grpSpLocks/>
            </p:cNvGrpSpPr>
            <p:nvPr/>
          </p:nvGrpSpPr>
          <p:grpSpPr bwMode="auto">
            <a:xfrm>
              <a:off x="1964" y="2535"/>
              <a:ext cx="542" cy="848"/>
              <a:chOff x="1964" y="2535"/>
              <a:chExt cx="542" cy="848"/>
            </a:xfrm>
          </p:grpSpPr>
          <p:sp>
            <p:nvSpPr>
              <p:cNvPr id="11" name="Freeform 62"/>
              <p:cNvSpPr>
                <a:spLocks/>
              </p:cNvSpPr>
              <p:nvPr/>
            </p:nvSpPr>
            <p:spPr bwMode="auto">
              <a:xfrm>
                <a:off x="2012" y="2895"/>
                <a:ext cx="17" cy="17"/>
              </a:xfrm>
              <a:custGeom>
                <a:avLst/>
                <a:gdLst>
                  <a:gd name="T0" fmla="*/ 0 w 17"/>
                  <a:gd name="T1" fmla="*/ 16 h 17"/>
                  <a:gd name="T2" fmla="*/ 5 w 17"/>
                  <a:gd name="T3" fmla="*/ 8 h 17"/>
                  <a:gd name="T4" fmla="*/ 5 w 17"/>
                  <a:gd name="T5" fmla="*/ 8 h 17"/>
                  <a:gd name="T6" fmla="*/ 5 w 17"/>
                  <a:gd name="T7" fmla="*/ 8 h 17"/>
                  <a:gd name="T8" fmla="*/ 0 w 17"/>
                  <a:gd name="T9" fmla="*/ 8 h 17"/>
                  <a:gd name="T10" fmla="*/ 0 w 17"/>
                  <a:gd name="T11" fmla="*/ 16 h 17"/>
                  <a:gd name="T12" fmla="*/ 0 w 17"/>
                  <a:gd name="T13" fmla="*/ 16 h 17"/>
                  <a:gd name="T14" fmla="*/ 10 w 17"/>
                  <a:gd name="T15" fmla="*/ 0 h 17"/>
                  <a:gd name="T16" fmla="*/ 16 w 17"/>
                  <a:gd name="T17" fmla="*/ 0 h 17"/>
                  <a:gd name="T18" fmla="*/ 16 w 17"/>
                  <a:gd name="T19" fmla="*/ 0 h 17"/>
                  <a:gd name="T20" fmla="*/ 16 w 17"/>
                  <a:gd name="T21" fmla="*/ 0 h 17"/>
                  <a:gd name="T22" fmla="*/ 16 w 17"/>
                  <a:gd name="T23" fmla="*/ 0 h 17"/>
                  <a:gd name="T24" fmla="*/ 10 w 17"/>
                  <a:gd name="T25" fmla="*/ 0 h 17"/>
                  <a:gd name="T26" fmla="*/ 10 w 17"/>
                  <a:gd name="T27" fmla="*/ 0 h 17"/>
                  <a:gd name="T28" fmla="*/ 0 w 17"/>
                  <a:gd name="T29" fmla="*/ 1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6"/>
                    </a:moveTo>
                    <a:lnTo>
                      <a:pt x="5" y="8"/>
                    </a:lnTo>
                    <a:lnTo>
                      <a:pt x="0" y="8"/>
                    </a:lnTo>
                    <a:lnTo>
                      <a:pt x="0" y="16"/>
                    </a:lnTo>
                    <a:lnTo>
                      <a:pt x="10" y="0"/>
                    </a:lnTo>
                    <a:lnTo>
                      <a:pt x="16" y="0"/>
                    </a:lnTo>
                    <a:lnTo>
                      <a:pt x="10" y="0"/>
                    </a:lnTo>
                    <a:lnTo>
                      <a:pt x="0" y="16"/>
                    </a:lnTo>
                  </a:path>
                </a:pathLst>
              </a:custGeom>
              <a:solidFill>
                <a:srgbClr val="E5E5E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2" name="Freeform 63"/>
              <p:cNvSpPr>
                <a:spLocks/>
              </p:cNvSpPr>
              <p:nvPr/>
            </p:nvSpPr>
            <p:spPr bwMode="auto">
              <a:xfrm>
                <a:off x="2098" y="2977"/>
                <a:ext cx="19" cy="22"/>
              </a:xfrm>
              <a:custGeom>
                <a:avLst/>
                <a:gdLst>
                  <a:gd name="T0" fmla="*/ 3 w 19"/>
                  <a:gd name="T1" fmla="*/ 0 h 22"/>
                  <a:gd name="T2" fmla="*/ 0 w 19"/>
                  <a:gd name="T3" fmla="*/ 20 h 22"/>
                  <a:gd name="T4" fmla="*/ 17 w 19"/>
                  <a:gd name="T5" fmla="*/ 21 h 22"/>
                  <a:gd name="T6" fmla="*/ 18 w 19"/>
                  <a:gd name="T7" fmla="*/ 11 h 22"/>
                  <a:gd name="T8" fmla="*/ 9 w 19"/>
                  <a:gd name="T9" fmla="*/ 5 h 22"/>
                  <a:gd name="T10" fmla="*/ 3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3" y="0"/>
                    </a:moveTo>
                    <a:lnTo>
                      <a:pt x="0" y="20"/>
                    </a:lnTo>
                    <a:lnTo>
                      <a:pt x="17" y="21"/>
                    </a:lnTo>
                    <a:lnTo>
                      <a:pt x="18" y="11"/>
                    </a:lnTo>
                    <a:lnTo>
                      <a:pt x="9" y="5"/>
                    </a:lnTo>
                    <a:lnTo>
                      <a:pt x="3" y="0"/>
                    </a:lnTo>
                  </a:path>
                </a:pathLst>
              </a:custGeom>
              <a:solidFill>
                <a:srgbClr val="4C4C4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3" name="Freeform 64"/>
              <p:cNvSpPr>
                <a:spLocks/>
              </p:cNvSpPr>
              <p:nvPr/>
            </p:nvSpPr>
            <p:spPr bwMode="auto">
              <a:xfrm>
                <a:off x="2123" y="2535"/>
                <a:ext cx="218" cy="712"/>
              </a:xfrm>
              <a:custGeom>
                <a:avLst/>
                <a:gdLst>
                  <a:gd name="T0" fmla="*/ 217 w 218"/>
                  <a:gd name="T1" fmla="*/ 596 h 712"/>
                  <a:gd name="T2" fmla="*/ 200 w 218"/>
                  <a:gd name="T3" fmla="*/ 413 h 712"/>
                  <a:gd name="T4" fmla="*/ 206 w 218"/>
                  <a:gd name="T5" fmla="*/ 405 h 712"/>
                  <a:gd name="T6" fmla="*/ 210 w 218"/>
                  <a:gd name="T7" fmla="*/ 399 h 712"/>
                  <a:gd name="T8" fmla="*/ 207 w 218"/>
                  <a:gd name="T9" fmla="*/ 377 h 712"/>
                  <a:gd name="T10" fmla="*/ 208 w 218"/>
                  <a:gd name="T11" fmla="*/ 294 h 712"/>
                  <a:gd name="T12" fmla="*/ 205 w 218"/>
                  <a:gd name="T13" fmla="*/ 234 h 712"/>
                  <a:gd name="T14" fmla="*/ 195 w 218"/>
                  <a:gd name="T15" fmla="*/ 165 h 712"/>
                  <a:gd name="T16" fmla="*/ 172 w 218"/>
                  <a:gd name="T17" fmla="*/ 136 h 712"/>
                  <a:gd name="T18" fmla="*/ 141 w 218"/>
                  <a:gd name="T19" fmla="*/ 114 h 712"/>
                  <a:gd name="T20" fmla="*/ 125 w 218"/>
                  <a:gd name="T21" fmla="*/ 104 h 712"/>
                  <a:gd name="T22" fmla="*/ 137 w 218"/>
                  <a:gd name="T23" fmla="*/ 63 h 712"/>
                  <a:gd name="T24" fmla="*/ 140 w 218"/>
                  <a:gd name="T25" fmla="*/ 49 h 712"/>
                  <a:gd name="T26" fmla="*/ 137 w 218"/>
                  <a:gd name="T27" fmla="*/ 28 h 712"/>
                  <a:gd name="T28" fmla="*/ 126 w 218"/>
                  <a:gd name="T29" fmla="*/ 12 h 712"/>
                  <a:gd name="T30" fmla="*/ 120 w 218"/>
                  <a:gd name="T31" fmla="*/ 2 h 712"/>
                  <a:gd name="T32" fmla="*/ 99 w 218"/>
                  <a:gd name="T33" fmla="*/ 0 h 712"/>
                  <a:gd name="T34" fmla="*/ 76 w 218"/>
                  <a:gd name="T35" fmla="*/ 1 h 712"/>
                  <a:gd name="T36" fmla="*/ 71 w 218"/>
                  <a:gd name="T37" fmla="*/ 8 h 712"/>
                  <a:gd name="T38" fmla="*/ 59 w 218"/>
                  <a:gd name="T39" fmla="*/ 20 h 712"/>
                  <a:gd name="T40" fmla="*/ 56 w 218"/>
                  <a:gd name="T41" fmla="*/ 41 h 712"/>
                  <a:gd name="T42" fmla="*/ 60 w 218"/>
                  <a:gd name="T43" fmla="*/ 58 h 712"/>
                  <a:gd name="T44" fmla="*/ 77 w 218"/>
                  <a:gd name="T45" fmla="*/ 104 h 712"/>
                  <a:gd name="T46" fmla="*/ 58 w 218"/>
                  <a:gd name="T47" fmla="*/ 115 h 712"/>
                  <a:gd name="T48" fmla="*/ 26 w 218"/>
                  <a:gd name="T49" fmla="*/ 138 h 712"/>
                  <a:gd name="T50" fmla="*/ 17 w 218"/>
                  <a:gd name="T51" fmla="*/ 155 h 712"/>
                  <a:gd name="T52" fmla="*/ 10 w 218"/>
                  <a:gd name="T53" fmla="*/ 210 h 712"/>
                  <a:gd name="T54" fmla="*/ 3 w 218"/>
                  <a:gd name="T55" fmla="*/ 267 h 712"/>
                  <a:gd name="T56" fmla="*/ 1 w 218"/>
                  <a:gd name="T57" fmla="*/ 296 h 712"/>
                  <a:gd name="T58" fmla="*/ 0 w 218"/>
                  <a:gd name="T59" fmla="*/ 351 h 712"/>
                  <a:gd name="T60" fmla="*/ 3 w 218"/>
                  <a:gd name="T61" fmla="*/ 399 h 712"/>
                  <a:gd name="T62" fmla="*/ 13 w 218"/>
                  <a:gd name="T63" fmla="*/ 408 h 712"/>
                  <a:gd name="T64" fmla="*/ 24 w 218"/>
                  <a:gd name="T65" fmla="*/ 409 h 712"/>
                  <a:gd name="T66" fmla="*/ 15 w 218"/>
                  <a:gd name="T67" fmla="*/ 391 h 712"/>
                  <a:gd name="T68" fmla="*/ 63 w 218"/>
                  <a:gd name="T69" fmla="*/ 661 h 712"/>
                  <a:gd name="T70" fmla="*/ 71 w 218"/>
                  <a:gd name="T71" fmla="*/ 708 h 712"/>
                  <a:gd name="T72" fmla="*/ 107 w 218"/>
                  <a:gd name="T73" fmla="*/ 689 h 712"/>
                  <a:gd name="T74" fmla="*/ 127 w 218"/>
                  <a:gd name="T75" fmla="*/ 701 h 712"/>
                  <a:gd name="T76" fmla="*/ 146 w 218"/>
                  <a:gd name="T77" fmla="*/ 710 h 712"/>
                  <a:gd name="T78" fmla="*/ 160 w 218"/>
                  <a:gd name="T79" fmla="*/ 710 h 712"/>
                  <a:gd name="T80" fmla="*/ 172 w 218"/>
                  <a:gd name="T81" fmla="*/ 707 h 712"/>
                  <a:gd name="T82" fmla="*/ 167 w 218"/>
                  <a:gd name="T83" fmla="*/ 679 h 712"/>
                  <a:gd name="T84" fmla="*/ 176 w 218"/>
                  <a:gd name="T85" fmla="*/ 389 h 712"/>
                  <a:gd name="T86" fmla="*/ 182 w 218"/>
                  <a:gd name="T87" fmla="*/ 404 h 712"/>
                  <a:gd name="T88" fmla="*/ 184 w 218"/>
                  <a:gd name="T89" fmla="*/ 406 h 712"/>
                  <a:gd name="T90" fmla="*/ 187 w 218"/>
                  <a:gd name="T91" fmla="*/ 410 h 712"/>
                  <a:gd name="T92" fmla="*/ 174 w 218"/>
                  <a:gd name="T93" fmla="*/ 426 h 7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8"/>
                  <a:gd name="T142" fmla="*/ 0 h 712"/>
                  <a:gd name="T143" fmla="*/ 218 w 218"/>
                  <a:gd name="T144" fmla="*/ 712 h 7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8" h="712">
                    <a:moveTo>
                      <a:pt x="174" y="426"/>
                    </a:moveTo>
                    <a:lnTo>
                      <a:pt x="174" y="596"/>
                    </a:lnTo>
                    <a:lnTo>
                      <a:pt x="217" y="596"/>
                    </a:lnTo>
                    <a:lnTo>
                      <a:pt x="217" y="426"/>
                    </a:lnTo>
                    <a:lnTo>
                      <a:pt x="200" y="426"/>
                    </a:lnTo>
                    <a:lnTo>
                      <a:pt x="200" y="413"/>
                    </a:lnTo>
                    <a:lnTo>
                      <a:pt x="202" y="410"/>
                    </a:lnTo>
                    <a:lnTo>
                      <a:pt x="204" y="408"/>
                    </a:lnTo>
                    <a:lnTo>
                      <a:pt x="206" y="405"/>
                    </a:lnTo>
                    <a:lnTo>
                      <a:pt x="208" y="403"/>
                    </a:lnTo>
                    <a:lnTo>
                      <a:pt x="209" y="401"/>
                    </a:lnTo>
                    <a:lnTo>
                      <a:pt x="210" y="399"/>
                    </a:lnTo>
                    <a:lnTo>
                      <a:pt x="211" y="397"/>
                    </a:lnTo>
                    <a:lnTo>
                      <a:pt x="207" y="377"/>
                    </a:lnTo>
                    <a:lnTo>
                      <a:pt x="208" y="300"/>
                    </a:lnTo>
                    <a:lnTo>
                      <a:pt x="208" y="294"/>
                    </a:lnTo>
                    <a:lnTo>
                      <a:pt x="208" y="280"/>
                    </a:lnTo>
                    <a:lnTo>
                      <a:pt x="206" y="259"/>
                    </a:lnTo>
                    <a:lnTo>
                      <a:pt x="205" y="234"/>
                    </a:lnTo>
                    <a:lnTo>
                      <a:pt x="202" y="209"/>
                    </a:lnTo>
                    <a:lnTo>
                      <a:pt x="199" y="185"/>
                    </a:lnTo>
                    <a:lnTo>
                      <a:pt x="195" y="165"/>
                    </a:lnTo>
                    <a:lnTo>
                      <a:pt x="189" y="153"/>
                    </a:lnTo>
                    <a:lnTo>
                      <a:pt x="182" y="145"/>
                    </a:lnTo>
                    <a:lnTo>
                      <a:pt x="172" y="136"/>
                    </a:lnTo>
                    <a:lnTo>
                      <a:pt x="162" y="128"/>
                    </a:lnTo>
                    <a:lnTo>
                      <a:pt x="151" y="120"/>
                    </a:lnTo>
                    <a:lnTo>
                      <a:pt x="141" y="114"/>
                    </a:lnTo>
                    <a:lnTo>
                      <a:pt x="132" y="109"/>
                    </a:lnTo>
                    <a:lnTo>
                      <a:pt x="126" y="105"/>
                    </a:lnTo>
                    <a:lnTo>
                      <a:pt x="125" y="104"/>
                    </a:lnTo>
                    <a:lnTo>
                      <a:pt x="126" y="86"/>
                    </a:lnTo>
                    <a:lnTo>
                      <a:pt x="137" y="64"/>
                    </a:lnTo>
                    <a:lnTo>
                      <a:pt x="137" y="63"/>
                    </a:lnTo>
                    <a:lnTo>
                      <a:pt x="138" y="60"/>
                    </a:lnTo>
                    <a:lnTo>
                      <a:pt x="139" y="55"/>
                    </a:lnTo>
                    <a:lnTo>
                      <a:pt x="140" y="49"/>
                    </a:lnTo>
                    <a:lnTo>
                      <a:pt x="140" y="42"/>
                    </a:lnTo>
                    <a:lnTo>
                      <a:pt x="139" y="35"/>
                    </a:lnTo>
                    <a:lnTo>
                      <a:pt x="137" y="28"/>
                    </a:lnTo>
                    <a:lnTo>
                      <a:pt x="133" y="21"/>
                    </a:lnTo>
                    <a:lnTo>
                      <a:pt x="129" y="17"/>
                    </a:lnTo>
                    <a:lnTo>
                      <a:pt x="126" y="12"/>
                    </a:lnTo>
                    <a:lnTo>
                      <a:pt x="125" y="8"/>
                    </a:lnTo>
                    <a:lnTo>
                      <a:pt x="123" y="5"/>
                    </a:lnTo>
                    <a:lnTo>
                      <a:pt x="120" y="2"/>
                    </a:lnTo>
                    <a:lnTo>
                      <a:pt x="116" y="0"/>
                    </a:lnTo>
                    <a:lnTo>
                      <a:pt x="109" y="0"/>
                    </a:lnTo>
                    <a:lnTo>
                      <a:pt x="99" y="0"/>
                    </a:lnTo>
                    <a:lnTo>
                      <a:pt x="88" y="0"/>
                    </a:lnTo>
                    <a:lnTo>
                      <a:pt x="80" y="0"/>
                    </a:lnTo>
                    <a:lnTo>
                      <a:pt x="76" y="1"/>
                    </a:lnTo>
                    <a:lnTo>
                      <a:pt x="74" y="3"/>
                    </a:lnTo>
                    <a:lnTo>
                      <a:pt x="72" y="5"/>
                    </a:lnTo>
                    <a:lnTo>
                      <a:pt x="71" y="8"/>
                    </a:lnTo>
                    <a:lnTo>
                      <a:pt x="68" y="11"/>
                    </a:lnTo>
                    <a:lnTo>
                      <a:pt x="63" y="16"/>
                    </a:lnTo>
                    <a:lnTo>
                      <a:pt x="59" y="20"/>
                    </a:lnTo>
                    <a:lnTo>
                      <a:pt x="56" y="26"/>
                    </a:lnTo>
                    <a:lnTo>
                      <a:pt x="56" y="34"/>
                    </a:lnTo>
                    <a:lnTo>
                      <a:pt x="56" y="41"/>
                    </a:lnTo>
                    <a:lnTo>
                      <a:pt x="58" y="49"/>
                    </a:lnTo>
                    <a:lnTo>
                      <a:pt x="59" y="55"/>
                    </a:lnTo>
                    <a:lnTo>
                      <a:pt x="60" y="58"/>
                    </a:lnTo>
                    <a:lnTo>
                      <a:pt x="61" y="59"/>
                    </a:lnTo>
                    <a:lnTo>
                      <a:pt x="62" y="90"/>
                    </a:lnTo>
                    <a:lnTo>
                      <a:pt x="77" y="104"/>
                    </a:lnTo>
                    <a:lnTo>
                      <a:pt x="74" y="105"/>
                    </a:lnTo>
                    <a:lnTo>
                      <a:pt x="68" y="110"/>
                    </a:lnTo>
                    <a:lnTo>
                      <a:pt x="58" y="115"/>
                    </a:lnTo>
                    <a:lnTo>
                      <a:pt x="47" y="123"/>
                    </a:lnTo>
                    <a:lnTo>
                      <a:pt x="36" y="131"/>
                    </a:lnTo>
                    <a:lnTo>
                      <a:pt x="26" y="138"/>
                    </a:lnTo>
                    <a:lnTo>
                      <a:pt x="19" y="144"/>
                    </a:lnTo>
                    <a:lnTo>
                      <a:pt x="17" y="148"/>
                    </a:lnTo>
                    <a:lnTo>
                      <a:pt x="17" y="155"/>
                    </a:lnTo>
                    <a:lnTo>
                      <a:pt x="15" y="170"/>
                    </a:lnTo>
                    <a:lnTo>
                      <a:pt x="12" y="188"/>
                    </a:lnTo>
                    <a:lnTo>
                      <a:pt x="10" y="210"/>
                    </a:lnTo>
                    <a:lnTo>
                      <a:pt x="7" y="230"/>
                    </a:lnTo>
                    <a:lnTo>
                      <a:pt x="5" y="250"/>
                    </a:lnTo>
                    <a:lnTo>
                      <a:pt x="3" y="267"/>
                    </a:lnTo>
                    <a:lnTo>
                      <a:pt x="3" y="276"/>
                    </a:lnTo>
                    <a:lnTo>
                      <a:pt x="2" y="284"/>
                    </a:lnTo>
                    <a:lnTo>
                      <a:pt x="1" y="296"/>
                    </a:lnTo>
                    <a:lnTo>
                      <a:pt x="1" y="313"/>
                    </a:lnTo>
                    <a:lnTo>
                      <a:pt x="0" y="332"/>
                    </a:lnTo>
                    <a:lnTo>
                      <a:pt x="0" y="351"/>
                    </a:lnTo>
                    <a:lnTo>
                      <a:pt x="0" y="370"/>
                    </a:lnTo>
                    <a:lnTo>
                      <a:pt x="1" y="386"/>
                    </a:lnTo>
                    <a:lnTo>
                      <a:pt x="3" y="399"/>
                    </a:lnTo>
                    <a:lnTo>
                      <a:pt x="6" y="403"/>
                    </a:lnTo>
                    <a:lnTo>
                      <a:pt x="9" y="406"/>
                    </a:lnTo>
                    <a:lnTo>
                      <a:pt x="13" y="408"/>
                    </a:lnTo>
                    <a:lnTo>
                      <a:pt x="17" y="409"/>
                    </a:lnTo>
                    <a:lnTo>
                      <a:pt x="20" y="409"/>
                    </a:lnTo>
                    <a:lnTo>
                      <a:pt x="24" y="409"/>
                    </a:lnTo>
                    <a:lnTo>
                      <a:pt x="26" y="409"/>
                    </a:lnTo>
                    <a:lnTo>
                      <a:pt x="27" y="409"/>
                    </a:lnTo>
                    <a:lnTo>
                      <a:pt x="15" y="391"/>
                    </a:lnTo>
                    <a:lnTo>
                      <a:pt x="35" y="261"/>
                    </a:lnTo>
                    <a:lnTo>
                      <a:pt x="34" y="401"/>
                    </a:lnTo>
                    <a:lnTo>
                      <a:pt x="63" y="661"/>
                    </a:lnTo>
                    <a:lnTo>
                      <a:pt x="39" y="691"/>
                    </a:lnTo>
                    <a:lnTo>
                      <a:pt x="35" y="710"/>
                    </a:lnTo>
                    <a:lnTo>
                      <a:pt x="71" y="708"/>
                    </a:lnTo>
                    <a:lnTo>
                      <a:pt x="101" y="686"/>
                    </a:lnTo>
                    <a:lnTo>
                      <a:pt x="102" y="687"/>
                    </a:lnTo>
                    <a:lnTo>
                      <a:pt x="107" y="689"/>
                    </a:lnTo>
                    <a:lnTo>
                      <a:pt x="112" y="692"/>
                    </a:lnTo>
                    <a:lnTo>
                      <a:pt x="120" y="696"/>
                    </a:lnTo>
                    <a:lnTo>
                      <a:pt x="127" y="701"/>
                    </a:lnTo>
                    <a:lnTo>
                      <a:pt x="135" y="705"/>
                    </a:lnTo>
                    <a:lnTo>
                      <a:pt x="142" y="708"/>
                    </a:lnTo>
                    <a:lnTo>
                      <a:pt x="146" y="710"/>
                    </a:lnTo>
                    <a:lnTo>
                      <a:pt x="151" y="711"/>
                    </a:lnTo>
                    <a:lnTo>
                      <a:pt x="156" y="711"/>
                    </a:lnTo>
                    <a:lnTo>
                      <a:pt x="160" y="710"/>
                    </a:lnTo>
                    <a:lnTo>
                      <a:pt x="164" y="709"/>
                    </a:lnTo>
                    <a:lnTo>
                      <a:pt x="169" y="708"/>
                    </a:lnTo>
                    <a:lnTo>
                      <a:pt x="172" y="707"/>
                    </a:lnTo>
                    <a:lnTo>
                      <a:pt x="174" y="706"/>
                    </a:lnTo>
                    <a:lnTo>
                      <a:pt x="175" y="706"/>
                    </a:lnTo>
                    <a:lnTo>
                      <a:pt x="167" y="679"/>
                    </a:lnTo>
                    <a:lnTo>
                      <a:pt x="141" y="664"/>
                    </a:lnTo>
                    <a:lnTo>
                      <a:pt x="165" y="417"/>
                    </a:lnTo>
                    <a:lnTo>
                      <a:pt x="176" y="389"/>
                    </a:lnTo>
                    <a:lnTo>
                      <a:pt x="162" y="249"/>
                    </a:lnTo>
                    <a:lnTo>
                      <a:pt x="191" y="393"/>
                    </a:lnTo>
                    <a:lnTo>
                      <a:pt x="182" y="404"/>
                    </a:lnTo>
                    <a:lnTo>
                      <a:pt x="183" y="405"/>
                    </a:lnTo>
                    <a:lnTo>
                      <a:pt x="183" y="406"/>
                    </a:lnTo>
                    <a:lnTo>
                      <a:pt x="184" y="406"/>
                    </a:lnTo>
                    <a:lnTo>
                      <a:pt x="185" y="408"/>
                    </a:lnTo>
                    <a:lnTo>
                      <a:pt x="186" y="409"/>
                    </a:lnTo>
                    <a:lnTo>
                      <a:pt x="187" y="410"/>
                    </a:lnTo>
                    <a:lnTo>
                      <a:pt x="189" y="411"/>
                    </a:lnTo>
                    <a:lnTo>
                      <a:pt x="189" y="426"/>
                    </a:lnTo>
                    <a:lnTo>
                      <a:pt x="174" y="426"/>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4" name="Freeform 65"/>
              <p:cNvSpPr>
                <a:spLocks/>
              </p:cNvSpPr>
              <p:nvPr/>
            </p:nvSpPr>
            <p:spPr bwMode="auto">
              <a:xfrm>
                <a:off x="2134" y="2543"/>
                <a:ext cx="219" cy="711"/>
              </a:xfrm>
              <a:custGeom>
                <a:avLst/>
                <a:gdLst>
                  <a:gd name="T0" fmla="*/ 218 w 219"/>
                  <a:gd name="T1" fmla="*/ 596 h 711"/>
                  <a:gd name="T2" fmla="*/ 201 w 219"/>
                  <a:gd name="T3" fmla="*/ 412 h 711"/>
                  <a:gd name="T4" fmla="*/ 206 w 219"/>
                  <a:gd name="T5" fmla="*/ 406 h 711"/>
                  <a:gd name="T6" fmla="*/ 210 w 219"/>
                  <a:gd name="T7" fmla="*/ 398 h 711"/>
                  <a:gd name="T8" fmla="*/ 207 w 219"/>
                  <a:gd name="T9" fmla="*/ 376 h 711"/>
                  <a:gd name="T10" fmla="*/ 208 w 219"/>
                  <a:gd name="T11" fmla="*/ 295 h 711"/>
                  <a:gd name="T12" fmla="*/ 205 w 219"/>
                  <a:gd name="T13" fmla="*/ 235 h 711"/>
                  <a:gd name="T14" fmla="*/ 195 w 219"/>
                  <a:gd name="T15" fmla="*/ 166 h 711"/>
                  <a:gd name="T16" fmla="*/ 173 w 219"/>
                  <a:gd name="T17" fmla="*/ 136 h 711"/>
                  <a:gd name="T18" fmla="*/ 141 w 219"/>
                  <a:gd name="T19" fmla="*/ 114 h 711"/>
                  <a:gd name="T20" fmla="*/ 124 w 219"/>
                  <a:gd name="T21" fmla="*/ 104 h 711"/>
                  <a:gd name="T22" fmla="*/ 138 w 219"/>
                  <a:gd name="T23" fmla="*/ 64 h 711"/>
                  <a:gd name="T24" fmla="*/ 139 w 219"/>
                  <a:gd name="T25" fmla="*/ 49 h 711"/>
                  <a:gd name="T26" fmla="*/ 137 w 219"/>
                  <a:gd name="T27" fmla="*/ 28 h 711"/>
                  <a:gd name="T28" fmla="*/ 126 w 219"/>
                  <a:gd name="T29" fmla="*/ 12 h 711"/>
                  <a:gd name="T30" fmla="*/ 120 w 219"/>
                  <a:gd name="T31" fmla="*/ 3 h 711"/>
                  <a:gd name="T32" fmla="*/ 99 w 219"/>
                  <a:gd name="T33" fmla="*/ 0 h 711"/>
                  <a:gd name="T34" fmla="*/ 76 w 219"/>
                  <a:gd name="T35" fmla="*/ 2 h 711"/>
                  <a:gd name="T36" fmla="*/ 71 w 219"/>
                  <a:gd name="T37" fmla="*/ 8 h 711"/>
                  <a:gd name="T38" fmla="*/ 59 w 219"/>
                  <a:gd name="T39" fmla="*/ 21 h 711"/>
                  <a:gd name="T40" fmla="*/ 57 w 219"/>
                  <a:gd name="T41" fmla="*/ 41 h 711"/>
                  <a:gd name="T42" fmla="*/ 59 w 219"/>
                  <a:gd name="T43" fmla="*/ 58 h 711"/>
                  <a:gd name="T44" fmla="*/ 77 w 219"/>
                  <a:gd name="T45" fmla="*/ 104 h 711"/>
                  <a:gd name="T46" fmla="*/ 58 w 219"/>
                  <a:gd name="T47" fmla="*/ 116 h 711"/>
                  <a:gd name="T48" fmla="*/ 25 w 219"/>
                  <a:gd name="T49" fmla="*/ 138 h 711"/>
                  <a:gd name="T50" fmla="*/ 16 w 219"/>
                  <a:gd name="T51" fmla="*/ 155 h 711"/>
                  <a:gd name="T52" fmla="*/ 9 w 219"/>
                  <a:gd name="T53" fmla="*/ 209 h 711"/>
                  <a:gd name="T54" fmla="*/ 2 w 219"/>
                  <a:gd name="T55" fmla="*/ 266 h 711"/>
                  <a:gd name="T56" fmla="*/ 0 w 219"/>
                  <a:gd name="T57" fmla="*/ 297 h 711"/>
                  <a:gd name="T58" fmla="*/ 0 w 219"/>
                  <a:gd name="T59" fmla="*/ 352 h 711"/>
                  <a:gd name="T60" fmla="*/ 2 w 219"/>
                  <a:gd name="T61" fmla="*/ 399 h 711"/>
                  <a:gd name="T62" fmla="*/ 12 w 219"/>
                  <a:gd name="T63" fmla="*/ 408 h 711"/>
                  <a:gd name="T64" fmla="*/ 23 w 219"/>
                  <a:gd name="T65" fmla="*/ 409 h 711"/>
                  <a:gd name="T66" fmla="*/ 14 w 219"/>
                  <a:gd name="T67" fmla="*/ 391 h 711"/>
                  <a:gd name="T68" fmla="*/ 62 w 219"/>
                  <a:gd name="T69" fmla="*/ 661 h 711"/>
                  <a:gd name="T70" fmla="*/ 71 w 219"/>
                  <a:gd name="T71" fmla="*/ 707 h 711"/>
                  <a:gd name="T72" fmla="*/ 106 w 219"/>
                  <a:gd name="T73" fmla="*/ 689 h 711"/>
                  <a:gd name="T74" fmla="*/ 127 w 219"/>
                  <a:gd name="T75" fmla="*/ 700 h 711"/>
                  <a:gd name="T76" fmla="*/ 147 w 219"/>
                  <a:gd name="T77" fmla="*/ 710 h 711"/>
                  <a:gd name="T78" fmla="*/ 160 w 219"/>
                  <a:gd name="T79" fmla="*/ 710 h 711"/>
                  <a:gd name="T80" fmla="*/ 172 w 219"/>
                  <a:gd name="T81" fmla="*/ 706 h 711"/>
                  <a:gd name="T82" fmla="*/ 167 w 219"/>
                  <a:gd name="T83" fmla="*/ 679 h 711"/>
                  <a:gd name="T84" fmla="*/ 176 w 219"/>
                  <a:gd name="T85" fmla="*/ 389 h 711"/>
                  <a:gd name="T86" fmla="*/ 183 w 219"/>
                  <a:gd name="T87" fmla="*/ 405 h 711"/>
                  <a:gd name="T88" fmla="*/ 184 w 219"/>
                  <a:gd name="T89" fmla="*/ 406 h 711"/>
                  <a:gd name="T90" fmla="*/ 187 w 219"/>
                  <a:gd name="T91" fmla="*/ 409 h 711"/>
                  <a:gd name="T92" fmla="*/ 189 w 219"/>
                  <a:gd name="T93" fmla="*/ 426 h 7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9"/>
                  <a:gd name="T142" fmla="*/ 0 h 711"/>
                  <a:gd name="T143" fmla="*/ 219 w 219"/>
                  <a:gd name="T144" fmla="*/ 711 h 7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9" h="711">
                    <a:moveTo>
                      <a:pt x="174" y="426"/>
                    </a:moveTo>
                    <a:lnTo>
                      <a:pt x="174" y="596"/>
                    </a:lnTo>
                    <a:lnTo>
                      <a:pt x="218" y="596"/>
                    </a:lnTo>
                    <a:lnTo>
                      <a:pt x="218" y="426"/>
                    </a:lnTo>
                    <a:lnTo>
                      <a:pt x="201" y="426"/>
                    </a:lnTo>
                    <a:lnTo>
                      <a:pt x="201" y="412"/>
                    </a:lnTo>
                    <a:lnTo>
                      <a:pt x="202" y="411"/>
                    </a:lnTo>
                    <a:lnTo>
                      <a:pt x="205" y="408"/>
                    </a:lnTo>
                    <a:lnTo>
                      <a:pt x="206" y="406"/>
                    </a:lnTo>
                    <a:lnTo>
                      <a:pt x="208" y="403"/>
                    </a:lnTo>
                    <a:lnTo>
                      <a:pt x="209" y="400"/>
                    </a:lnTo>
                    <a:lnTo>
                      <a:pt x="210" y="398"/>
                    </a:lnTo>
                    <a:lnTo>
                      <a:pt x="211" y="397"/>
                    </a:lnTo>
                    <a:lnTo>
                      <a:pt x="211" y="396"/>
                    </a:lnTo>
                    <a:lnTo>
                      <a:pt x="207" y="376"/>
                    </a:lnTo>
                    <a:lnTo>
                      <a:pt x="208" y="299"/>
                    </a:lnTo>
                    <a:lnTo>
                      <a:pt x="208" y="295"/>
                    </a:lnTo>
                    <a:lnTo>
                      <a:pt x="208" y="280"/>
                    </a:lnTo>
                    <a:lnTo>
                      <a:pt x="207" y="259"/>
                    </a:lnTo>
                    <a:lnTo>
                      <a:pt x="205" y="235"/>
                    </a:lnTo>
                    <a:lnTo>
                      <a:pt x="202" y="209"/>
                    </a:lnTo>
                    <a:lnTo>
                      <a:pt x="199" y="185"/>
                    </a:lnTo>
                    <a:lnTo>
                      <a:pt x="195" y="166"/>
                    </a:lnTo>
                    <a:lnTo>
                      <a:pt x="190" y="152"/>
                    </a:lnTo>
                    <a:lnTo>
                      <a:pt x="182" y="145"/>
                    </a:lnTo>
                    <a:lnTo>
                      <a:pt x="173" y="136"/>
                    </a:lnTo>
                    <a:lnTo>
                      <a:pt x="161" y="128"/>
                    </a:lnTo>
                    <a:lnTo>
                      <a:pt x="151" y="120"/>
                    </a:lnTo>
                    <a:lnTo>
                      <a:pt x="141" y="114"/>
                    </a:lnTo>
                    <a:lnTo>
                      <a:pt x="133" y="109"/>
                    </a:lnTo>
                    <a:lnTo>
                      <a:pt x="127" y="106"/>
                    </a:lnTo>
                    <a:lnTo>
                      <a:pt x="124" y="104"/>
                    </a:lnTo>
                    <a:lnTo>
                      <a:pt x="127" y="86"/>
                    </a:lnTo>
                    <a:lnTo>
                      <a:pt x="137" y="65"/>
                    </a:lnTo>
                    <a:lnTo>
                      <a:pt x="138" y="64"/>
                    </a:lnTo>
                    <a:lnTo>
                      <a:pt x="138" y="60"/>
                    </a:lnTo>
                    <a:lnTo>
                      <a:pt x="139" y="56"/>
                    </a:lnTo>
                    <a:lnTo>
                      <a:pt x="139" y="49"/>
                    </a:lnTo>
                    <a:lnTo>
                      <a:pt x="139" y="42"/>
                    </a:lnTo>
                    <a:lnTo>
                      <a:pt x="138" y="36"/>
                    </a:lnTo>
                    <a:lnTo>
                      <a:pt x="137" y="28"/>
                    </a:lnTo>
                    <a:lnTo>
                      <a:pt x="133" y="22"/>
                    </a:lnTo>
                    <a:lnTo>
                      <a:pt x="129" y="17"/>
                    </a:lnTo>
                    <a:lnTo>
                      <a:pt x="126" y="12"/>
                    </a:lnTo>
                    <a:lnTo>
                      <a:pt x="124" y="8"/>
                    </a:lnTo>
                    <a:lnTo>
                      <a:pt x="123" y="5"/>
                    </a:lnTo>
                    <a:lnTo>
                      <a:pt x="120" y="3"/>
                    </a:lnTo>
                    <a:lnTo>
                      <a:pt x="116" y="1"/>
                    </a:lnTo>
                    <a:lnTo>
                      <a:pt x="109" y="0"/>
                    </a:lnTo>
                    <a:lnTo>
                      <a:pt x="99" y="0"/>
                    </a:lnTo>
                    <a:lnTo>
                      <a:pt x="87" y="0"/>
                    </a:lnTo>
                    <a:lnTo>
                      <a:pt x="80" y="0"/>
                    </a:lnTo>
                    <a:lnTo>
                      <a:pt x="76" y="2"/>
                    </a:lnTo>
                    <a:lnTo>
                      <a:pt x="74" y="3"/>
                    </a:lnTo>
                    <a:lnTo>
                      <a:pt x="72" y="5"/>
                    </a:lnTo>
                    <a:lnTo>
                      <a:pt x="71" y="8"/>
                    </a:lnTo>
                    <a:lnTo>
                      <a:pt x="67" y="12"/>
                    </a:lnTo>
                    <a:lnTo>
                      <a:pt x="62" y="16"/>
                    </a:lnTo>
                    <a:lnTo>
                      <a:pt x="59" y="21"/>
                    </a:lnTo>
                    <a:lnTo>
                      <a:pt x="57" y="27"/>
                    </a:lnTo>
                    <a:lnTo>
                      <a:pt x="56" y="35"/>
                    </a:lnTo>
                    <a:lnTo>
                      <a:pt x="57" y="41"/>
                    </a:lnTo>
                    <a:lnTo>
                      <a:pt x="58" y="49"/>
                    </a:lnTo>
                    <a:lnTo>
                      <a:pt x="59" y="55"/>
                    </a:lnTo>
                    <a:lnTo>
                      <a:pt x="59" y="58"/>
                    </a:lnTo>
                    <a:lnTo>
                      <a:pt x="60" y="60"/>
                    </a:lnTo>
                    <a:lnTo>
                      <a:pt x="61" y="90"/>
                    </a:lnTo>
                    <a:lnTo>
                      <a:pt x="77" y="104"/>
                    </a:lnTo>
                    <a:lnTo>
                      <a:pt x="74" y="106"/>
                    </a:lnTo>
                    <a:lnTo>
                      <a:pt x="67" y="110"/>
                    </a:lnTo>
                    <a:lnTo>
                      <a:pt x="58" y="116"/>
                    </a:lnTo>
                    <a:lnTo>
                      <a:pt x="46" y="123"/>
                    </a:lnTo>
                    <a:lnTo>
                      <a:pt x="36" y="130"/>
                    </a:lnTo>
                    <a:lnTo>
                      <a:pt x="25" y="138"/>
                    </a:lnTo>
                    <a:lnTo>
                      <a:pt x="19" y="144"/>
                    </a:lnTo>
                    <a:lnTo>
                      <a:pt x="17" y="149"/>
                    </a:lnTo>
                    <a:lnTo>
                      <a:pt x="16" y="155"/>
                    </a:lnTo>
                    <a:lnTo>
                      <a:pt x="14" y="169"/>
                    </a:lnTo>
                    <a:lnTo>
                      <a:pt x="12" y="188"/>
                    </a:lnTo>
                    <a:lnTo>
                      <a:pt x="9" y="209"/>
                    </a:lnTo>
                    <a:lnTo>
                      <a:pt x="6" y="231"/>
                    </a:lnTo>
                    <a:lnTo>
                      <a:pt x="4" y="251"/>
                    </a:lnTo>
                    <a:lnTo>
                      <a:pt x="2" y="266"/>
                    </a:lnTo>
                    <a:lnTo>
                      <a:pt x="2" y="277"/>
                    </a:lnTo>
                    <a:lnTo>
                      <a:pt x="1" y="283"/>
                    </a:lnTo>
                    <a:lnTo>
                      <a:pt x="0" y="297"/>
                    </a:lnTo>
                    <a:lnTo>
                      <a:pt x="0" y="313"/>
                    </a:lnTo>
                    <a:lnTo>
                      <a:pt x="0" y="332"/>
                    </a:lnTo>
                    <a:lnTo>
                      <a:pt x="0" y="352"/>
                    </a:lnTo>
                    <a:lnTo>
                      <a:pt x="0" y="371"/>
                    </a:lnTo>
                    <a:lnTo>
                      <a:pt x="0" y="387"/>
                    </a:lnTo>
                    <a:lnTo>
                      <a:pt x="2" y="399"/>
                    </a:lnTo>
                    <a:lnTo>
                      <a:pt x="5" y="404"/>
                    </a:lnTo>
                    <a:lnTo>
                      <a:pt x="8" y="406"/>
                    </a:lnTo>
                    <a:lnTo>
                      <a:pt x="12" y="408"/>
                    </a:lnTo>
                    <a:lnTo>
                      <a:pt x="16" y="409"/>
                    </a:lnTo>
                    <a:lnTo>
                      <a:pt x="19" y="409"/>
                    </a:lnTo>
                    <a:lnTo>
                      <a:pt x="23" y="409"/>
                    </a:lnTo>
                    <a:lnTo>
                      <a:pt x="25" y="409"/>
                    </a:lnTo>
                    <a:lnTo>
                      <a:pt x="26" y="409"/>
                    </a:lnTo>
                    <a:lnTo>
                      <a:pt x="14" y="391"/>
                    </a:lnTo>
                    <a:lnTo>
                      <a:pt x="35" y="261"/>
                    </a:lnTo>
                    <a:lnTo>
                      <a:pt x="33" y="400"/>
                    </a:lnTo>
                    <a:lnTo>
                      <a:pt x="62" y="661"/>
                    </a:lnTo>
                    <a:lnTo>
                      <a:pt x="39" y="691"/>
                    </a:lnTo>
                    <a:lnTo>
                      <a:pt x="35" y="710"/>
                    </a:lnTo>
                    <a:lnTo>
                      <a:pt x="71" y="707"/>
                    </a:lnTo>
                    <a:lnTo>
                      <a:pt x="100" y="685"/>
                    </a:lnTo>
                    <a:lnTo>
                      <a:pt x="102" y="686"/>
                    </a:lnTo>
                    <a:lnTo>
                      <a:pt x="106" y="689"/>
                    </a:lnTo>
                    <a:lnTo>
                      <a:pt x="112" y="692"/>
                    </a:lnTo>
                    <a:lnTo>
                      <a:pt x="119" y="696"/>
                    </a:lnTo>
                    <a:lnTo>
                      <a:pt x="127" y="700"/>
                    </a:lnTo>
                    <a:lnTo>
                      <a:pt x="135" y="705"/>
                    </a:lnTo>
                    <a:lnTo>
                      <a:pt x="141" y="708"/>
                    </a:lnTo>
                    <a:lnTo>
                      <a:pt x="147" y="710"/>
                    </a:lnTo>
                    <a:lnTo>
                      <a:pt x="151" y="710"/>
                    </a:lnTo>
                    <a:lnTo>
                      <a:pt x="156" y="710"/>
                    </a:lnTo>
                    <a:lnTo>
                      <a:pt x="160" y="710"/>
                    </a:lnTo>
                    <a:lnTo>
                      <a:pt x="165" y="709"/>
                    </a:lnTo>
                    <a:lnTo>
                      <a:pt x="169" y="707"/>
                    </a:lnTo>
                    <a:lnTo>
                      <a:pt x="172" y="706"/>
                    </a:lnTo>
                    <a:lnTo>
                      <a:pt x="175" y="706"/>
                    </a:lnTo>
                    <a:lnTo>
                      <a:pt x="175" y="705"/>
                    </a:lnTo>
                    <a:lnTo>
                      <a:pt x="167" y="679"/>
                    </a:lnTo>
                    <a:lnTo>
                      <a:pt x="140" y="663"/>
                    </a:lnTo>
                    <a:lnTo>
                      <a:pt x="165" y="417"/>
                    </a:lnTo>
                    <a:lnTo>
                      <a:pt x="176" y="389"/>
                    </a:lnTo>
                    <a:lnTo>
                      <a:pt x="163" y="248"/>
                    </a:lnTo>
                    <a:lnTo>
                      <a:pt x="191" y="392"/>
                    </a:lnTo>
                    <a:lnTo>
                      <a:pt x="183" y="405"/>
                    </a:lnTo>
                    <a:lnTo>
                      <a:pt x="183" y="406"/>
                    </a:lnTo>
                    <a:lnTo>
                      <a:pt x="184" y="406"/>
                    </a:lnTo>
                    <a:lnTo>
                      <a:pt x="184" y="407"/>
                    </a:lnTo>
                    <a:lnTo>
                      <a:pt x="185" y="408"/>
                    </a:lnTo>
                    <a:lnTo>
                      <a:pt x="187" y="409"/>
                    </a:lnTo>
                    <a:lnTo>
                      <a:pt x="188" y="410"/>
                    </a:lnTo>
                    <a:lnTo>
                      <a:pt x="189" y="411"/>
                    </a:lnTo>
                    <a:lnTo>
                      <a:pt x="189" y="426"/>
                    </a:lnTo>
                    <a:lnTo>
                      <a:pt x="174" y="426"/>
                    </a:lnTo>
                  </a:path>
                </a:pathLst>
              </a:custGeom>
              <a:solidFill>
                <a:srgbClr val="FF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5" name="Freeform 66"/>
              <p:cNvSpPr>
                <a:spLocks/>
              </p:cNvSpPr>
              <p:nvPr/>
            </p:nvSpPr>
            <p:spPr bwMode="auto">
              <a:xfrm>
                <a:off x="1964" y="2651"/>
                <a:ext cx="222" cy="725"/>
              </a:xfrm>
              <a:custGeom>
                <a:avLst/>
                <a:gdLst>
                  <a:gd name="T0" fmla="*/ 41 w 222"/>
                  <a:gd name="T1" fmla="*/ 407 h 725"/>
                  <a:gd name="T2" fmla="*/ 19 w 222"/>
                  <a:gd name="T3" fmla="*/ 299 h 725"/>
                  <a:gd name="T4" fmla="*/ 0 w 222"/>
                  <a:gd name="T5" fmla="*/ 245 h 725"/>
                  <a:gd name="T6" fmla="*/ 5 w 222"/>
                  <a:gd name="T7" fmla="*/ 224 h 725"/>
                  <a:gd name="T8" fmla="*/ 14 w 222"/>
                  <a:gd name="T9" fmla="*/ 192 h 725"/>
                  <a:gd name="T10" fmla="*/ 24 w 222"/>
                  <a:gd name="T11" fmla="*/ 163 h 725"/>
                  <a:gd name="T12" fmla="*/ 37 w 222"/>
                  <a:gd name="T13" fmla="*/ 144 h 725"/>
                  <a:gd name="T14" fmla="*/ 58 w 222"/>
                  <a:gd name="T15" fmla="*/ 128 h 725"/>
                  <a:gd name="T16" fmla="*/ 79 w 222"/>
                  <a:gd name="T17" fmla="*/ 114 h 725"/>
                  <a:gd name="T18" fmla="*/ 93 w 222"/>
                  <a:gd name="T19" fmla="*/ 105 h 725"/>
                  <a:gd name="T20" fmla="*/ 93 w 222"/>
                  <a:gd name="T21" fmla="*/ 85 h 725"/>
                  <a:gd name="T22" fmla="*/ 83 w 222"/>
                  <a:gd name="T23" fmla="*/ 63 h 725"/>
                  <a:gd name="T24" fmla="*/ 81 w 222"/>
                  <a:gd name="T25" fmla="*/ 55 h 725"/>
                  <a:gd name="T26" fmla="*/ 80 w 222"/>
                  <a:gd name="T27" fmla="*/ 41 h 725"/>
                  <a:gd name="T28" fmla="*/ 84 w 222"/>
                  <a:gd name="T29" fmla="*/ 28 h 725"/>
                  <a:gd name="T30" fmla="*/ 91 w 222"/>
                  <a:gd name="T31" fmla="*/ 16 h 725"/>
                  <a:gd name="T32" fmla="*/ 95 w 222"/>
                  <a:gd name="T33" fmla="*/ 8 h 725"/>
                  <a:gd name="T34" fmla="*/ 100 w 222"/>
                  <a:gd name="T35" fmla="*/ 2 h 725"/>
                  <a:gd name="T36" fmla="*/ 111 w 222"/>
                  <a:gd name="T37" fmla="*/ 0 h 725"/>
                  <a:gd name="T38" fmla="*/ 132 w 222"/>
                  <a:gd name="T39" fmla="*/ 0 h 725"/>
                  <a:gd name="T40" fmla="*/ 144 w 222"/>
                  <a:gd name="T41" fmla="*/ 1 h 725"/>
                  <a:gd name="T42" fmla="*/ 147 w 222"/>
                  <a:gd name="T43" fmla="*/ 5 h 725"/>
                  <a:gd name="T44" fmla="*/ 152 w 222"/>
                  <a:gd name="T45" fmla="*/ 11 h 725"/>
                  <a:gd name="T46" fmla="*/ 162 w 222"/>
                  <a:gd name="T47" fmla="*/ 20 h 725"/>
                  <a:gd name="T48" fmla="*/ 164 w 222"/>
                  <a:gd name="T49" fmla="*/ 34 h 725"/>
                  <a:gd name="T50" fmla="*/ 162 w 222"/>
                  <a:gd name="T51" fmla="*/ 48 h 725"/>
                  <a:gd name="T52" fmla="*/ 160 w 222"/>
                  <a:gd name="T53" fmla="*/ 58 h 725"/>
                  <a:gd name="T54" fmla="*/ 146 w 222"/>
                  <a:gd name="T55" fmla="*/ 92 h 725"/>
                  <a:gd name="T56" fmla="*/ 146 w 222"/>
                  <a:gd name="T57" fmla="*/ 105 h 725"/>
                  <a:gd name="T58" fmla="*/ 163 w 222"/>
                  <a:gd name="T59" fmla="*/ 115 h 725"/>
                  <a:gd name="T60" fmla="*/ 184 w 222"/>
                  <a:gd name="T61" fmla="*/ 130 h 725"/>
                  <a:gd name="T62" fmla="*/ 201 w 222"/>
                  <a:gd name="T63" fmla="*/ 144 h 725"/>
                  <a:gd name="T64" fmla="*/ 204 w 222"/>
                  <a:gd name="T65" fmla="*/ 154 h 725"/>
                  <a:gd name="T66" fmla="*/ 207 w 222"/>
                  <a:gd name="T67" fmla="*/ 188 h 725"/>
                  <a:gd name="T68" fmla="*/ 213 w 222"/>
                  <a:gd name="T69" fmla="*/ 230 h 725"/>
                  <a:gd name="T70" fmla="*/ 217 w 222"/>
                  <a:gd name="T71" fmla="*/ 266 h 725"/>
                  <a:gd name="T72" fmla="*/ 218 w 222"/>
                  <a:gd name="T73" fmla="*/ 283 h 725"/>
                  <a:gd name="T74" fmla="*/ 220 w 222"/>
                  <a:gd name="T75" fmla="*/ 312 h 725"/>
                  <a:gd name="T76" fmla="*/ 221 w 222"/>
                  <a:gd name="T77" fmla="*/ 351 h 725"/>
                  <a:gd name="T78" fmla="*/ 219 w 222"/>
                  <a:gd name="T79" fmla="*/ 386 h 725"/>
                  <a:gd name="T80" fmla="*/ 215 w 222"/>
                  <a:gd name="T81" fmla="*/ 403 h 725"/>
                  <a:gd name="T82" fmla="*/ 207 w 222"/>
                  <a:gd name="T83" fmla="*/ 408 h 725"/>
                  <a:gd name="T84" fmla="*/ 200 w 222"/>
                  <a:gd name="T85" fmla="*/ 409 h 725"/>
                  <a:gd name="T86" fmla="*/ 194 w 222"/>
                  <a:gd name="T87" fmla="*/ 408 h 725"/>
                  <a:gd name="T88" fmla="*/ 196 w 222"/>
                  <a:gd name="T89" fmla="*/ 398 h 725"/>
                  <a:gd name="T90" fmla="*/ 186 w 222"/>
                  <a:gd name="T91" fmla="*/ 400 h 725"/>
                  <a:gd name="T92" fmla="*/ 189 w 222"/>
                  <a:gd name="T93" fmla="*/ 528 h 725"/>
                  <a:gd name="T94" fmla="*/ 194 w 222"/>
                  <a:gd name="T95" fmla="*/ 666 h 725"/>
                  <a:gd name="T96" fmla="*/ 163 w 222"/>
                  <a:gd name="T97" fmla="*/ 684 h 725"/>
                  <a:gd name="T98" fmla="*/ 118 w 222"/>
                  <a:gd name="T99" fmla="*/ 686 h 725"/>
                  <a:gd name="T100" fmla="*/ 112 w 222"/>
                  <a:gd name="T101" fmla="*/ 696 h 725"/>
                  <a:gd name="T102" fmla="*/ 103 w 222"/>
                  <a:gd name="T103" fmla="*/ 709 h 725"/>
                  <a:gd name="T104" fmla="*/ 92 w 222"/>
                  <a:gd name="T105" fmla="*/ 720 h 725"/>
                  <a:gd name="T106" fmla="*/ 84 w 222"/>
                  <a:gd name="T107" fmla="*/ 724 h 725"/>
                  <a:gd name="T108" fmla="*/ 74 w 222"/>
                  <a:gd name="T109" fmla="*/ 723 h 725"/>
                  <a:gd name="T110" fmla="*/ 66 w 222"/>
                  <a:gd name="T111" fmla="*/ 721 h 725"/>
                  <a:gd name="T112" fmla="*/ 61 w 222"/>
                  <a:gd name="T113" fmla="*/ 719 h 725"/>
                  <a:gd name="T114" fmla="*/ 68 w 222"/>
                  <a:gd name="T115" fmla="*/ 692 h 725"/>
                  <a:gd name="T116" fmla="*/ 54 w 222"/>
                  <a:gd name="T117" fmla="*/ 537 h 725"/>
                  <a:gd name="T118" fmla="*/ 44 w 222"/>
                  <a:gd name="T119" fmla="*/ 374 h 7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2"/>
                  <a:gd name="T181" fmla="*/ 0 h 725"/>
                  <a:gd name="T182" fmla="*/ 222 w 222"/>
                  <a:gd name="T183" fmla="*/ 725 h 7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2" h="725">
                    <a:moveTo>
                      <a:pt x="44" y="374"/>
                    </a:moveTo>
                    <a:lnTo>
                      <a:pt x="41" y="407"/>
                    </a:lnTo>
                    <a:lnTo>
                      <a:pt x="12" y="367"/>
                    </a:lnTo>
                    <a:lnTo>
                      <a:pt x="19" y="299"/>
                    </a:lnTo>
                    <a:lnTo>
                      <a:pt x="0" y="248"/>
                    </a:lnTo>
                    <a:lnTo>
                      <a:pt x="0" y="245"/>
                    </a:lnTo>
                    <a:lnTo>
                      <a:pt x="1" y="236"/>
                    </a:lnTo>
                    <a:lnTo>
                      <a:pt x="5" y="224"/>
                    </a:lnTo>
                    <a:lnTo>
                      <a:pt x="9" y="209"/>
                    </a:lnTo>
                    <a:lnTo>
                      <a:pt x="14" y="192"/>
                    </a:lnTo>
                    <a:lnTo>
                      <a:pt x="18" y="176"/>
                    </a:lnTo>
                    <a:lnTo>
                      <a:pt x="24" y="163"/>
                    </a:lnTo>
                    <a:lnTo>
                      <a:pt x="31" y="152"/>
                    </a:lnTo>
                    <a:lnTo>
                      <a:pt x="37" y="144"/>
                    </a:lnTo>
                    <a:lnTo>
                      <a:pt x="47" y="135"/>
                    </a:lnTo>
                    <a:lnTo>
                      <a:pt x="58" y="128"/>
                    </a:lnTo>
                    <a:lnTo>
                      <a:pt x="69" y="120"/>
                    </a:lnTo>
                    <a:lnTo>
                      <a:pt x="79" y="114"/>
                    </a:lnTo>
                    <a:lnTo>
                      <a:pt x="87" y="108"/>
                    </a:lnTo>
                    <a:lnTo>
                      <a:pt x="93" y="105"/>
                    </a:lnTo>
                    <a:lnTo>
                      <a:pt x="95" y="103"/>
                    </a:lnTo>
                    <a:lnTo>
                      <a:pt x="93" y="85"/>
                    </a:lnTo>
                    <a:lnTo>
                      <a:pt x="83" y="64"/>
                    </a:lnTo>
                    <a:lnTo>
                      <a:pt x="83" y="63"/>
                    </a:lnTo>
                    <a:lnTo>
                      <a:pt x="82" y="59"/>
                    </a:lnTo>
                    <a:lnTo>
                      <a:pt x="81" y="55"/>
                    </a:lnTo>
                    <a:lnTo>
                      <a:pt x="80" y="49"/>
                    </a:lnTo>
                    <a:lnTo>
                      <a:pt x="80" y="41"/>
                    </a:lnTo>
                    <a:lnTo>
                      <a:pt x="81" y="35"/>
                    </a:lnTo>
                    <a:lnTo>
                      <a:pt x="84" y="28"/>
                    </a:lnTo>
                    <a:lnTo>
                      <a:pt x="87" y="21"/>
                    </a:lnTo>
                    <a:lnTo>
                      <a:pt x="91" y="16"/>
                    </a:lnTo>
                    <a:lnTo>
                      <a:pt x="93" y="12"/>
                    </a:lnTo>
                    <a:lnTo>
                      <a:pt x="95" y="8"/>
                    </a:lnTo>
                    <a:lnTo>
                      <a:pt x="97" y="4"/>
                    </a:lnTo>
                    <a:lnTo>
                      <a:pt x="100" y="2"/>
                    </a:lnTo>
                    <a:lnTo>
                      <a:pt x="104" y="0"/>
                    </a:lnTo>
                    <a:lnTo>
                      <a:pt x="111" y="0"/>
                    </a:lnTo>
                    <a:lnTo>
                      <a:pt x="122" y="0"/>
                    </a:lnTo>
                    <a:lnTo>
                      <a:pt x="132" y="0"/>
                    </a:lnTo>
                    <a:lnTo>
                      <a:pt x="140" y="0"/>
                    </a:lnTo>
                    <a:lnTo>
                      <a:pt x="144" y="1"/>
                    </a:lnTo>
                    <a:lnTo>
                      <a:pt x="147" y="2"/>
                    </a:lnTo>
                    <a:lnTo>
                      <a:pt x="147" y="5"/>
                    </a:lnTo>
                    <a:lnTo>
                      <a:pt x="149" y="7"/>
                    </a:lnTo>
                    <a:lnTo>
                      <a:pt x="152" y="11"/>
                    </a:lnTo>
                    <a:lnTo>
                      <a:pt x="157" y="16"/>
                    </a:lnTo>
                    <a:lnTo>
                      <a:pt x="162" y="20"/>
                    </a:lnTo>
                    <a:lnTo>
                      <a:pt x="164" y="26"/>
                    </a:lnTo>
                    <a:lnTo>
                      <a:pt x="164" y="34"/>
                    </a:lnTo>
                    <a:lnTo>
                      <a:pt x="164" y="41"/>
                    </a:lnTo>
                    <a:lnTo>
                      <a:pt x="162" y="48"/>
                    </a:lnTo>
                    <a:lnTo>
                      <a:pt x="161" y="54"/>
                    </a:lnTo>
                    <a:lnTo>
                      <a:pt x="160" y="58"/>
                    </a:lnTo>
                    <a:lnTo>
                      <a:pt x="160" y="59"/>
                    </a:lnTo>
                    <a:lnTo>
                      <a:pt x="146" y="92"/>
                    </a:lnTo>
                    <a:lnTo>
                      <a:pt x="144" y="103"/>
                    </a:lnTo>
                    <a:lnTo>
                      <a:pt x="146" y="105"/>
                    </a:lnTo>
                    <a:lnTo>
                      <a:pt x="152" y="109"/>
                    </a:lnTo>
                    <a:lnTo>
                      <a:pt x="163" y="115"/>
                    </a:lnTo>
                    <a:lnTo>
                      <a:pt x="173" y="122"/>
                    </a:lnTo>
                    <a:lnTo>
                      <a:pt x="184" y="130"/>
                    </a:lnTo>
                    <a:lnTo>
                      <a:pt x="194" y="137"/>
                    </a:lnTo>
                    <a:lnTo>
                      <a:pt x="201" y="144"/>
                    </a:lnTo>
                    <a:lnTo>
                      <a:pt x="203" y="148"/>
                    </a:lnTo>
                    <a:lnTo>
                      <a:pt x="204" y="154"/>
                    </a:lnTo>
                    <a:lnTo>
                      <a:pt x="205" y="169"/>
                    </a:lnTo>
                    <a:lnTo>
                      <a:pt x="207" y="188"/>
                    </a:lnTo>
                    <a:lnTo>
                      <a:pt x="210" y="209"/>
                    </a:lnTo>
                    <a:lnTo>
                      <a:pt x="213" y="230"/>
                    </a:lnTo>
                    <a:lnTo>
                      <a:pt x="215" y="250"/>
                    </a:lnTo>
                    <a:lnTo>
                      <a:pt x="217" y="266"/>
                    </a:lnTo>
                    <a:lnTo>
                      <a:pt x="218" y="276"/>
                    </a:lnTo>
                    <a:lnTo>
                      <a:pt x="218" y="283"/>
                    </a:lnTo>
                    <a:lnTo>
                      <a:pt x="219" y="296"/>
                    </a:lnTo>
                    <a:lnTo>
                      <a:pt x="220" y="312"/>
                    </a:lnTo>
                    <a:lnTo>
                      <a:pt x="220" y="331"/>
                    </a:lnTo>
                    <a:lnTo>
                      <a:pt x="221" y="351"/>
                    </a:lnTo>
                    <a:lnTo>
                      <a:pt x="220" y="370"/>
                    </a:lnTo>
                    <a:lnTo>
                      <a:pt x="219" y="386"/>
                    </a:lnTo>
                    <a:lnTo>
                      <a:pt x="217" y="399"/>
                    </a:lnTo>
                    <a:lnTo>
                      <a:pt x="215" y="403"/>
                    </a:lnTo>
                    <a:lnTo>
                      <a:pt x="211" y="406"/>
                    </a:lnTo>
                    <a:lnTo>
                      <a:pt x="207" y="408"/>
                    </a:lnTo>
                    <a:lnTo>
                      <a:pt x="203" y="409"/>
                    </a:lnTo>
                    <a:lnTo>
                      <a:pt x="200" y="409"/>
                    </a:lnTo>
                    <a:lnTo>
                      <a:pt x="197" y="409"/>
                    </a:lnTo>
                    <a:lnTo>
                      <a:pt x="194" y="408"/>
                    </a:lnTo>
                    <a:lnTo>
                      <a:pt x="196" y="398"/>
                    </a:lnTo>
                    <a:lnTo>
                      <a:pt x="205" y="390"/>
                    </a:lnTo>
                    <a:lnTo>
                      <a:pt x="186" y="400"/>
                    </a:lnTo>
                    <a:lnTo>
                      <a:pt x="192" y="497"/>
                    </a:lnTo>
                    <a:lnTo>
                      <a:pt x="189" y="528"/>
                    </a:lnTo>
                    <a:lnTo>
                      <a:pt x="162" y="640"/>
                    </a:lnTo>
                    <a:lnTo>
                      <a:pt x="194" y="666"/>
                    </a:lnTo>
                    <a:lnTo>
                      <a:pt x="199" y="685"/>
                    </a:lnTo>
                    <a:lnTo>
                      <a:pt x="163" y="684"/>
                    </a:lnTo>
                    <a:lnTo>
                      <a:pt x="119" y="685"/>
                    </a:lnTo>
                    <a:lnTo>
                      <a:pt x="118" y="686"/>
                    </a:lnTo>
                    <a:lnTo>
                      <a:pt x="116" y="690"/>
                    </a:lnTo>
                    <a:lnTo>
                      <a:pt x="112" y="696"/>
                    </a:lnTo>
                    <a:lnTo>
                      <a:pt x="108" y="703"/>
                    </a:lnTo>
                    <a:lnTo>
                      <a:pt x="103" y="709"/>
                    </a:lnTo>
                    <a:lnTo>
                      <a:pt x="97" y="715"/>
                    </a:lnTo>
                    <a:lnTo>
                      <a:pt x="92" y="720"/>
                    </a:lnTo>
                    <a:lnTo>
                      <a:pt x="88" y="723"/>
                    </a:lnTo>
                    <a:lnTo>
                      <a:pt x="84" y="724"/>
                    </a:lnTo>
                    <a:lnTo>
                      <a:pt x="79" y="724"/>
                    </a:lnTo>
                    <a:lnTo>
                      <a:pt x="74" y="723"/>
                    </a:lnTo>
                    <a:lnTo>
                      <a:pt x="70" y="722"/>
                    </a:lnTo>
                    <a:lnTo>
                      <a:pt x="66" y="721"/>
                    </a:lnTo>
                    <a:lnTo>
                      <a:pt x="63" y="720"/>
                    </a:lnTo>
                    <a:lnTo>
                      <a:pt x="61" y="719"/>
                    </a:lnTo>
                    <a:lnTo>
                      <a:pt x="60" y="719"/>
                    </a:lnTo>
                    <a:lnTo>
                      <a:pt x="68" y="692"/>
                    </a:lnTo>
                    <a:lnTo>
                      <a:pt x="79" y="663"/>
                    </a:lnTo>
                    <a:lnTo>
                      <a:pt x="54" y="537"/>
                    </a:lnTo>
                    <a:lnTo>
                      <a:pt x="48" y="418"/>
                    </a:lnTo>
                    <a:lnTo>
                      <a:pt x="44" y="37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6" name="Freeform 67"/>
              <p:cNvSpPr>
                <a:spLocks/>
              </p:cNvSpPr>
              <p:nvPr/>
            </p:nvSpPr>
            <p:spPr bwMode="auto">
              <a:xfrm>
                <a:off x="1974" y="2659"/>
                <a:ext cx="223" cy="724"/>
              </a:xfrm>
              <a:custGeom>
                <a:avLst/>
                <a:gdLst>
                  <a:gd name="T0" fmla="*/ 41 w 223"/>
                  <a:gd name="T1" fmla="*/ 407 h 724"/>
                  <a:gd name="T2" fmla="*/ 20 w 223"/>
                  <a:gd name="T3" fmla="*/ 299 h 724"/>
                  <a:gd name="T4" fmla="*/ 0 w 223"/>
                  <a:gd name="T5" fmla="*/ 245 h 724"/>
                  <a:gd name="T6" fmla="*/ 5 w 223"/>
                  <a:gd name="T7" fmla="*/ 223 h 724"/>
                  <a:gd name="T8" fmla="*/ 14 w 223"/>
                  <a:gd name="T9" fmla="*/ 192 h 724"/>
                  <a:gd name="T10" fmla="*/ 25 w 223"/>
                  <a:gd name="T11" fmla="*/ 163 h 724"/>
                  <a:gd name="T12" fmla="*/ 39 w 223"/>
                  <a:gd name="T13" fmla="*/ 145 h 724"/>
                  <a:gd name="T14" fmla="*/ 59 w 223"/>
                  <a:gd name="T15" fmla="*/ 128 h 724"/>
                  <a:gd name="T16" fmla="*/ 80 w 223"/>
                  <a:gd name="T17" fmla="*/ 113 h 724"/>
                  <a:gd name="T18" fmla="*/ 94 w 223"/>
                  <a:gd name="T19" fmla="*/ 105 h 724"/>
                  <a:gd name="T20" fmla="*/ 94 w 223"/>
                  <a:gd name="T21" fmla="*/ 86 h 724"/>
                  <a:gd name="T22" fmla="*/ 83 w 223"/>
                  <a:gd name="T23" fmla="*/ 63 h 724"/>
                  <a:gd name="T24" fmla="*/ 81 w 223"/>
                  <a:gd name="T25" fmla="*/ 55 h 724"/>
                  <a:gd name="T26" fmla="*/ 81 w 223"/>
                  <a:gd name="T27" fmla="*/ 42 h 724"/>
                  <a:gd name="T28" fmla="*/ 84 w 223"/>
                  <a:gd name="T29" fmla="*/ 28 h 724"/>
                  <a:gd name="T30" fmla="*/ 92 w 223"/>
                  <a:gd name="T31" fmla="*/ 17 h 724"/>
                  <a:gd name="T32" fmla="*/ 96 w 223"/>
                  <a:gd name="T33" fmla="*/ 8 h 724"/>
                  <a:gd name="T34" fmla="*/ 100 w 223"/>
                  <a:gd name="T35" fmla="*/ 2 h 724"/>
                  <a:gd name="T36" fmla="*/ 112 w 223"/>
                  <a:gd name="T37" fmla="*/ 0 h 724"/>
                  <a:gd name="T38" fmla="*/ 133 w 223"/>
                  <a:gd name="T39" fmla="*/ 0 h 724"/>
                  <a:gd name="T40" fmla="*/ 145 w 223"/>
                  <a:gd name="T41" fmla="*/ 1 h 724"/>
                  <a:gd name="T42" fmla="*/ 148 w 223"/>
                  <a:gd name="T43" fmla="*/ 5 h 724"/>
                  <a:gd name="T44" fmla="*/ 153 w 223"/>
                  <a:gd name="T45" fmla="*/ 11 h 724"/>
                  <a:gd name="T46" fmla="*/ 162 w 223"/>
                  <a:gd name="T47" fmla="*/ 20 h 724"/>
                  <a:gd name="T48" fmla="*/ 165 w 223"/>
                  <a:gd name="T49" fmla="*/ 34 h 724"/>
                  <a:gd name="T50" fmla="*/ 163 w 223"/>
                  <a:gd name="T51" fmla="*/ 49 h 724"/>
                  <a:gd name="T52" fmla="*/ 161 w 223"/>
                  <a:gd name="T53" fmla="*/ 58 h 724"/>
                  <a:gd name="T54" fmla="*/ 146 w 223"/>
                  <a:gd name="T55" fmla="*/ 92 h 724"/>
                  <a:gd name="T56" fmla="*/ 147 w 223"/>
                  <a:gd name="T57" fmla="*/ 106 h 724"/>
                  <a:gd name="T58" fmla="*/ 163 w 223"/>
                  <a:gd name="T59" fmla="*/ 115 h 724"/>
                  <a:gd name="T60" fmla="*/ 185 w 223"/>
                  <a:gd name="T61" fmla="*/ 130 h 724"/>
                  <a:gd name="T62" fmla="*/ 202 w 223"/>
                  <a:gd name="T63" fmla="*/ 144 h 724"/>
                  <a:gd name="T64" fmla="*/ 205 w 223"/>
                  <a:gd name="T65" fmla="*/ 155 h 724"/>
                  <a:gd name="T66" fmla="*/ 209 w 223"/>
                  <a:gd name="T67" fmla="*/ 187 h 724"/>
                  <a:gd name="T68" fmla="*/ 214 w 223"/>
                  <a:gd name="T69" fmla="*/ 230 h 724"/>
                  <a:gd name="T70" fmla="*/ 219 w 223"/>
                  <a:gd name="T71" fmla="*/ 266 h 724"/>
                  <a:gd name="T72" fmla="*/ 219 w 223"/>
                  <a:gd name="T73" fmla="*/ 283 h 724"/>
                  <a:gd name="T74" fmla="*/ 221 w 223"/>
                  <a:gd name="T75" fmla="*/ 313 h 724"/>
                  <a:gd name="T76" fmla="*/ 222 w 223"/>
                  <a:gd name="T77" fmla="*/ 351 h 724"/>
                  <a:gd name="T78" fmla="*/ 220 w 223"/>
                  <a:gd name="T79" fmla="*/ 386 h 724"/>
                  <a:gd name="T80" fmla="*/ 216 w 223"/>
                  <a:gd name="T81" fmla="*/ 403 h 724"/>
                  <a:gd name="T82" fmla="*/ 208 w 223"/>
                  <a:gd name="T83" fmla="*/ 407 h 724"/>
                  <a:gd name="T84" fmla="*/ 201 w 223"/>
                  <a:gd name="T85" fmla="*/ 408 h 724"/>
                  <a:gd name="T86" fmla="*/ 196 w 223"/>
                  <a:gd name="T87" fmla="*/ 408 h 724"/>
                  <a:gd name="T88" fmla="*/ 197 w 223"/>
                  <a:gd name="T89" fmla="*/ 398 h 724"/>
                  <a:gd name="T90" fmla="*/ 188 w 223"/>
                  <a:gd name="T91" fmla="*/ 400 h 724"/>
                  <a:gd name="T92" fmla="*/ 190 w 223"/>
                  <a:gd name="T93" fmla="*/ 528 h 724"/>
                  <a:gd name="T94" fmla="*/ 196 w 223"/>
                  <a:gd name="T95" fmla="*/ 667 h 724"/>
                  <a:gd name="T96" fmla="*/ 164 w 223"/>
                  <a:gd name="T97" fmla="*/ 683 h 724"/>
                  <a:gd name="T98" fmla="*/ 119 w 223"/>
                  <a:gd name="T99" fmla="*/ 685 h 724"/>
                  <a:gd name="T100" fmla="*/ 113 w 223"/>
                  <a:gd name="T101" fmla="*/ 695 h 724"/>
                  <a:gd name="T102" fmla="*/ 103 w 223"/>
                  <a:gd name="T103" fmla="*/ 709 h 724"/>
                  <a:gd name="T104" fmla="*/ 93 w 223"/>
                  <a:gd name="T105" fmla="*/ 720 h 724"/>
                  <a:gd name="T106" fmla="*/ 84 w 223"/>
                  <a:gd name="T107" fmla="*/ 723 h 724"/>
                  <a:gd name="T108" fmla="*/ 75 w 223"/>
                  <a:gd name="T109" fmla="*/ 722 h 724"/>
                  <a:gd name="T110" fmla="*/ 66 w 223"/>
                  <a:gd name="T111" fmla="*/ 720 h 724"/>
                  <a:gd name="T112" fmla="*/ 61 w 223"/>
                  <a:gd name="T113" fmla="*/ 718 h 724"/>
                  <a:gd name="T114" fmla="*/ 69 w 223"/>
                  <a:gd name="T115" fmla="*/ 692 h 724"/>
                  <a:gd name="T116" fmla="*/ 54 w 223"/>
                  <a:gd name="T117" fmla="*/ 537 h 724"/>
                  <a:gd name="T118" fmla="*/ 44 w 223"/>
                  <a:gd name="T119" fmla="*/ 374 h 7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3"/>
                  <a:gd name="T181" fmla="*/ 0 h 724"/>
                  <a:gd name="T182" fmla="*/ 223 w 223"/>
                  <a:gd name="T183" fmla="*/ 724 h 7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3" h="724">
                    <a:moveTo>
                      <a:pt x="44" y="374"/>
                    </a:moveTo>
                    <a:lnTo>
                      <a:pt x="41" y="407"/>
                    </a:lnTo>
                    <a:lnTo>
                      <a:pt x="13" y="368"/>
                    </a:lnTo>
                    <a:lnTo>
                      <a:pt x="20" y="299"/>
                    </a:lnTo>
                    <a:lnTo>
                      <a:pt x="0" y="248"/>
                    </a:lnTo>
                    <a:lnTo>
                      <a:pt x="0" y="245"/>
                    </a:lnTo>
                    <a:lnTo>
                      <a:pt x="2" y="236"/>
                    </a:lnTo>
                    <a:lnTo>
                      <a:pt x="5" y="223"/>
                    </a:lnTo>
                    <a:lnTo>
                      <a:pt x="9" y="208"/>
                    </a:lnTo>
                    <a:lnTo>
                      <a:pt x="14" y="192"/>
                    </a:lnTo>
                    <a:lnTo>
                      <a:pt x="20" y="177"/>
                    </a:lnTo>
                    <a:lnTo>
                      <a:pt x="25" y="163"/>
                    </a:lnTo>
                    <a:lnTo>
                      <a:pt x="31" y="152"/>
                    </a:lnTo>
                    <a:lnTo>
                      <a:pt x="39" y="145"/>
                    </a:lnTo>
                    <a:lnTo>
                      <a:pt x="48" y="136"/>
                    </a:lnTo>
                    <a:lnTo>
                      <a:pt x="59" y="128"/>
                    </a:lnTo>
                    <a:lnTo>
                      <a:pt x="69" y="120"/>
                    </a:lnTo>
                    <a:lnTo>
                      <a:pt x="80" y="113"/>
                    </a:lnTo>
                    <a:lnTo>
                      <a:pt x="88" y="109"/>
                    </a:lnTo>
                    <a:lnTo>
                      <a:pt x="94" y="105"/>
                    </a:lnTo>
                    <a:lnTo>
                      <a:pt x="97" y="104"/>
                    </a:lnTo>
                    <a:lnTo>
                      <a:pt x="94" y="86"/>
                    </a:lnTo>
                    <a:lnTo>
                      <a:pt x="84" y="64"/>
                    </a:lnTo>
                    <a:lnTo>
                      <a:pt x="83" y="63"/>
                    </a:lnTo>
                    <a:lnTo>
                      <a:pt x="82" y="60"/>
                    </a:lnTo>
                    <a:lnTo>
                      <a:pt x="81" y="55"/>
                    </a:lnTo>
                    <a:lnTo>
                      <a:pt x="81" y="49"/>
                    </a:lnTo>
                    <a:lnTo>
                      <a:pt x="81" y="42"/>
                    </a:lnTo>
                    <a:lnTo>
                      <a:pt x="81" y="35"/>
                    </a:lnTo>
                    <a:lnTo>
                      <a:pt x="84" y="28"/>
                    </a:lnTo>
                    <a:lnTo>
                      <a:pt x="88" y="21"/>
                    </a:lnTo>
                    <a:lnTo>
                      <a:pt x="92" y="17"/>
                    </a:lnTo>
                    <a:lnTo>
                      <a:pt x="94" y="12"/>
                    </a:lnTo>
                    <a:lnTo>
                      <a:pt x="96" y="8"/>
                    </a:lnTo>
                    <a:lnTo>
                      <a:pt x="98" y="5"/>
                    </a:lnTo>
                    <a:lnTo>
                      <a:pt x="100" y="2"/>
                    </a:lnTo>
                    <a:lnTo>
                      <a:pt x="105" y="0"/>
                    </a:lnTo>
                    <a:lnTo>
                      <a:pt x="112" y="0"/>
                    </a:lnTo>
                    <a:lnTo>
                      <a:pt x="122" y="0"/>
                    </a:lnTo>
                    <a:lnTo>
                      <a:pt x="133" y="0"/>
                    </a:lnTo>
                    <a:lnTo>
                      <a:pt x="141" y="0"/>
                    </a:lnTo>
                    <a:lnTo>
                      <a:pt x="145" y="1"/>
                    </a:lnTo>
                    <a:lnTo>
                      <a:pt x="147" y="3"/>
                    </a:lnTo>
                    <a:lnTo>
                      <a:pt x="148" y="5"/>
                    </a:lnTo>
                    <a:lnTo>
                      <a:pt x="150" y="8"/>
                    </a:lnTo>
                    <a:lnTo>
                      <a:pt x="153" y="11"/>
                    </a:lnTo>
                    <a:lnTo>
                      <a:pt x="159" y="16"/>
                    </a:lnTo>
                    <a:lnTo>
                      <a:pt x="162" y="20"/>
                    </a:lnTo>
                    <a:lnTo>
                      <a:pt x="164" y="27"/>
                    </a:lnTo>
                    <a:lnTo>
                      <a:pt x="165" y="34"/>
                    </a:lnTo>
                    <a:lnTo>
                      <a:pt x="164" y="41"/>
                    </a:lnTo>
                    <a:lnTo>
                      <a:pt x="163" y="49"/>
                    </a:lnTo>
                    <a:lnTo>
                      <a:pt x="161" y="55"/>
                    </a:lnTo>
                    <a:lnTo>
                      <a:pt x="161" y="58"/>
                    </a:lnTo>
                    <a:lnTo>
                      <a:pt x="161" y="59"/>
                    </a:lnTo>
                    <a:lnTo>
                      <a:pt x="146" y="92"/>
                    </a:lnTo>
                    <a:lnTo>
                      <a:pt x="144" y="104"/>
                    </a:lnTo>
                    <a:lnTo>
                      <a:pt x="147" y="106"/>
                    </a:lnTo>
                    <a:lnTo>
                      <a:pt x="154" y="110"/>
                    </a:lnTo>
                    <a:lnTo>
                      <a:pt x="163" y="115"/>
                    </a:lnTo>
                    <a:lnTo>
                      <a:pt x="175" y="123"/>
                    </a:lnTo>
                    <a:lnTo>
                      <a:pt x="185" y="130"/>
                    </a:lnTo>
                    <a:lnTo>
                      <a:pt x="196" y="138"/>
                    </a:lnTo>
                    <a:lnTo>
                      <a:pt x="202" y="144"/>
                    </a:lnTo>
                    <a:lnTo>
                      <a:pt x="204" y="148"/>
                    </a:lnTo>
                    <a:lnTo>
                      <a:pt x="205" y="155"/>
                    </a:lnTo>
                    <a:lnTo>
                      <a:pt x="207" y="169"/>
                    </a:lnTo>
                    <a:lnTo>
                      <a:pt x="209" y="187"/>
                    </a:lnTo>
                    <a:lnTo>
                      <a:pt x="212" y="209"/>
                    </a:lnTo>
                    <a:lnTo>
                      <a:pt x="214" y="230"/>
                    </a:lnTo>
                    <a:lnTo>
                      <a:pt x="217" y="250"/>
                    </a:lnTo>
                    <a:lnTo>
                      <a:pt x="219" y="266"/>
                    </a:lnTo>
                    <a:lnTo>
                      <a:pt x="219" y="276"/>
                    </a:lnTo>
                    <a:lnTo>
                      <a:pt x="219" y="283"/>
                    </a:lnTo>
                    <a:lnTo>
                      <a:pt x="220" y="296"/>
                    </a:lnTo>
                    <a:lnTo>
                      <a:pt x="221" y="313"/>
                    </a:lnTo>
                    <a:lnTo>
                      <a:pt x="221" y="332"/>
                    </a:lnTo>
                    <a:lnTo>
                      <a:pt x="222" y="351"/>
                    </a:lnTo>
                    <a:lnTo>
                      <a:pt x="221" y="370"/>
                    </a:lnTo>
                    <a:lnTo>
                      <a:pt x="220" y="386"/>
                    </a:lnTo>
                    <a:lnTo>
                      <a:pt x="218" y="398"/>
                    </a:lnTo>
                    <a:lnTo>
                      <a:pt x="216" y="403"/>
                    </a:lnTo>
                    <a:lnTo>
                      <a:pt x="213" y="406"/>
                    </a:lnTo>
                    <a:lnTo>
                      <a:pt x="208" y="407"/>
                    </a:lnTo>
                    <a:lnTo>
                      <a:pt x="204" y="408"/>
                    </a:lnTo>
                    <a:lnTo>
                      <a:pt x="201" y="408"/>
                    </a:lnTo>
                    <a:lnTo>
                      <a:pt x="198" y="408"/>
                    </a:lnTo>
                    <a:lnTo>
                      <a:pt x="196" y="408"/>
                    </a:lnTo>
                    <a:lnTo>
                      <a:pt x="195" y="408"/>
                    </a:lnTo>
                    <a:lnTo>
                      <a:pt x="197" y="398"/>
                    </a:lnTo>
                    <a:lnTo>
                      <a:pt x="206" y="390"/>
                    </a:lnTo>
                    <a:lnTo>
                      <a:pt x="188" y="400"/>
                    </a:lnTo>
                    <a:lnTo>
                      <a:pt x="193" y="497"/>
                    </a:lnTo>
                    <a:lnTo>
                      <a:pt x="190" y="528"/>
                    </a:lnTo>
                    <a:lnTo>
                      <a:pt x="162" y="639"/>
                    </a:lnTo>
                    <a:lnTo>
                      <a:pt x="196" y="667"/>
                    </a:lnTo>
                    <a:lnTo>
                      <a:pt x="201" y="685"/>
                    </a:lnTo>
                    <a:lnTo>
                      <a:pt x="164" y="683"/>
                    </a:lnTo>
                    <a:lnTo>
                      <a:pt x="120" y="685"/>
                    </a:lnTo>
                    <a:lnTo>
                      <a:pt x="119" y="685"/>
                    </a:lnTo>
                    <a:lnTo>
                      <a:pt x="117" y="690"/>
                    </a:lnTo>
                    <a:lnTo>
                      <a:pt x="113" y="695"/>
                    </a:lnTo>
                    <a:lnTo>
                      <a:pt x="108" y="703"/>
                    </a:lnTo>
                    <a:lnTo>
                      <a:pt x="103" y="709"/>
                    </a:lnTo>
                    <a:lnTo>
                      <a:pt x="98" y="715"/>
                    </a:lnTo>
                    <a:lnTo>
                      <a:pt x="93" y="720"/>
                    </a:lnTo>
                    <a:lnTo>
                      <a:pt x="89" y="722"/>
                    </a:lnTo>
                    <a:lnTo>
                      <a:pt x="84" y="723"/>
                    </a:lnTo>
                    <a:lnTo>
                      <a:pt x="80" y="723"/>
                    </a:lnTo>
                    <a:lnTo>
                      <a:pt x="75" y="722"/>
                    </a:lnTo>
                    <a:lnTo>
                      <a:pt x="70" y="721"/>
                    </a:lnTo>
                    <a:lnTo>
                      <a:pt x="66" y="720"/>
                    </a:lnTo>
                    <a:lnTo>
                      <a:pt x="63" y="719"/>
                    </a:lnTo>
                    <a:lnTo>
                      <a:pt x="61" y="718"/>
                    </a:lnTo>
                    <a:lnTo>
                      <a:pt x="60" y="718"/>
                    </a:lnTo>
                    <a:lnTo>
                      <a:pt x="69" y="692"/>
                    </a:lnTo>
                    <a:lnTo>
                      <a:pt x="80" y="663"/>
                    </a:lnTo>
                    <a:lnTo>
                      <a:pt x="54" y="537"/>
                    </a:lnTo>
                    <a:lnTo>
                      <a:pt x="49" y="418"/>
                    </a:lnTo>
                    <a:lnTo>
                      <a:pt x="44" y="374"/>
                    </a:lnTo>
                  </a:path>
                </a:pathLst>
              </a:custGeom>
              <a:solidFill>
                <a:srgbClr val="99CC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7" name="Freeform 68"/>
              <p:cNvSpPr>
                <a:spLocks/>
              </p:cNvSpPr>
              <p:nvPr/>
            </p:nvSpPr>
            <p:spPr bwMode="auto">
              <a:xfrm>
                <a:off x="2276" y="2623"/>
                <a:ext cx="220" cy="680"/>
              </a:xfrm>
              <a:custGeom>
                <a:avLst/>
                <a:gdLst>
                  <a:gd name="T0" fmla="*/ 181 w 220"/>
                  <a:gd name="T1" fmla="*/ 349 h 680"/>
                  <a:gd name="T2" fmla="*/ 176 w 220"/>
                  <a:gd name="T3" fmla="*/ 337 h 680"/>
                  <a:gd name="T4" fmla="*/ 168 w 220"/>
                  <a:gd name="T5" fmla="*/ 296 h 680"/>
                  <a:gd name="T6" fmla="*/ 181 w 220"/>
                  <a:gd name="T7" fmla="*/ 253 h 680"/>
                  <a:gd name="T8" fmla="*/ 185 w 220"/>
                  <a:gd name="T9" fmla="*/ 228 h 680"/>
                  <a:gd name="T10" fmla="*/ 174 w 220"/>
                  <a:gd name="T11" fmla="*/ 160 h 680"/>
                  <a:gd name="T12" fmla="*/ 150 w 220"/>
                  <a:gd name="T13" fmla="*/ 117 h 680"/>
                  <a:gd name="T14" fmla="*/ 133 w 220"/>
                  <a:gd name="T15" fmla="*/ 102 h 680"/>
                  <a:gd name="T16" fmla="*/ 146 w 220"/>
                  <a:gd name="T17" fmla="*/ 84 h 680"/>
                  <a:gd name="T18" fmla="*/ 140 w 220"/>
                  <a:gd name="T19" fmla="*/ 83 h 680"/>
                  <a:gd name="T20" fmla="*/ 130 w 220"/>
                  <a:gd name="T21" fmla="*/ 66 h 680"/>
                  <a:gd name="T22" fmla="*/ 137 w 220"/>
                  <a:gd name="T23" fmla="*/ 38 h 680"/>
                  <a:gd name="T24" fmla="*/ 111 w 220"/>
                  <a:gd name="T25" fmla="*/ 1 h 680"/>
                  <a:gd name="T26" fmla="*/ 78 w 220"/>
                  <a:gd name="T27" fmla="*/ 1 h 680"/>
                  <a:gd name="T28" fmla="*/ 53 w 220"/>
                  <a:gd name="T29" fmla="*/ 10 h 680"/>
                  <a:gd name="T30" fmla="*/ 53 w 220"/>
                  <a:gd name="T31" fmla="*/ 20 h 680"/>
                  <a:gd name="T32" fmla="*/ 52 w 220"/>
                  <a:gd name="T33" fmla="*/ 26 h 680"/>
                  <a:gd name="T34" fmla="*/ 50 w 220"/>
                  <a:gd name="T35" fmla="*/ 40 h 680"/>
                  <a:gd name="T36" fmla="*/ 55 w 220"/>
                  <a:gd name="T37" fmla="*/ 71 h 680"/>
                  <a:gd name="T38" fmla="*/ 49 w 220"/>
                  <a:gd name="T39" fmla="*/ 75 h 680"/>
                  <a:gd name="T40" fmla="*/ 46 w 220"/>
                  <a:gd name="T41" fmla="*/ 83 h 680"/>
                  <a:gd name="T42" fmla="*/ 54 w 220"/>
                  <a:gd name="T43" fmla="*/ 93 h 680"/>
                  <a:gd name="T44" fmla="*/ 60 w 220"/>
                  <a:gd name="T45" fmla="*/ 101 h 680"/>
                  <a:gd name="T46" fmla="*/ 48 w 220"/>
                  <a:gd name="T47" fmla="*/ 111 h 680"/>
                  <a:gd name="T48" fmla="*/ 41 w 220"/>
                  <a:gd name="T49" fmla="*/ 114 h 680"/>
                  <a:gd name="T50" fmla="*/ 30 w 220"/>
                  <a:gd name="T51" fmla="*/ 117 h 680"/>
                  <a:gd name="T52" fmla="*/ 11 w 220"/>
                  <a:gd name="T53" fmla="*/ 170 h 680"/>
                  <a:gd name="T54" fmla="*/ 11 w 220"/>
                  <a:gd name="T55" fmla="*/ 248 h 680"/>
                  <a:gd name="T56" fmla="*/ 3 w 220"/>
                  <a:gd name="T57" fmla="*/ 288 h 680"/>
                  <a:gd name="T58" fmla="*/ 1 w 220"/>
                  <a:gd name="T59" fmla="*/ 311 h 680"/>
                  <a:gd name="T60" fmla="*/ 8 w 220"/>
                  <a:gd name="T61" fmla="*/ 330 h 680"/>
                  <a:gd name="T62" fmla="*/ 8 w 220"/>
                  <a:gd name="T63" fmla="*/ 401 h 680"/>
                  <a:gd name="T64" fmla="*/ 8 w 220"/>
                  <a:gd name="T65" fmla="*/ 445 h 680"/>
                  <a:gd name="T66" fmla="*/ 16 w 220"/>
                  <a:gd name="T67" fmla="*/ 465 h 680"/>
                  <a:gd name="T68" fmla="*/ 19 w 220"/>
                  <a:gd name="T69" fmla="*/ 472 h 680"/>
                  <a:gd name="T70" fmla="*/ 27 w 220"/>
                  <a:gd name="T71" fmla="*/ 544 h 680"/>
                  <a:gd name="T72" fmla="*/ 30 w 220"/>
                  <a:gd name="T73" fmla="*/ 606 h 680"/>
                  <a:gd name="T74" fmla="*/ 18 w 220"/>
                  <a:gd name="T75" fmla="*/ 648 h 680"/>
                  <a:gd name="T76" fmla="*/ 10 w 220"/>
                  <a:gd name="T77" fmla="*/ 676 h 680"/>
                  <a:gd name="T78" fmla="*/ 20 w 220"/>
                  <a:gd name="T79" fmla="*/ 679 h 680"/>
                  <a:gd name="T80" fmla="*/ 42 w 220"/>
                  <a:gd name="T81" fmla="*/ 676 h 680"/>
                  <a:gd name="T82" fmla="*/ 53 w 220"/>
                  <a:gd name="T83" fmla="*/ 638 h 680"/>
                  <a:gd name="T84" fmla="*/ 52 w 220"/>
                  <a:gd name="T85" fmla="*/ 605 h 680"/>
                  <a:gd name="T86" fmla="*/ 57 w 220"/>
                  <a:gd name="T87" fmla="*/ 582 h 680"/>
                  <a:gd name="T88" fmla="*/ 67 w 220"/>
                  <a:gd name="T89" fmla="*/ 536 h 680"/>
                  <a:gd name="T90" fmla="*/ 70 w 220"/>
                  <a:gd name="T91" fmla="*/ 504 h 680"/>
                  <a:gd name="T92" fmla="*/ 71 w 220"/>
                  <a:gd name="T93" fmla="*/ 489 h 680"/>
                  <a:gd name="T94" fmla="*/ 91 w 220"/>
                  <a:gd name="T95" fmla="*/ 507 h 680"/>
                  <a:gd name="T96" fmla="*/ 97 w 220"/>
                  <a:gd name="T97" fmla="*/ 652 h 680"/>
                  <a:gd name="T98" fmla="*/ 102 w 220"/>
                  <a:gd name="T99" fmla="*/ 668 h 680"/>
                  <a:gd name="T100" fmla="*/ 115 w 220"/>
                  <a:gd name="T101" fmla="*/ 678 h 680"/>
                  <a:gd name="T102" fmla="*/ 128 w 220"/>
                  <a:gd name="T103" fmla="*/ 669 h 680"/>
                  <a:gd name="T104" fmla="*/ 124 w 220"/>
                  <a:gd name="T105" fmla="*/ 607 h 680"/>
                  <a:gd name="T106" fmla="*/ 132 w 220"/>
                  <a:gd name="T107" fmla="*/ 579 h 680"/>
                  <a:gd name="T108" fmla="*/ 139 w 220"/>
                  <a:gd name="T109" fmla="*/ 536 h 680"/>
                  <a:gd name="T110" fmla="*/ 137 w 220"/>
                  <a:gd name="T111" fmla="*/ 522 h 680"/>
                  <a:gd name="T112" fmla="*/ 135 w 220"/>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680"/>
                  <a:gd name="T173" fmla="*/ 220 w 220"/>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680">
                    <a:moveTo>
                      <a:pt x="219" y="354"/>
                    </a:moveTo>
                    <a:lnTo>
                      <a:pt x="181" y="352"/>
                    </a:lnTo>
                    <a:lnTo>
                      <a:pt x="181" y="350"/>
                    </a:lnTo>
                    <a:lnTo>
                      <a:pt x="181" y="349"/>
                    </a:lnTo>
                    <a:lnTo>
                      <a:pt x="180" y="346"/>
                    </a:lnTo>
                    <a:lnTo>
                      <a:pt x="180" y="343"/>
                    </a:lnTo>
                    <a:lnTo>
                      <a:pt x="178" y="340"/>
                    </a:lnTo>
                    <a:lnTo>
                      <a:pt x="176" y="337"/>
                    </a:lnTo>
                    <a:lnTo>
                      <a:pt x="174" y="335"/>
                    </a:lnTo>
                    <a:lnTo>
                      <a:pt x="171" y="333"/>
                    </a:lnTo>
                    <a:lnTo>
                      <a:pt x="166" y="301"/>
                    </a:lnTo>
                    <a:lnTo>
                      <a:pt x="168" y="296"/>
                    </a:lnTo>
                    <a:lnTo>
                      <a:pt x="171" y="288"/>
                    </a:lnTo>
                    <a:lnTo>
                      <a:pt x="175" y="276"/>
                    </a:lnTo>
                    <a:lnTo>
                      <a:pt x="179" y="265"/>
                    </a:lnTo>
                    <a:lnTo>
                      <a:pt x="181" y="253"/>
                    </a:lnTo>
                    <a:lnTo>
                      <a:pt x="183" y="244"/>
                    </a:lnTo>
                    <a:lnTo>
                      <a:pt x="185" y="236"/>
                    </a:lnTo>
                    <a:lnTo>
                      <a:pt x="186" y="232"/>
                    </a:lnTo>
                    <a:lnTo>
                      <a:pt x="185" y="228"/>
                    </a:lnTo>
                    <a:lnTo>
                      <a:pt x="183" y="215"/>
                    </a:lnTo>
                    <a:lnTo>
                      <a:pt x="181" y="198"/>
                    </a:lnTo>
                    <a:lnTo>
                      <a:pt x="178" y="179"/>
                    </a:lnTo>
                    <a:lnTo>
                      <a:pt x="174" y="160"/>
                    </a:lnTo>
                    <a:lnTo>
                      <a:pt x="170" y="143"/>
                    </a:lnTo>
                    <a:lnTo>
                      <a:pt x="166" y="131"/>
                    </a:lnTo>
                    <a:lnTo>
                      <a:pt x="163" y="124"/>
                    </a:lnTo>
                    <a:lnTo>
                      <a:pt x="150" y="117"/>
                    </a:lnTo>
                    <a:lnTo>
                      <a:pt x="142" y="112"/>
                    </a:lnTo>
                    <a:lnTo>
                      <a:pt x="137" y="107"/>
                    </a:lnTo>
                    <a:lnTo>
                      <a:pt x="134" y="104"/>
                    </a:lnTo>
                    <a:lnTo>
                      <a:pt x="133" y="102"/>
                    </a:lnTo>
                    <a:lnTo>
                      <a:pt x="134" y="101"/>
                    </a:lnTo>
                    <a:lnTo>
                      <a:pt x="135" y="101"/>
                    </a:lnTo>
                    <a:lnTo>
                      <a:pt x="136" y="101"/>
                    </a:lnTo>
                    <a:lnTo>
                      <a:pt x="146" y="84"/>
                    </a:lnTo>
                    <a:lnTo>
                      <a:pt x="145" y="84"/>
                    </a:lnTo>
                    <a:lnTo>
                      <a:pt x="143" y="84"/>
                    </a:lnTo>
                    <a:lnTo>
                      <a:pt x="140" y="83"/>
                    </a:lnTo>
                    <a:lnTo>
                      <a:pt x="138" y="81"/>
                    </a:lnTo>
                    <a:lnTo>
                      <a:pt x="135" y="77"/>
                    </a:lnTo>
                    <a:lnTo>
                      <a:pt x="132" y="73"/>
                    </a:lnTo>
                    <a:lnTo>
                      <a:pt x="130" y="66"/>
                    </a:lnTo>
                    <a:lnTo>
                      <a:pt x="129" y="59"/>
                    </a:lnTo>
                    <a:lnTo>
                      <a:pt x="131" y="52"/>
                    </a:lnTo>
                    <a:lnTo>
                      <a:pt x="134" y="45"/>
                    </a:lnTo>
                    <a:lnTo>
                      <a:pt x="137" y="38"/>
                    </a:lnTo>
                    <a:lnTo>
                      <a:pt x="137" y="29"/>
                    </a:lnTo>
                    <a:lnTo>
                      <a:pt x="133" y="21"/>
                    </a:lnTo>
                    <a:lnTo>
                      <a:pt x="126" y="12"/>
                    </a:lnTo>
                    <a:lnTo>
                      <a:pt x="111" y="1"/>
                    </a:lnTo>
                    <a:lnTo>
                      <a:pt x="106" y="0"/>
                    </a:lnTo>
                    <a:lnTo>
                      <a:pt x="98" y="0"/>
                    </a:lnTo>
                    <a:lnTo>
                      <a:pt x="89" y="0"/>
                    </a:lnTo>
                    <a:lnTo>
                      <a:pt x="78" y="1"/>
                    </a:lnTo>
                    <a:lnTo>
                      <a:pt x="69" y="3"/>
                    </a:lnTo>
                    <a:lnTo>
                      <a:pt x="60" y="5"/>
                    </a:lnTo>
                    <a:lnTo>
                      <a:pt x="54" y="8"/>
                    </a:lnTo>
                    <a:lnTo>
                      <a:pt x="53" y="10"/>
                    </a:lnTo>
                    <a:lnTo>
                      <a:pt x="53" y="13"/>
                    </a:lnTo>
                    <a:lnTo>
                      <a:pt x="53" y="16"/>
                    </a:lnTo>
                    <a:lnTo>
                      <a:pt x="53" y="19"/>
                    </a:lnTo>
                    <a:lnTo>
                      <a:pt x="53" y="20"/>
                    </a:lnTo>
                    <a:lnTo>
                      <a:pt x="52" y="22"/>
                    </a:lnTo>
                    <a:lnTo>
                      <a:pt x="52" y="23"/>
                    </a:lnTo>
                    <a:lnTo>
                      <a:pt x="52" y="25"/>
                    </a:lnTo>
                    <a:lnTo>
                      <a:pt x="52" y="26"/>
                    </a:lnTo>
                    <a:lnTo>
                      <a:pt x="51" y="27"/>
                    </a:lnTo>
                    <a:lnTo>
                      <a:pt x="50" y="31"/>
                    </a:lnTo>
                    <a:lnTo>
                      <a:pt x="50" y="35"/>
                    </a:lnTo>
                    <a:lnTo>
                      <a:pt x="50" y="40"/>
                    </a:lnTo>
                    <a:lnTo>
                      <a:pt x="50" y="48"/>
                    </a:lnTo>
                    <a:lnTo>
                      <a:pt x="52" y="57"/>
                    </a:lnTo>
                    <a:lnTo>
                      <a:pt x="54" y="66"/>
                    </a:lnTo>
                    <a:lnTo>
                      <a:pt x="55" y="71"/>
                    </a:lnTo>
                    <a:lnTo>
                      <a:pt x="54" y="73"/>
                    </a:lnTo>
                    <a:lnTo>
                      <a:pt x="53" y="74"/>
                    </a:lnTo>
                    <a:lnTo>
                      <a:pt x="51" y="75"/>
                    </a:lnTo>
                    <a:lnTo>
                      <a:pt x="49" y="75"/>
                    </a:lnTo>
                    <a:lnTo>
                      <a:pt x="47" y="76"/>
                    </a:lnTo>
                    <a:lnTo>
                      <a:pt x="45" y="77"/>
                    </a:lnTo>
                    <a:lnTo>
                      <a:pt x="45" y="81"/>
                    </a:lnTo>
                    <a:lnTo>
                      <a:pt x="46" y="83"/>
                    </a:lnTo>
                    <a:lnTo>
                      <a:pt x="48" y="86"/>
                    </a:lnTo>
                    <a:lnTo>
                      <a:pt x="50" y="88"/>
                    </a:lnTo>
                    <a:lnTo>
                      <a:pt x="52" y="91"/>
                    </a:lnTo>
                    <a:lnTo>
                      <a:pt x="54" y="93"/>
                    </a:lnTo>
                    <a:lnTo>
                      <a:pt x="56" y="96"/>
                    </a:lnTo>
                    <a:lnTo>
                      <a:pt x="58" y="97"/>
                    </a:lnTo>
                    <a:lnTo>
                      <a:pt x="60" y="99"/>
                    </a:lnTo>
                    <a:lnTo>
                      <a:pt x="60" y="101"/>
                    </a:lnTo>
                    <a:lnTo>
                      <a:pt x="58" y="104"/>
                    </a:lnTo>
                    <a:lnTo>
                      <a:pt x="55" y="106"/>
                    </a:lnTo>
                    <a:lnTo>
                      <a:pt x="52" y="108"/>
                    </a:lnTo>
                    <a:lnTo>
                      <a:pt x="48" y="111"/>
                    </a:lnTo>
                    <a:lnTo>
                      <a:pt x="45" y="112"/>
                    </a:lnTo>
                    <a:lnTo>
                      <a:pt x="42" y="114"/>
                    </a:lnTo>
                    <a:lnTo>
                      <a:pt x="41" y="114"/>
                    </a:lnTo>
                    <a:lnTo>
                      <a:pt x="39" y="114"/>
                    </a:lnTo>
                    <a:lnTo>
                      <a:pt x="36" y="115"/>
                    </a:lnTo>
                    <a:lnTo>
                      <a:pt x="34" y="116"/>
                    </a:lnTo>
                    <a:lnTo>
                      <a:pt x="30" y="117"/>
                    </a:lnTo>
                    <a:lnTo>
                      <a:pt x="27" y="120"/>
                    </a:lnTo>
                    <a:lnTo>
                      <a:pt x="23" y="124"/>
                    </a:lnTo>
                    <a:lnTo>
                      <a:pt x="21" y="130"/>
                    </a:lnTo>
                    <a:lnTo>
                      <a:pt x="11" y="170"/>
                    </a:lnTo>
                    <a:lnTo>
                      <a:pt x="6" y="199"/>
                    </a:lnTo>
                    <a:lnTo>
                      <a:pt x="5" y="220"/>
                    </a:lnTo>
                    <a:lnTo>
                      <a:pt x="8" y="235"/>
                    </a:lnTo>
                    <a:lnTo>
                      <a:pt x="11" y="248"/>
                    </a:lnTo>
                    <a:lnTo>
                      <a:pt x="13" y="257"/>
                    </a:lnTo>
                    <a:lnTo>
                      <a:pt x="12" y="268"/>
                    </a:lnTo>
                    <a:lnTo>
                      <a:pt x="7" y="280"/>
                    </a:lnTo>
                    <a:lnTo>
                      <a:pt x="3" y="288"/>
                    </a:lnTo>
                    <a:lnTo>
                      <a:pt x="0" y="294"/>
                    </a:lnTo>
                    <a:lnTo>
                      <a:pt x="0" y="301"/>
                    </a:lnTo>
                    <a:lnTo>
                      <a:pt x="0" y="307"/>
                    </a:lnTo>
                    <a:lnTo>
                      <a:pt x="1" y="311"/>
                    </a:lnTo>
                    <a:lnTo>
                      <a:pt x="3" y="315"/>
                    </a:lnTo>
                    <a:lnTo>
                      <a:pt x="5" y="320"/>
                    </a:lnTo>
                    <a:lnTo>
                      <a:pt x="7" y="323"/>
                    </a:lnTo>
                    <a:lnTo>
                      <a:pt x="8" y="330"/>
                    </a:lnTo>
                    <a:lnTo>
                      <a:pt x="9" y="344"/>
                    </a:lnTo>
                    <a:lnTo>
                      <a:pt x="9" y="362"/>
                    </a:lnTo>
                    <a:lnTo>
                      <a:pt x="9" y="382"/>
                    </a:lnTo>
                    <a:lnTo>
                      <a:pt x="8" y="401"/>
                    </a:lnTo>
                    <a:lnTo>
                      <a:pt x="7" y="418"/>
                    </a:lnTo>
                    <a:lnTo>
                      <a:pt x="7" y="429"/>
                    </a:lnTo>
                    <a:lnTo>
                      <a:pt x="7" y="433"/>
                    </a:lnTo>
                    <a:lnTo>
                      <a:pt x="8" y="445"/>
                    </a:lnTo>
                    <a:lnTo>
                      <a:pt x="10" y="452"/>
                    </a:lnTo>
                    <a:lnTo>
                      <a:pt x="12" y="459"/>
                    </a:lnTo>
                    <a:lnTo>
                      <a:pt x="14" y="463"/>
                    </a:lnTo>
                    <a:lnTo>
                      <a:pt x="16" y="465"/>
                    </a:lnTo>
                    <a:lnTo>
                      <a:pt x="18" y="467"/>
                    </a:lnTo>
                    <a:lnTo>
                      <a:pt x="19" y="467"/>
                    </a:lnTo>
                    <a:lnTo>
                      <a:pt x="19" y="472"/>
                    </a:lnTo>
                    <a:lnTo>
                      <a:pt x="21" y="485"/>
                    </a:lnTo>
                    <a:lnTo>
                      <a:pt x="23" y="502"/>
                    </a:lnTo>
                    <a:lnTo>
                      <a:pt x="25" y="523"/>
                    </a:lnTo>
                    <a:lnTo>
                      <a:pt x="27" y="544"/>
                    </a:lnTo>
                    <a:lnTo>
                      <a:pt x="29" y="565"/>
                    </a:lnTo>
                    <a:lnTo>
                      <a:pt x="30" y="583"/>
                    </a:lnTo>
                    <a:lnTo>
                      <a:pt x="30" y="596"/>
                    </a:lnTo>
                    <a:lnTo>
                      <a:pt x="30" y="606"/>
                    </a:lnTo>
                    <a:lnTo>
                      <a:pt x="27" y="618"/>
                    </a:lnTo>
                    <a:lnTo>
                      <a:pt x="24" y="628"/>
                    </a:lnTo>
                    <a:lnTo>
                      <a:pt x="21" y="639"/>
                    </a:lnTo>
                    <a:lnTo>
                      <a:pt x="18" y="648"/>
                    </a:lnTo>
                    <a:lnTo>
                      <a:pt x="15" y="656"/>
                    </a:lnTo>
                    <a:lnTo>
                      <a:pt x="12" y="661"/>
                    </a:lnTo>
                    <a:lnTo>
                      <a:pt x="12" y="662"/>
                    </a:lnTo>
                    <a:lnTo>
                      <a:pt x="10" y="676"/>
                    </a:lnTo>
                    <a:lnTo>
                      <a:pt x="11" y="676"/>
                    </a:lnTo>
                    <a:lnTo>
                      <a:pt x="13" y="677"/>
                    </a:lnTo>
                    <a:lnTo>
                      <a:pt x="17" y="678"/>
                    </a:lnTo>
                    <a:lnTo>
                      <a:pt x="20" y="679"/>
                    </a:lnTo>
                    <a:lnTo>
                      <a:pt x="25" y="679"/>
                    </a:lnTo>
                    <a:lnTo>
                      <a:pt x="31" y="679"/>
                    </a:lnTo>
                    <a:lnTo>
                      <a:pt x="36" y="678"/>
                    </a:lnTo>
                    <a:lnTo>
                      <a:pt x="42" y="676"/>
                    </a:lnTo>
                    <a:lnTo>
                      <a:pt x="47" y="670"/>
                    </a:lnTo>
                    <a:lnTo>
                      <a:pt x="50" y="661"/>
                    </a:lnTo>
                    <a:lnTo>
                      <a:pt x="52" y="650"/>
                    </a:lnTo>
                    <a:lnTo>
                      <a:pt x="53" y="638"/>
                    </a:lnTo>
                    <a:lnTo>
                      <a:pt x="53" y="625"/>
                    </a:lnTo>
                    <a:lnTo>
                      <a:pt x="53" y="615"/>
                    </a:lnTo>
                    <a:lnTo>
                      <a:pt x="52" y="608"/>
                    </a:lnTo>
                    <a:lnTo>
                      <a:pt x="52" y="605"/>
                    </a:lnTo>
                    <a:lnTo>
                      <a:pt x="53" y="603"/>
                    </a:lnTo>
                    <a:lnTo>
                      <a:pt x="54" y="599"/>
                    </a:lnTo>
                    <a:lnTo>
                      <a:pt x="55" y="591"/>
                    </a:lnTo>
                    <a:lnTo>
                      <a:pt x="57" y="582"/>
                    </a:lnTo>
                    <a:lnTo>
                      <a:pt x="60" y="570"/>
                    </a:lnTo>
                    <a:lnTo>
                      <a:pt x="62" y="559"/>
                    </a:lnTo>
                    <a:lnTo>
                      <a:pt x="65" y="547"/>
                    </a:lnTo>
                    <a:lnTo>
                      <a:pt x="67" y="536"/>
                    </a:lnTo>
                    <a:lnTo>
                      <a:pt x="68" y="528"/>
                    </a:lnTo>
                    <a:lnTo>
                      <a:pt x="69" y="520"/>
                    </a:lnTo>
                    <a:lnTo>
                      <a:pt x="70" y="511"/>
                    </a:lnTo>
                    <a:lnTo>
                      <a:pt x="70" y="504"/>
                    </a:lnTo>
                    <a:lnTo>
                      <a:pt x="70" y="498"/>
                    </a:lnTo>
                    <a:lnTo>
                      <a:pt x="70" y="493"/>
                    </a:lnTo>
                    <a:lnTo>
                      <a:pt x="70" y="490"/>
                    </a:lnTo>
                    <a:lnTo>
                      <a:pt x="71" y="489"/>
                    </a:lnTo>
                    <a:lnTo>
                      <a:pt x="85" y="489"/>
                    </a:lnTo>
                    <a:lnTo>
                      <a:pt x="85" y="507"/>
                    </a:lnTo>
                    <a:lnTo>
                      <a:pt x="91" y="507"/>
                    </a:lnTo>
                    <a:lnTo>
                      <a:pt x="106" y="601"/>
                    </a:lnTo>
                    <a:lnTo>
                      <a:pt x="97" y="649"/>
                    </a:lnTo>
                    <a:lnTo>
                      <a:pt x="97" y="652"/>
                    </a:lnTo>
                    <a:lnTo>
                      <a:pt x="98" y="656"/>
                    </a:lnTo>
                    <a:lnTo>
                      <a:pt x="99" y="659"/>
                    </a:lnTo>
                    <a:lnTo>
                      <a:pt x="100" y="664"/>
                    </a:lnTo>
                    <a:lnTo>
                      <a:pt x="102" y="668"/>
                    </a:lnTo>
                    <a:lnTo>
                      <a:pt x="105" y="673"/>
                    </a:lnTo>
                    <a:lnTo>
                      <a:pt x="108" y="676"/>
                    </a:lnTo>
                    <a:lnTo>
                      <a:pt x="111" y="678"/>
                    </a:lnTo>
                    <a:lnTo>
                      <a:pt x="115" y="678"/>
                    </a:lnTo>
                    <a:lnTo>
                      <a:pt x="119" y="676"/>
                    </a:lnTo>
                    <a:lnTo>
                      <a:pt x="123" y="674"/>
                    </a:lnTo>
                    <a:lnTo>
                      <a:pt x="126" y="672"/>
                    </a:lnTo>
                    <a:lnTo>
                      <a:pt x="128" y="669"/>
                    </a:lnTo>
                    <a:lnTo>
                      <a:pt x="130" y="667"/>
                    </a:lnTo>
                    <a:lnTo>
                      <a:pt x="131" y="666"/>
                    </a:lnTo>
                    <a:lnTo>
                      <a:pt x="135" y="630"/>
                    </a:lnTo>
                    <a:lnTo>
                      <a:pt x="124" y="607"/>
                    </a:lnTo>
                    <a:lnTo>
                      <a:pt x="125" y="604"/>
                    </a:lnTo>
                    <a:lnTo>
                      <a:pt x="127" y="599"/>
                    </a:lnTo>
                    <a:lnTo>
                      <a:pt x="128" y="589"/>
                    </a:lnTo>
                    <a:lnTo>
                      <a:pt x="132" y="579"/>
                    </a:lnTo>
                    <a:lnTo>
                      <a:pt x="134" y="566"/>
                    </a:lnTo>
                    <a:lnTo>
                      <a:pt x="137" y="555"/>
                    </a:lnTo>
                    <a:lnTo>
                      <a:pt x="138" y="544"/>
                    </a:lnTo>
                    <a:lnTo>
                      <a:pt x="139" y="536"/>
                    </a:lnTo>
                    <a:lnTo>
                      <a:pt x="138" y="533"/>
                    </a:lnTo>
                    <a:lnTo>
                      <a:pt x="138" y="529"/>
                    </a:lnTo>
                    <a:lnTo>
                      <a:pt x="137" y="525"/>
                    </a:lnTo>
                    <a:lnTo>
                      <a:pt x="137" y="522"/>
                    </a:lnTo>
                    <a:lnTo>
                      <a:pt x="136" y="518"/>
                    </a:lnTo>
                    <a:lnTo>
                      <a:pt x="136" y="514"/>
                    </a:lnTo>
                    <a:lnTo>
                      <a:pt x="136" y="510"/>
                    </a:lnTo>
                    <a:lnTo>
                      <a:pt x="135" y="507"/>
                    </a:lnTo>
                    <a:lnTo>
                      <a:pt x="219" y="505"/>
                    </a:lnTo>
                    <a:lnTo>
                      <a:pt x="219" y="35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sp>
            <p:nvSpPr>
              <p:cNvPr id="18" name="Freeform 69"/>
              <p:cNvSpPr>
                <a:spLocks/>
              </p:cNvSpPr>
              <p:nvPr/>
            </p:nvSpPr>
            <p:spPr bwMode="auto">
              <a:xfrm>
                <a:off x="2287" y="2631"/>
                <a:ext cx="219" cy="680"/>
              </a:xfrm>
              <a:custGeom>
                <a:avLst/>
                <a:gdLst>
                  <a:gd name="T0" fmla="*/ 180 w 219"/>
                  <a:gd name="T1" fmla="*/ 348 h 680"/>
                  <a:gd name="T2" fmla="*/ 176 w 219"/>
                  <a:gd name="T3" fmla="*/ 337 h 680"/>
                  <a:gd name="T4" fmla="*/ 167 w 219"/>
                  <a:gd name="T5" fmla="*/ 296 h 680"/>
                  <a:gd name="T6" fmla="*/ 181 w 219"/>
                  <a:gd name="T7" fmla="*/ 254 h 680"/>
                  <a:gd name="T8" fmla="*/ 184 w 219"/>
                  <a:gd name="T9" fmla="*/ 227 h 680"/>
                  <a:gd name="T10" fmla="*/ 173 w 219"/>
                  <a:gd name="T11" fmla="*/ 160 h 680"/>
                  <a:gd name="T12" fmla="*/ 149 w 219"/>
                  <a:gd name="T13" fmla="*/ 117 h 680"/>
                  <a:gd name="T14" fmla="*/ 133 w 219"/>
                  <a:gd name="T15" fmla="*/ 103 h 680"/>
                  <a:gd name="T16" fmla="*/ 145 w 219"/>
                  <a:gd name="T17" fmla="*/ 85 h 680"/>
                  <a:gd name="T18" fmla="*/ 140 w 219"/>
                  <a:gd name="T19" fmla="*/ 83 h 680"/>
                  <a:gd name="T20" fmla="*/ 129 w 219"/>
                  <a:gd name="T21" fmla="*/ 67 h 680"/>
                  <a:gd name="T22" fmla="*/ 136 w 219"/>
                  <a:gd name="T23" fmla="*/ 37 h 680"/>
                  <a:gd name="T24" fmla="*/ 110 w 219"/>
                  <a:gd name="T25" fmla="*/ 1 h 680"/>
                  <a:gd name="T26" fmla="*/ 77 w 219"/>
                  <a:gd name="T27" fmla="*/ 1 h 680"/>
                  <a:gd name="T28" fmla="*/ 52 w 219"/>
                  <a:gd name="T29" fmla="*/ 11 h 680"/>
                  <a:gd name="T30" fmla="*/ 52 w 219"/>
                  <a:gd name="T31" fmla="*/ 20 h 680"/>
                  <a:gd name="T32" fmla="*/ 51 w 219"/>
                  <a:gd name="T33" fmla="*/ 26 h 680"/>
                  <a:gd name="T34" fmla="*/ 49 w 219"/>
                  <a:gd name="T35" fmla="*/ 41 h 680"/>
                  <a:gd name="T36" fmla="*/ 54 w 219"/>
                  <a:gd name="T37" fmla="*/ 71 h 680"/>
                  <a:gd name="T38" fmla="*/ 48 w 219"/>
                  <a:gd name="T39" fmla="*/ 75 h 680"/>
                  <a:gd name="T40" fmla="*/ 46 w 219"/>
                  <a:gd name="T41" fmla="*/ 84 h 680"/>
                  <a:gd name="T42" fmla="*/ 54 w 219"/>
                  <a:gd name="T43" fmla="*/ 94 h 680"/>
                  <a:gd name="T44" fmla="*/ 59 w 219"/>
                  <a:gd name="T45" fmla="*/ 101 h 680"/>
                  <a:gd name="T46" fmla="*/ 48 w 219"/>
                  <a:gd name="T47" fmla="*/ 111 h 680"/>
                  <a:gd name="T48" fmla="*/ 40 w 219"/>
                  <a:gd name="T49" fmla="*/ 113 h 680"/>
                  <a:gd name="T50" fmla="*/ 30 w 219"/>
                  <a:gd name="T51" fmla="*/ 117 h 680"/>
                  <a:gd name="T52" fmla="*/ 10 w 219"/>
                  <a:gd name="T53" fmla="*/ 169 h 680"/>
                  <a:gd name="T54" fmla="*/ 10 w 219"/>
                  <a:gd name="T55" fmla="*/ 247 h 680"/>
                  <a:gd name="T56" fmla="*/ 2 w 219"/>
                  <a:gd name="T57" fmla="*/ 287 h 680"/>
                  <a:gd name="T58" fmla="*/ 0 w 219"/>
                  <a:gd name="T59" fmla="*/ 311 h 680"/>
                  <a:gd name="T60" fmla="*/ 7 w 219"/>
                  <a:gd name="T61" fmla="*/ 331 h 680"/>
                  <a:gd name="T62" fmla="*/ 7 w 219"/>
                  <a:gd name="T63" fmla="*/ 401 h 680"/>
                  <a:gd name="T64" fmla="*/ 7 w 219"/>
                  <a:gd name="T65" fmla="*/ 444 h 680"/>
                  <a:gd name="T66" fmla="*/ 16 w 219"/>
                  <a:gd name="T67" fmla="*/ 465 h 680"/>
                  <a:gd name="T68" fmla="*/ 19 w 219"/>
                  <a:gd name="T69" fmla="*/ 471 h 680"/>
                  <a:gd name="T70" fmla="*/ 26 w 219"/>
                  <a:gd name="T71" fmla="*/ 544 h 680"/>
                  <a:gd name="T72" fmla="*/ 29 w 219"/>
                  <a:gd name="T73" fmla="*/ 605 h 680"/>
                  <a:gd name="T74" fmla="*/ 17 w 219"/>
                  <a:gd name="T75" fmla="*/ 648 h 680"/>
                  <a:gd name="T76" fmla="*/ 9 w 219"/>
                  <a:gd name="T77" fmla="*/ 675 h 680"/>
                  <a:gd name="T78" fmla="*/ 20 w 219"/>
                  <a:gd name="T79" fmla="*/ 678 h 680"/>
                  <a:gd name="T80" fmla="*/ 41 w 219"/>
                  <a:gd name="T81" fmla="*/ 675 h 680"/>
                  <a:gd name="T82" fmla="*/ 52 w 219"/>
                  <a:gd name="T83" fmla="*/ 637 h 680"/>
                  <a:gd name="T84" fmla="*/ 52 w 219"/>
                  <a:gd name="T85" fmla="*/ 604 h 680"/>
                  <a:gd name="T86" fmla="*/ 56 w 219"/>
                  <a:gd name="T87" fmla="*/ 581 h 680"/>
                  <a:gd name="T88" fmla="*/ 66 w 219"/>
                  <a:gd name="T89" fmla="*/ 536 h 680"/>
                  <a:gd name="T90" fmla="*/ 69 w 219"/>
                  <a:gd name="T91" fmla="*/ 504 h 680"/>
                  <a:gd name="T92" fmla="*/ 69 w 219"/>
                  <a:gd name="T93" fmla="*/ 490 h 680"/>
                  <a:gd name="T94" fmla="*/ 90 w 219"/>
                  <a:gd name="T95" fmla="*/ 508 h 680"/>
                  <a:gd name="T96" fmla="*/ 96 w 219"/>
                  <a:gd name="T97" fmla="*/ 651 h 680"/>
                  <a:gd name="T98" fmla="*/ 102 w 219"/>
                  <a:gd name="T99" fmla="*/ 668 h 680"/>
                  <a:gd name="T100" fmla="*/ 114 w 219"/>
                  <a:gd name="T101" fmla="*/ 677 h 680"/>
                  <a:gd name="T102" fmla="*/ 128 w 219"/>
                  <a:gd name="T103" fmla="*/ 668 h 680"/>
                  <a:gd name="T104" fmla="*/ 124 w 219"/>
                  <a:gd name="T105" fmla="*/ 606 h 680"/>
                  <a:gd name="T106" fmla="*/ 131 w 219"/>
                  <a:gd name="T107" fmla="*/ 578 h 680"/>
                  <a:gd name="T108" fmla="*/ 138 w 219"/>
                  <a:gd name="T109" fmla="*/ 536 h 680"/>
                  <a:gd name="T110" fmla="*/ 136 w 219"/>
                  <a:gd name="T111" fmla="*/ 521 h 680"/>
                  <a:gd name="T112" fmla="*/ 134 w 219"/>
                  <a:gd name="T113" fmla="*/ 507 h 6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9"/>
                  <a:gd name="T172" fmla="*/ 0 h 680"/>
                  <a:gd name="T173" fmla="*/ 219 w 219"/>
                  <a:gd name="T174" fmla="*/ 680 h 6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9" h="680">
                    <a:moveTo>
                      <a:pt x="218" y="354"/>
                    </a:moveTo>
                    <a:lnTo>
                      <a:pt x="180" y="352"/>
                    </a:lnTo>
                    <a:lnTo>
                      <a:pt x="180" y="350"/>
                    </a:lnTo>
                    <a:lnTo>
                      <a:pt x="180" y="348"/>
                    </a:lnTo>
                    <a:lnTo>
                      <a:pt x="180" y="345"/>
                    </a:lnTo>
                    <a:lnTo>
                      <a:pt x="179" y="342"/>
                    </a:lnTo>
                    <a:lnTo>
                      <a:pt x="177" y="339"/>
                    </a:lnTo>
                    <a:lnTo>
                      <a:pt x="176" y="337"/>
                    </a:lnTo>
                    <a:lnTo>
                      <a:pt x="174" y="335"/>
                    </a:lnTo>
                    <a:lnTo>
                      <a:pt x="171" y="333"/>
                    </a:lnTo>
                    <a:lnTo>
                      <a:pt x="165" y="301"/>
                    </a:lnTo>
                    <a:lnTo>
                      <a:pt x="167" y="296"/>
                    </a:lnTo>
                    <a:lnTo>
                      <a:pt x="171" y="287"/>
                    </a:lnTo>
                    <a:lnTo>
                      <a:pt x="174" y="277"/>
                    </a:lnTo>
                    <a:lnTo>
                      <a:pt x="177" y="265"/>
                    </a:lnTo>
                    <a:lnTo>
                      <a:pt x="181" y="254"/>
                    </a:lnTo>
                    <a:lnTo>
                      <a:pt x="182" y="244"/>
                    </a:lnTo>
                    <a:lnTo>
                      <a:pt x="184" y="237"/>
                    </a:lnTo>
                    <a:lnTo>
                      <a:pt x="185" y="233"/>
                    </a:lnTo>
                    <a:lnTo>
                      <a:pt x="184" y="227"/>
                    </a:lnTo>
                    <a:lnTo>
                      <a:pt x="182" y="215"/>
                    </a:lnTo>
                    <a:lnTo>
                      <a:pt x="181" y="198"/>
                    </a:lnTo>
                    <a:lnTo>
                      <a:pt x="177" y="179"/>
                    </a:lnTo>
                    <a:lnTo>
                      <a:pt x="173" y="160"/>
                    </a:lnTo>
                    <a:lnTo>
                      <a:pt x="169" y="143"/>
                    </a:lnTo>
                    <a:lnTo>
                      <a:pt x="165" y="131"/>
                    </a:lnTo>
                    <a:lnTo>
                      <a:pt x="162" y="124"/>
                    </a:lnTo>
                    <a:lnTo>
                      <a:pt x="149" y="117"/>
                    </a:lnTo>
                    <a:lnTo>
                      <a:pt x="141" y="112"/>
                    </a:lnTo>
                    <a:lnTo>
                      <a:pt x="136" y="108"/>
                    </a:lnTo>
                    <a:lnTo>
                      <a:pt x="133" y="105"/>
                    </a:lnTo>
                    <a:lnTo>
                      <a:pt x="133" y="103"/>
                    </a:lnTo>
                    <a:lnTo>
                      <a:pt x="133" y="101"/>
                    </a:lnTo>
                    <a:lnTo>
                      <a:pt x="134" y="101"/>
                    </a:lnTo>
                    <a:lnTo>
                      <a:pt x="135" y="101"/>
                    </a:lnTo>
                    <a:lnTo>
                      <a:pt x="145" y="85"/>
                    </a:lnTo>
                    <a:lnTo>
                      <a:pt x="144" y="85"/>
                    </a:lnTo>
                    <a:lnTo>
                      <a:pt x="142" y="84"/>
                    </a:lnTo>
                    <a:lnTo>
                      <a:pt x="140" y="83"/>
                    </a:lnTo>
                    <a:lnTo>
                      <a:pt x="137" y="81"/>
                    </a:lnTo>
                    <a:lnTo>
                      <a:pt x="134" y="78"/>
                    </a:lnTo>
                    <a:lnTo>
                      <a:pt x="131" y="74"/>
                    </a:lnTo>
                    <a:lnTo>
                      <a:pt x="129" y="67"/>
                    </a:lnTo>
                    <a:lnTo>
                      <a:pt x="129" y="59"/>
                    </a:lnTo>
                    <a:lnTo>
                      <a:pt x="131" y="53"/>
                    </a:lnTo>
                    <a:lnTo>
                      <a:pt x="133" y="45"/>
                    </a:lnTo>
                    <a:lnTo>
                      <a:pt x="136" y="37"/>
                    </a:lnTo>
                    <a:lnTo>
                      <a:pt x="136" y="30"/>
                    </a:lnTo>
                    <a:lnTo>
                      <a:pt x="133" y="21"/>
                    </a:lnTo>
                    <a:lnTo>
                      <a:pt x="125" y="12"/>
                    </a:lnTo>
                    <a:lnTo>
                      <a:pt x="110" y="1"/>
                    </a:lnTo>
                    <a:lnTo>
                      <a:pt x="106" y="0"/>
                    </a:lnTo>
                    <a:lnTo>
                      <a:pt x="97" y="0"/>
                    </a:lnTo>
                    <a:lnTo>
                      <a:pt x="88" y="0"/>
                    </a:lnTo>
                    <a:lnTo>
                      <a:pt x="77" y="1"/>
                    </a:lnTo>
                    <a:lnTo>
                      <a:pt x="68" y="3"/>
                    </a:lnTo>
                    <a:lnTo>
                      <a:pt x="59" y="5"/>
                    </a:lnTo>
                    <a:lnTo>
                      <a:pt x="54" y="8"/>
                    </a:lnTo>
                    <a:lnTo>
                      <a:pt x="52" y="11"/>
                    </a:lnTo>
                    <a:lnTo>
                      <a:pt x="52" y="14"/>
                    </a:lnTo>
                    <a:lnTo>
                      <a:pt x="52" y="16"/>
                    </a:lnTo>
                    <a:lnTo>
                      <a:pt x="52" y="18"/>
                    </a:lnTo>
                    <a:lnTo>
                      <a:pt x="52" y="20"/>
                    </a:lnTo>
                    <a:lnTo>
                      <a:pt x="52" y="23"/>
                    </a:lnTo>
                    <a:lnTo>
                      <a:pt x="52" y="24"/>
                    </a:lnTo>
                    <a:lnTo>
                      <a:pt x="52" y="25"/>
                    </a:lnTo>
                    <a:lnTo>
                      <a:pt x="51" y="26"/>
                    </a:lnTo>
                    <a:lnTo>
                      <a:pt x="51" y="28"/>
                    </a:lnTo>
                    <a:lnTo>
                      <a:pt x="50" y="31"/>
                    </a:lnTo>
                    <a:lnTo>
                      <a:pt x="49" y="36"/>
                    </a:lnTo>
                    <a:lnTo>
                      <a:pt x="49" y="41"/>
                    </a:lnTo>
                    <a:lnTo>
                      <a:pt x="50" y="48"/>
                    </a:lnTo>
                    <a:lnTo>
                      <a:pt x="52" y="56"/>
                    </a:lnTo>
                    <a:lnTo>
                      <a:pt x="54" y="67"/>
                    </a:lnTo>
                    <a:lnTo>
                      <a:pt x="54" y="71"/>
                    </a:lnTo>
                    <a:lnTo>
                      <a:pt x="54" y="74"/>
                    </a:lnTo>
                    <a:lnTo>
                      <a:pt x="53" y="75"/>
                    </a:lnTo>
                    <a:lnTo>
                      <a:pt x="50" y="75"/>
                    </a:lnTo>
                    <a:lnTo>
                      <a:pt x="48" y="75"/>
                    </a:lnTo>
                    <a:lnTo>
                      <a:pt x="46" y="75"/>
                    </a:lnTo>
                    <a:lnTo>
                      <a:pt x="45" y="77"/>
                    </a:lnTo>
                    <a:lnTo>
                      <a:pt x="45" y="81"/>
                    </a:lnTo>
                    <a:lnTo>
                      <a:pt x="46" y="84"/>
                    </a:lnTo>
                    <a:lnTo>
                      <a:pt x="47" y="86"/>
                    </a:lnTo>
                    <a:lnTo>
                      <a:pt x="49" y="89"/>
                    </a:lnTo>
                    <a:lnTo>
                      <a:pt x="52" y="91"/>
                    </a:lnTo>
                    <a:lnTo>
                      <a:pt x="54" y="94"/>
                    </a:lnTo>
                    <a:lnTo>
                      <a:pt x="56" y="95"/>
                    </a:lnTo>
                    <a:lnTo>
                      <a:pt x="58" y="97"/>
                    </a:lnTo>
                    <a:lnTo>
                      <a:pt x="59" y="99"/>
                    </a:lnTo>
                    <a:lnTo>
                      <a:pt x="59" y="101"/>
                    </a:lnTo>
                    <a:lnTo>
                      <a:pt x="57" y="104"/>
                    </a:lnTo>
                    <a:lnTo>
                      <a:pt x="54" y="106"/>
                    </a:lnTo>
                    <a:lnTo>
                      <a:pt x="52" y="109"/>
                    </a:lnTo>
                    <a:lnTo>
                      <a:pt x="48" y="111"/>
                    </a:lnTo>
                    <a:lnTo>
                      <a:pt x="44" y="113"/>
                    </a:lnTo>
                    <a:lnTo>
                      <a:pt x="42" y="113"/>
                    </a:lnTo>
                    <a:lnTo>
                      <a:pt x="41" y="113"/>
                    </a:lnTo>
                    <a:lnTo>
                      <a:pt x="40" y="113"/>
                    </a:lnTo>
                    <a:lnTo>
                      <a:pt x="38" y="114"/>
                    </a:lnTo>
                    <a:lnTo>
                      <a:pt x="36" y="114"/>
                    </a:lnTo>
                    <a:lnTo>
                      <a:pt x="33" y="115"/>
                    </a:lnTo>
                    <a:lnTo>
                      <a:pt x="30" y="117"/>
                    </a:lnTo>
                    <a:lnTo>
                      <a:pt x="26" y="120"/>
                    </a:lnTo>
                    <a:lnTo>
                      <a:pt x="23" y="124"/>
                    </a:lnTo>
                    <a:lnTo>
                      <a:pt x="20" y="130"/>
                    </a:lnTo>
                    <a:lnTo>
                      <a:pt x="10" y="169"/>
                    </a:lnTo>
                    <a:lnTo>
                      <a:pt x="5" y="199"/>
                    </a:lnTo>
                    <a:lnTo>
                      <a:pt x="5" y="221"/>
                    </a:lnTo>
                    <a:lnTo>
                      <a:pt x="7" y="236"/>
                    </a:lnTo>
                    <a:lnTo>
                      <a:pt x="10" y="247"/>
                    </a:lnTo>
                    <a:lnTo>
                      <a:pt x="12" y="258"/>
                    </a:lnTo>
                    <a:lnTo>
                      <a:pt x="11" y="267"/>
                    </a:lnTo>
                    <a:lnTo>
                      <a:pt x="6" y="280"/>
                    </a:lnTo>
                    <a:lnTo>
                      <a:pt x="2" y="287"/>
                    </a:lnTo>
                    <a:lnTo>
                      <a:pt x="0" y="295"/>
                    </a:lnTo>
                    <a:lnTo>
                      <a:pt x="0" y="301"/>
                    </a:lnTo>
                    <a:lnTo>
                      <a:pt x="0" y="306"/>
                    </a:lnTo>
                    <a:lnTo>
                      <a:pt x="0" y="311"/>
                    </a:lnTo>
                    <a:lnTo>
                      <a:pt x="2" y="316"/>
                    </a:lnTo>
                    <a:lnTo>
                      <a:pt x="4" y="320"/>
                    </a:lnTo>
                    <a:lnTo>
                      <a:pt x="6" y="323"/>
                    </a:lnTo>
                    <a:lnTo>
                      <a:pt x="7" y="331"/>
                    </a:lnTo>
                    <a:lnTo>
                      <a:pt x="8" y="344"/>
                    </a:lnTo>
                    <a:lnTo>
                      <a:pt x="8" y="362"/>
                    </a:lnTo>
                    <a:lnTo>
                      <a:pt x="8" y="381"/>
                    </a:lnTo>
                    <a:lnTo>
                      <a:pt x="7" y="401"/>
                    </a:lnTo>
                    <a:lnTo>
                      <a:pt x="7" y="417"/>
                    </a:lnTo>
                    <a:lnTo>
                      <a:pt x="6" y="429"/>
                    </a:lnTo>
                    <a:lnTo>
                      <a:pt x="6" y="433"/>
                    </a:lnTo>
                    <a:lnTo>
                      <a:pt x="7" y="444"/>
                    </a:lnTo>
                    <a:lnTo>
                      <a:pt x="9" y="452"/>
                    </a:lnTo>
                    <a:lnTo>
                      <a:pt x="11" y="458"/>
                    </a:lnTo>
                    <a:lnTo>
                      <a:pt x="13" y="463"/>
                    </a:lnTo>
                    <a:lnTo>
                      <a:pt x="16" y="465"/>
                    </a:lnTo>
                    <a:lnTo>
                      <a:pt x="17" y="467"/>
                    </a:lnTo>
                    <a:lnTo>
                      <a:pt x="18" y="468"/>
                    </a:lnTo>
                    <a:lnTo>
                      <a:pt x="19" y="471"/>
                    </a:lnTo>
                    <a:lnTo>
                      <a:pt x="20" y="484"/>
                    </a:lnTo>
                    <a:lnTo>
                      <a:pt x="22" y="502"/>
                    </a:lnTo>
                    <a:lnTo>
                      <a:pt x="24" y="522"/>
                    </a:lnTo>
                    <a:lnTo>
                      <a:pt x="26" y="544"/>
                    </a:lnTo>
                    <a:lnTo>
                      <a:pt x="28" y="565"/>
                    </a:lnTo>
                    <a:lnTo>
                      <a:pt x="29" y="583"/>
                    </a:lnTo>
                    <a:lnTo>
                      <a:pt x="30" y="596"/>
                    </a:lnTo>
                    <a:lnTo>
                      <a:pt x="29" y="605"/>
                    </a:lnTo>
                    <a:lnTo>
                      <a:pt x="27" y="617"/>
                    </a:lnTo>
                    <a:lnTo>
                      <a:pt x="23" y="628"/>
                    </a:lnTo>
                    <a:lnTo>
                      <a:pt x="20" y="639"/>
                    </a:lnTo>
                    <a:lnTo>
                      <a:pt x="17" y="648"/>
                    </a:lnTo>
                    <a:lnTo>
                      <a:pt x="14" y="656"/>
                    </a:lnTo>
                    <a:lnTo>
                      <a:pt x="12" y="660"/>
                    </a:lnTo>
                    <a:lnTo>
                      <a:pt x="11" y="662"/>
                    </a:lnTo>
                    <a:lnTo>
                      <a:pt x="9" y="675"/>
                    </a:lnTo>
                    <a:lnTo>
                      <a:pt x="10" y="676"/>
                    </a:lnTo>
                    <a:lnTo>
                      <a:pt x="12" y="676"/>
                    </a:lnTo>
                    <a:lnTo>
                      <a:pt x="16" y="677"/>
                    </a:lnTo>
                    <a:lnTo>
                      <a:pt x="20" y="678"/>
                    </a:lnTo>
                    <a:lnTo>
                      <a:pt x="25" y="679"/>
                    </a:lnTo>
                    <a:lnTo>
                      <a:pt x="31" y="679"/>
                    </a:lnTo>
                    <a:lnTo>
                      <a:pt x="36" y="678"/>
                    </a:lnTo>
                    <a:lnTo>
                      <a:pt x="41" y="675"/>
                    </a:lnTo>
                    <a:lnTo>
                      <a:pt x="46" y="670"/>
                    </a:lnTo>
                    <a:lnTo>
                      <a:pt x="49" y="660"/>
                    </a:lnTo>
                    <a:lnTo>
                      <a:pt x="51" y="649"/>
                    </a:lnTo>
                    <a:lnTo>
                      <a:pt x="52" y="637"/>
                    </a:lnTo>
                    <a:lnTo>
                      <a:pt x="52" y="625"/>
                    </a:lnTo>
                    <a:lnTo>
                      <a:pt x="52" y="615"/>
                    </a:lnTo>
                    <a:lnTo>
                      <a:pt x="52" y="607"/>
                    </a:lnTo>
                    <a:lnTo>
                      <a:pt x="52" y="604"/>
                    </a:lnTo>
                    <a:lnTo>
                      <a:pt x="52" y="603"/>
                    </a:lnTo>
                    <a:lnTo>
                      <a:pt x="53" y="598"/>
                    </a:lnTo>
                    <a:lnTo>
                      <a:pt x="54" y="590"/>
                    </a:lnTo>
                    <a:lnTo>
                      <a:pt x="56" y="581"/>
                    </a:lnTo>
                    <a:lnTo>
                      <a:pt x="59" y="570"/>
                    </a:lnTo>
                    <a:lnTo>
                      <a:pt x="61" y="559"/>
                    </a:lnTo>
                    <a:lnTo>
                      <a:pt x="64" y="547"/>
                    </a:lnTo>
                    <a:lnTo>
                      <a:pt x="66" y="536"/>
                    </a:lnTo>
                    <a:lnTo>
                      <a:pt x="67" y="528"/>
                    </a:lnTo>
                    <a:lnTo>
                      <a:pt x="68" y="519"/>
                    </a:lnTo>
                    <a:lnTo>
                      <a:pt x="69" y="511"/>
                    </a:lnTo>
                    <a:lnTo>
                      <a:pt x="69" y="504"/>
                    </a:lnTo>
                    <a:lnTo>
                      <a:pt x="69" y="498"/>
                    </a:lnTo>
                    <a:lnTo>
                      <a:pt x="69" y="493"/>
                    </a:lnTo>
                    <a:lnTo>
                      <a:pt x="69" y="490"/>
                    </a:lnTo>
                    <a:lnTo>
                      <a:pt x="84" y="490"/>
                    </a:lnTo>
                    <a:lnTo>
                      <a:pt x="84" y="507"/>
                    </a:lnTo>
                    <a:lnTo>
                      <a:pt x="90" y="507"/>
                    </a:lnTo>
                    <a:lnTo>
                      <a:pt x="90" y="508"/>
                    </a:lnTo>
                    <a:lnTo>
                      <a:pt x="105" y="601"/>
                    </a:lnTo>
                    <a:lnTo>
                      <a:pt x="96" y="648"/>
                    </a:lnTo>
                    <a:lnTo>
                      <a:pt x="96" y="649"/>
                    </a:lnTo>
                    <a:lnTo>
                      <a:pt x="96" y="651"/>
                    </a:lnTo>
                    <a:lnTo>
                      <a:pt x="97" y="655"/>
                    </a:lnTo>
                    <a:lnTo>
                      <a:pt x="98" y="659"/>
                    </a:lnTo>
                    <a:lnTo>
                      <a:pt x="99" y="663"/>
                    </a:lnTo>
                    <a:lnTo>
                      <a:pt x="102" y="668"/>
                    </a:lnTo>
                    <a:lnTo>
                      <a:pt x="104" y="672"/>
                    </a:lnTo>
                    <a:lnTo>
                      <a:pt x="108" y="676"/>
                    </a:lnTo>
                    <a:lnTo>
                      <a:pt x="110" y="677"/>
                    </a:lnTo>
                    <a:lnTo>
                      <a:pt x="114" y="677"/>
                    </a:lnTo>
                    <a:lnTo>
                      <a:pt x="119" y="676"/>
                    </a:lnTo>
                    <a:lnTo>
                      <a:pt x="122" y="673"/>
                    </a:lnTo>
                    <a:lnTo>
                      <a:pt x="126" y="671"/>
                    </a:lnTo>
                    <a:lnTo>
                      <a:pt x="128" y="668"/>
                    </a:lnTo>
                    <a:lnTo>
                      <a:pt x="129" y="667"/>
                    </a:lnTo>
                    <a:lnTo>
                      <a:pt x="130" y="666"/>
                    </a:lnTo>
                    <a:lnTo>
                      <a:pt x="134" y="630"/>
                    </a:lnTo>
                    <a:lnTo>
                      <a:pt x="124" y="606"/>
                    </a:lnTo>
                    <a:lnTo>
                      <a:pt x="125" y="604"/>
                    </a:lnTo>
                    <a:lnTo>
                      <a:pt x="126" y="598"/>
                    </a:lnTo>
                    <a:lnTo>
                      <a:pt x="128" y="589"/>
                    </a:lnTo>
                    <a:lnTo>
                      <a:pt x="131" y="578"/>
                    </a:lnTo>
                    <a:lnTo>
                      <a:pt x="134" y="566"/>
                    </a:lnTo>
                    <a:lnTo>
                      <a:pt x="136" y="555"/>
                    </a:lnTo>
                    <a:lnTo>
                      <a:pt x="138" y="545"/>
                    </a:lnTo>
                    <a:lnTo>
                      <a:pt x="138" y="536"/>
                    </a:lnTo>
                    <a:lnTo>
                      <a:pt x="137" y="532"/>
                    </a:lnTo>
                    <a:lnTo>
                      <a:pt x="137" y="529"/>
                    </a:lnTo>
                    <a:lnTo>
                      <a:pt x="137" y="525"/>
                    </a:lnTo>
                    <a:lnTo>
                      <a:pt x="136" y="521"/>
                    </a:lnTo>
                    <a:lnTo>
                      <a:pt x="136" y="517"/>
                    </a:lnTo>
                    <a:lnTo>
                      <a:pt x="135" y="513"/>
                    </a:lnTo>
                    <a:lnTo>
                      <a:pt x="135" y="509"/>
                    </a:lnTo>
                    <a:lnTo>
                      <a:pt x="134" y="507"/>
                    </a:lnTo>
                    <a:lnTo>
                      <a:pt x="218" y="506"/>
                    </a:lnTo>
                    <a:lnTo>
                      <a:pt x="218" y="354"/>
                    </a:lnTo>
                  </a:path>
                </a:pathLst>
              </a:custGeom>
              <a:solidFill>
                <a:srgbClr val="FF996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lgn="l">
                  <a:spcBef>
                    <a:spcPct val="50000"/>
                  </a:spcBef>
                </a:pPr>
                <a:endParaRPr lang="zh-CN" altLang="en-US" sz="1600" b="1">
                  <a:solidFill>
                    <a:schemeClr val="bg1"/>
                  </a:solidFill>
                  <a:latin typeface="华文中宋" pitchFamily="2" charset="-122"/>
                  <a:ea typeface="华文中宋" pitchFamily="2" charset="-122"/>
                </a:endParaRPr>
              </a:p>
            </p:txBody>
          </p:sp>
        </p:grpSp>
      </p:grpSp>
      <p:sp>
        <p:nvSpPr>
          <p:cNvPr id="41" name="Text Box 39"/>
          <p:cNvSpPr txBox="1">
            <a:spLocks noChangeArrowheads="1"/>
          </p:cNvSpPr>
          <p:nvPr/>
        </p:nvSpPr>
        <p:spPr bwMode="gray">
          <a:xfrm>
            <a:off x="612775" y="333375"/>
            <a:ext cx="2951163" cy="519113"/>
          </a:xfrm>
          <a:prstGeom prst="rect">
            <a:avLst/>
          </a:prstGeom>
          <a:noFill/>
          <a:ln>
            <a:noFill/>
          </a:ln>
          <a:effectLst/>
          <a:extLst>
            <a:ext uri="{909E8E84-426E-40DD-AFC4-6F175D3DCCD1}">
              <a14:hiddenFill xmlns:a14="http://schemas.microsoft.com/office/drawing/2010/main">
                <a:gradFill rotWithShape="1">
                  <a:gsLst>
                    <a:gs pos="0">
                      <a:srgbClr val="47ABE3">
                        <a:gamma/>
                        <a:tint val="45490"/>
                        <a:invGamma/>
                      </a:srgbClr>
                    </a:gs>
                    <a:gs pos="100000">
                      <a:srgbClr val="47ABE3"/>
                    </a:gs>
                  </a:gsLst>
                  <a:lin ang="2700000" scaled="1"/>
                </a:gra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Times New Roman" pitchFamily="18" charset="0"/>
                <a:ea typeface="宋体" pitchFamily="2" charset="-122"/>
              </a:defRPr>
            </a:lvl1pPr>
            <a:lvl2pPr eaLnBrk="0" hangingPunct="0">
              <a:defRPr sz="2800">
                <a:solidFill>
                  <a:schemeClr val="tx1"/>
                </a:solidFill>
                <a:latin typeface="Times New Roman" pitchFamily="18" charset="0"/>
                <a:ea typeface="宋体" pitchFamily="2" charset="-122"/>
              </a:defRPr>
            </a:lvl2pPr>
            <a:lvl3pPr eaLnBrk="0" hangingPunct="0">
              <a:defRPr sz="2800">
                <a:solidFill>
                  <a:schemeClr val="tx1"/>
                </a:solidFill>
                <a:latin typeface="Times New Roman" pitchFamily="18" charset="0"/>
                <a:ea typeface="宋体" pitchFamily="2" charset="-122"/>
              </a:defRPr>
            </a:lvl3pPr>
            <a:lvl4pPr eaLnBrk="0" hangingPunct="0">
              <a:defRPr sz="2800">
                <a:solidFill>
                  <a:schemeClr val="tx1"/>
                </a:solidFill>
                <a:latin typeface="Times New Roman" pitchFamily="18" charset="0"/>
                <a:ea typeface="宋体" pitchFamily="2" charset="-122"/>
              </a:defRPr>
            </a:lvl4pPr>
            <a:lvl5pPr eaLnBrk="0" hangingPunct="0">
              <a:defRPr sz="2800">
                <a:solidFill>
                  <a:schemeClr val="tx1"/>
                </a:solidFill>
                <a:latin typeface="Times New Roman" pitchFamily="18" charset="0"/>
                <a:ea typeface="宋体" pitchFamily="2" charset="-122"/>
              </a:defRPr>
            </a:lvl5pPr>
            <a:lvl6pPr algn="ctr" eaLnBrk="0" fontAlgn="base" hangingPunct="0">
              <a:spcBef>
                <a:spcPct val="20000"/>
              </a:spcBef>
              <a:spcAft>
                <a:spcPct val="0"/>
              </a:spcAft>
              <a:defRPr sz="2800">
                <a:solidFill>
                  <a:schemeClr val="tx1"/>
                </a:solidFill>
                <a:latin typeface="Times New Roman" pitchFamily="18" charset="0"/>
                <a:ea typeface="宋体" pitchFamily="2" charset="-122"/>
              </a:defRPr>
            </a:lvl6pPr>
            <a:lvl7pPr algn="ctr" eaLnBrk="0" fontAlgn="base" hangingPunct="0">
              <a:spcBef>
                <a:spcPct val="20000"/>
              </a:spcBef>
              <a:spcAft>
                <a:spcPct val="0"/>
              </a:spcAft>
              <a:defRPr sz="2800">
                <a:solidFill>
                  <a:schemeClr val="tx1"/>
                </a:solidFill>
                <a:latin typeface="Times New Roman" pitchFamily="18" charset="0"/>
                <a:ea typeface="宋体" pitchFamily="2" charset="-122"/>
              </a:defRPr>
            </a:lvl7pPr>
            <a:lvl8pPr algn="ctr" eaLnBrk="0" fontAlgn="base" hangingPunct="0">
              <a:spcBef>
                <a:spcPct val="20000"/>
              </a:spcBef>
              <a:spcAft>
                <a:spcPct val="0"/>
              </a:spcAft>
              <a:defRPr sz="2800">
                <a:solidFill>
                  <a:schemeClr val="tx1"/>
                </a:solidFill>
                <a:latin typeface="Times New Roman" pitchFamily="18" charset="0"/>
                <a:ea typeface="宋体" pitchFamily="2" charset="-122"/>
              </a:defRPr>
            </a:lvl8pPr>
            <a:lvl9pPr algn="ctr" eaLnBrk="0" fontAlgn="base" hangingPunct="0">
              <a:spcBef>
                <a:spcPct val="20000"/>
              </a:spcBef>
              <a:spcAft>
                <a:spcPct val="0"/>
              </a:spcAft>
              <a:defRPr sz="2800">
                <a:solidFill>
                  <a:schemeClr val="tx1"/>
                </a:solidFill>
                <a:latin typeface="Times New Roman" pitchFamily="18" charset="0"/>
                <a:ea typeface="宋体" pitchFamily="2" charset="-122"/>
              </a:defRPr>
            </a:lvl9pPr>
          </a:lstStyle>
          <a:p>
            <a:pPr algn="l" eaLnBrk="1" hangingPunct="1">
              <a:spcBef>
                <a:spcPct val="50000"/>
              </a:spcBef>
            </a:pPr>
            <a:r>
              <a:rPr lang="zh-CN" altLang="en-US" b="1">
                <a:solidFill>
                  <a:schemeClr val="accent2"/>
                </a:solidFill>
              </a:rPr>
              <a:t>目  录</a:t>
            </a:r>
          </a:p>
        </p:txBody>
      </p:sp>
    </p:spTree>
    <p:extLst>
      <p:ext uri="{BB962C8B-B14F-4D97-AF65-F5344CB8AC3E}">
        <p14:creationId xmlns:p14="http://schemas.microsoft.com/office/powerpoint/2010/main" val="20923043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术语</a:t>
            </a:r>
            <a:endParaRPr lang="en-US" altLang="zh-CN" dirty="0"/>
          </a:p>
        </p:txBody>
      </p:sp>
      <p:sp>
        <p:nvSpPr>
          <p:cNvPr id="8" name="Rectangle 79"/>
          <p:cNvSpPr>
            <a:spLocks noChangeArrowheads="1"/>
          </p:cNvSpPr>
          <p:nvPr/>
        </p:nvSpPr>
        <p:spPr bwMode="auto">
          <a:xfrm>
            <a:off x="72330" y="980728"/>
            <a:ext cx="882015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dirty="0"/>
              <a:t>文件系统：一种把数据组织成文件和目录的存储方式，提供了基于文件的存取接口，并通过文件权限控制访问。另外，还包括一些表示设备、套接字和管道的特殊文件类型，以及包含文件访问时间戳的元数据。</a:t>
            </a:r>
          </a:p>
          <a:p>
            <a:pPr marL="609600" indent="-609600" eaLnBrk="0" hangingPunct="0">
              <a:buFontTx/>
              <a:buChar char="•"/>
            </a:pPr>
            <a:r>
              <a:rPr lang="zh-CN" altLang="en-US" dirty="0"/>
              <a:t>文件系统缓存：主存</a:t>
            </a:r>
            <a:r>
              <a:rPr lang="en-US" altLang="zh-CN" dirty="0"/>
              <a:t>(</a:t>
            </a:r>
            <a:r>
              <a:rPr lang="zh-CN" altLang="en-US" dirty="0"/>
              <a:t>通常是</a:t>
            </a:r>
            <a:r>
              <a:rPr lang="en-US" altLang="zh-CN" dirty="0"/>
              <a:t>DRAM)</a:t>
            </a:r>
            <a:r>
              <a:rPr lang="zh-CN" altLang="en-US" dirty="0"/>
              <a:t>的一块区域，用来缓存文件系统的内容，可能包含各种数据和元数据。</a:t>
            </a:r>
          </a:p>
          <a:p>
            <a:pPr marL="609600" indent="-609600" eaLnBrk="0" hangingPunct="0">
              <a:buFontTx/>
              <a:buChar char="•"/>
            </a:pPr>
            <a:r>
              <a:rPr lang="zh-CN" altLang="en-US" dirty="0"/>
              <a:t>操作：文件系统的操作是对文件系统的请求，包括</a:t>
            </a:r>
            <a:r>
              <a:rPr lang="en-US" altLang="zh-CN" dirty="0"/>
              <a:t>read()</a:t>
            </a:r>
            <a:r>
              <a:rPr lang="zh-CN" altLang="en-US" dirty="0"/>
              <a:t>、</a:t>
            </a:r>
            <a:r>
              <a:rPr lang="en-US" altLang="zh-CN" dirty="0"/>
              <a:t>write()</a:t>
            </a:r>
            <a:r>
              <a:rPr lang="zh-CN" altLang="en-US" dirty="0"/>
              <a:t>、</a:t>
            </a:r>
            <a:r>
              <a:rPr lang="en-US" altLang="zh-CN" dirty="0"/>
              <a:t>open()</a:t>
            </a:r>
            <a:r>
              <a:rPr lang="zh-CN" altLang="en-US" dirty="0"/>
              <a:t>、</a:t>
            </a:r>
            <a:r>
              <a:rPr lang="en-US" altLang="zh-CN" dirty="0"/>
              <a:t>close()</a:t>
            </a:r>
            <a:r>
              <a:rPr lang="zh-CN" altLang="en-US" dirty="0"/>
              <a:t>、</a:t>
            </a:r>
            <a:r>
              <a:rPr lang="en-US" altLang="zh-CN" dirty="0"/>
              <a:t>stat()</a:t>
            </a:r>
            <a:r>
              <a:rPr lang="zh-CN" altLang="en-US" dirty="0"/>
              <a:t>、</a:t>
            </a:r>
            <a:r>
              <a:rPr lang="en-US" altLang="zh-CN" dirty="0" err="1"/>
              <a:t>mkdir</a:t>
            </a:r>
            <a:r>
              <a:rPr lang="en-US" altLang="zh-CN" dirty="0"/>
              <a:t>()</a:t>
            </a:r>
            <a:r>
              <a:rPr lang="zh-CN" altLang="en-US" dirty="0"/>
              <a:t>以及其他操作。</a:t>
            </a:r>
          </a:p>
          <a:p>
            <a:pPr marL="609600" indent="-609600" eaLnBrk="0" hangingPunct="0">
              <a:buFontTx/>
              <a:buChar char="•"/>
            </a:pPr>
            <a:r>
              <a:rPr lang="en-US" altLang="zh-CN" dirty="0"/>
              <a:t>I/O</a:t>
            </a:r>
            <a:r>
              <a:rPr lang="zh-CN" altLang="en-US" dirty="0"/>
              <a:t>：输入</a:t>
            </a:r>
            <a:r>
              <a:rPr lang="en-US" altLang="zh-CN" dirty="0"/>
              <a:t>/</a:t>
            </a:r>
            <a:r>
              <a:rPr lang="zh-CN" altLang="en-US" dirty="0"/>
              <a:t>输出。文件系统</a:t>
            </a:r>
            <a:r>
              <a:rPr lang="en-US" altLang="zh-CN" dirty="0"/>
              <a:t>I/O</a:t>
            </a:r>
            <a:r>
              <a:rPr lang="zh-CN" altLang="en-US" dirty="0"/>
              <a:t>有好几种定义，这里仅仅指直接读写</a:t>
            </a:r>
            <a:r>
              <a:rPr lang="en-US" altLang="zh-CN" dirty="0"/>
              <a:t>(</a:t>
            </a:r>
            <a:r>
              <a:rPr lang="zh-CN" altLang="en-US" dirty="0"/>
              <a:t>执行</a:t>
            </a:r>
            <a:r>
              <a:rPr lang="en-US" altLang="zh-CN" dirty="0"/>
              <a:t>I/O)</a:t>
            </a:r>
            <a:r>
              <a:rPr lang="zh-CN" altLang="en-US" dirty="0"/>
              <a:t>的操作，包括</a:t>
            </a:r>
            <a:r>
              <a:rPr lang="en-US" altLang="zh-CN" dirty="0"/>
              <a:t>read()</a:t>
            </a:r>
            <a:r>
              <a:rPr lang="zh-CN" altLang="en-US" dirty="0"/>
              <a:t>、</a:t>
            </a:r>
            <a:r>
              <a:rPr lang="en-US" altLang="zh-CN" dirty="0"/>
              <a:t>write()</a:t>
            </a:r>
            <a:r>
              <a:rPr lang="zh-CN" altLang="en-US" dirty="0"/>
              <a:t>、</a:t>
            </a:r>
            <a:r>
              <a:rPr lang="en-US" altLang="zh-CN" dirty="0"/>
              <a:t>stat()(</a:t>
            </a:r>
            <a:r>
              <a:rPr lang="zh-CN" altLang="en-US" dirty="0"/>
              <a:t>读的统计信息</a:t>
            </a:r>
            <a:r>
              <a:rPr lang="en-US" altLang="zh-CN" dirty="0"/>
              <a:t>)</a:t>
            </a:r>
            <a:r>
              <a:rPr lang="zh-CN" altLang="en-US" dirty="0"/>
              <a:t>和</a:t>
            </a:r>
            <a:r>
              <a:rPr lang="en-US" altLang="zh-CN" dirty="0" err="1"/>
              <a:t>mkdir</a:t>
            </a:r>
            <a:r>
              <a:rPr lang="en-US" altLang="zh-CN" dirty="0"/>
              <a:t>()(</a:t>
            </a:r>
            <a:r>
              <a:rPr lang="zh-CN" altLang="en-US" dirty="0"/>
              <a:t>创建一个新目录项</a:t>
            </a:r>
            <a:r>
              <a:rPr lang="en-US" altLang="zh-CN" dirty="0"/>
              <a:t>)</a:t>
            </a:r>
            <a:r>
              <a:rPr lang="zh-CN" altLang="en-US" dirty="0"/>
              <a:t>。</a:t>
            </a:r>
            <a:r>
              <a:rPr lang="en-US" altLang="zh-CN" dirty="0"/>
              <a:t>I/O</a:t>
            </a:r>
            <a:r>
              <a:rPr lang="zh-CN" altLang="en-US" dirty="0"/>
              <a:t>不包括</a:t>
            </a:r>
            <a:r>
              <a:rPr lang="en-US" altLang="zh-CN" dirty="0"/>
              <a:t>open()</a:t>
            </a:r>
            <a:r>
              <a:rPr lang="zh-CN" altLang="en-US" dirty="0"/>
              <a:t>和</a:t>
            </a:r>
            <a:r>
              <a:rPr lang="en-US" altLang="zh-CN" dirty="0"/>
              <a:t>close()</a:t>
            </a:r>
            <a:r>
              <a:rPr lang="zh-CN" altLang="en-US" dirty="0"/>
              <a:t>。</a:t>
            </a:r>
          </a:p>
          <a:p>
            <a:pPr marL="609600" indent="-609600" eaLnBrk="0" hangingPunct="0">
              <a:buFontTx/>
              <a:buChar char="•"/>
            </a:pPr>
            <a:r>
              <a:rPr lang="zh-CN" altLang="en-US" dirty="0"/>
              <a:t>逻辑</a:t>
            </a:r>
            <a:r>
              <a:rPr lang="en-US" altLang="zh-CN" dirty="0"/>
              <a:t>I/O</a:t>
            </a:r>
            <a:r>
              <a:rPr lang="zh-CN" altLang="en-US" dirty="0"/>
              <a:t>：由应用程序发给文件系统的</a:t>
            </a:r>
            <a:r>
              <a:rPr lang="en-US" altLang="zh-CN" dirty="0"/>
              <a:t>I/O</a:t>
            </a:r>
          </a:p>
          <a:p>
            <a:pPr marL="609600" indent="-609600" eaLnBrk="0" hangingPunct="0">
              <a:buFontTx/>
              <a:buChar char="•"/>
            </a:pPr>
            <a:r>
              <a:rPr lang="zh-CN" altLang="en-US" dirty="0"/>
              <a:t>物理</a:t>
            </a:r>
            <a:r>
              <a:rPr lang="en-US" altLang="zh-CN" dirty="0"/>
              <a:t>I/O</a:t>
            </a:r>
            <a:r>
              <a:rPr lang="zh-CN" altLang="en-US" dirty="0"/>
              <a:t>：由文件系统直接发给磁盘的</a:t>
            </a:r>
            <a:r>
              <a:rPr lang="en-US" altLang="zh-CN" dirty="0"/>
              <a:t>I/O(</a:t>
            </a:r>
            <a:r>
              <a:rPr lang="zh-CN" altLang="en-US" dirty="0"/>
              <a:t>或者通过裸</a:t>
            </a:r>
            <a:r>
              <a:rPr lang="en-US" altLang="zh-CN" dirty="0"/>
              <a:t>I/O)</a:t>
            </a:r>
            <a:r>
              <a:rPr lang="zh-CN" altLang="en-US" dirty="0"/>
              <a:t>。</a:t>
            </a:r>
          </a:p>
          <a:p>
            <a:pPr marL="609600" indent="-609600" eaLnBrk="0" hangingPunct="0">
              <a:buFontTx/>
              <a:buChar char="•"/>
            </a:pPr>
            <a:r>
              <a:rPr lang="zh-CN" altLang="en-US" dirty="0"/>
              <a:t>吞吐量：当前应用程序和文件系统之间的数据传输率，单位是</a:t>
            </a:r>
            <a:r>
              <a:rPr lang="en-US" altLang="zh-CN" dirty="0"/>
              <a:t>B/s</a:t>
            </a:r>
            <a:r>
              <a:rPr lang="zh-CN" altLang="en-US" dirty="0"/>
              <a:t>。</a:t>
            </a:r>
          </a:p>
          <a:p>
            <a:pPr marL="609600" indent="-609600" eaLnBrk="0" hangingPunct="0">
              <a:buFontTx/>
              <a:buChar char="•"/>
            </a:pPr>
            <a:r>
              <a:rPr lang="en-US" altLang="zh-CN" dirty="0" err="1"/>
              <a:t>inode</a:t>
            </a:r>
            <a:r>
              <a:rPr lang="zh-CN" altLang="en-US" dirty="0"/>
              <a:t>：一个索引节点</a:t>
            </a:r>
            <a:r>
              <a:rPr lang="en-US" altLang="zh-CN" dirty="0"/>
              <a:t>(</a:t>
            </a:r>
            <a:r>
              <a:rPr lang="en-US" altLang="zh-CN" dirty="0" err="1"/>
              <a:t>inode</a:t>
            </a:r>
            <a:r>
              <a:rPr lang="en-US" altLang="zh-CN" dirty="0"/>
              <a:t>)</a:t>
            </a:r>
            <a:r>
              <a:rPr lang="zh-CN" altLang="en-US" dirty="0"/>
              <a:t>是一种含有文件系统对象元数据的数据结构，其中有访问权限、时间戳以及数据指针。</a:t>
            </a:r>
          </a:p>
          <a:p>
            <a:pPr marL="609600" indent="-609600" eaLnBrk="0" hangingPunct="0">
              <a:buFontTx/>
              <a:buChar char="•"/>
            </a:pPr>
            <a:r>
              <a:rPr lang="en-US" altLang="zh-CN" dirty="0"/>
              <a:t>VFS</a:t>
            </a:r>
            <a:r>
              <a:rPr lang="zh-CN" altLang="en-US" dirty="0"/>
              <a:t>：虚拟文件系统，一个为了抽象与支持不同文件系统类型的内核接口。</a:t>
            </a:r>
          </a:p>
          <a:p>
            <a:pPr marL="609600" indent="-609600" eaLnBrk="0" hangingPunct="0">
              <a:buFontTx/>
              <a:buChar char="•"/>
            </a:pPr>
            <a:r>
              <a:rPr lang="zh-CN" altLang="en-US" dirty="0"/>
              <a:t>卷管理器：灵活管理物理存储设备的软件，在设备上创建虚拟卷供操作系统使用</a:t>
            </a:r>
            <a:r>
              <a:rPr lang="zh-CN" altLang="en-US" dirty="0" smtClean="0"/>
              <a:t>。</a:t>
            </a:r>
            <a:endParaRPr lang="en-US" altLang="zh-CN" dirty="0" smtClean="0"/>
          </a:p>
          <a:p>
            <a:pPr marL="609600" indent="-609600" eaLnBrk="0" hangingPunct="0">
              <a:buFontTx/>
              <a:buChar char="•"/>
            </a:pPr>
            <a:r>
              <a:rPr lang="en-US" altLang="zh-CN" dirty="0" err="1"/>
              <a:t>IOPS</a:t>
            </a:r>
            <a:r>
              <a:rPr lang="zh-CN" altLang="en-US" dirty="0"/>
              <a:t>：每秒发生的输入</a:t>
            </a:r>
            <a:r>
              <a:rPr lang="en-US" altLang="zh-CN" dirty="0"/>
              <a:t>/</a:t>
            </a:r>
            <a:r>
              <a:rPr lang="zh-CN" altLang="en-US" dirty="0"/>
              <a:t>输出操作的次数，是数据传输的一个度量方法。对于磁盘的读写，</a:t>
            </a:r>
            <a:r>
              <a:rPr lang="en-US" altLang="zh-CN" dirty="0" err="1"/>
              <a:t>IOPS</a:t>
            </a:r>
            <a:r>
              <a:rPr lang="zh-CN" altLang="en-US" dirty="0"/>
              <a:t>指的是每秒读和写的次数。</a:t>
            </a:r>
            <a:endParaRPr lang="en-US" altLang="zh-CN" dirty="0"/>
          </a:p>
        </p:txBody>
      </p:sp>
    </p:spTree>
    <p:extLst>
      <p:ext uri="{BB962C8B-B14F-4D97-AF65-F5344CB8AC3E}">
        <p14:creationId xmlns:p14="http://schemas.microsoft.com/office/powerpoint/2010/main" val="28240065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a:t>接口</a:t>
            </a:r>
            <a:endParaRPr lang="en-US" altLang="zh-CN" dirty="0"/>
          </a:p>
        </p:txBody>
      </p:sp>
      <p:sp>
        <p:nvSpPr>
          <p:cNvPr id="8" name="Rectangle 79"/>
          <p:cNvSpPr>
            <a:spLocks noChangeArrowheads="1"/>
          </p:cNvSpPr>
          <p:nvPr/>
        </p:nvSpPr>
        <p:spPr bwMode="auto">
          <a:xfrm>
            <a:off x="72330" y="1196752"/>
            <a:ext cx="882015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下图是从接口的角度展示了文件系统的基本模型</a:t>
            </a:r>
            <a:endParaRPr lang="en-US" altLang="zh-CN" sz="2800" dirty="0"/>
          </a:p>
        </p:txBody>
      </p:sp>
      <p:pic>
        <p:nvPicPr>
          <p:cNvPr id="5" name="图片 4"/>
          <p:cNvPicPr>
            <a:picLocks noChangeAspect="1"/>
          </p:cNvPicPr>
          <p:nvPr/>
        </p:nvPicPr>
        <p:blipFill>
          <a:blip r:embed="rId4"/>
          <a:stretch>
            <a:fillRect/>
          </a:stretch>
        </p:blipFill>
        <p:spPr>
          <a:xfrm>
            <a:off x="251520" y="1916832"/>
            <a:ext cx="8454030" cy="4248472"/>
          </a:xfrm>
          <a:prstGeom prst="rect">
            <a:avLst/>
          </a:prstGeom>
        </p:spPr>
      </p:pic>
    </p:spTree>
    <p:extLst>
      <p:ext uri="{BB962C8B-B14F-4D97-AF65-F5344CB8AC3E}">
        <p14:creationId xmlns:p14="http://schemas.microsoft.com/office/powerpoint/2010/main" val="16962957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a:t>缓存</a:t>
            </a:r>
            <a:endParaRPr lang="en-US" altLang="zh-CN" dirty="0"/>
          </a:p>
        </p:txBody>
      </p:sp>
      <p:sp>
        <p:nvSpPr>
          <p:cNvPr id="8" name="Rectangle 79"/>
          <p:cNvSpPr>
            <a:spLocks noChangeArrowheads="1"/>
          </p:cNvSpPr>
          <p:nvPr/>
        </p:nvSpPr>
        <p:spPr bwMode="auto">
          <a:xfrm>
            <a:off x="72330" y="980728"/>
            <a:ext cx="882015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读操作从缓存返回（缓存命中）或者从磁盘返回（缓存未命中）。未命中的操作被存储在缓存中。</a:t>
            </a:r>
            <a:endParaRPr lang="en-US" altLang="zh-CN" sz="2800" dirty="0" smtClean="0"/>
          </a:p>
          <a:p>
            <a:pPr marL="609600" indent="-609600" eaLnBrk="0" hangingPunct="0">
              <a:buFontTx/>
              <a:buChar char="•"/>
            </a:pPr>
            <a:r>
              <a:rPr lang="zh-CN" altLang="en-US" sz="2800" dirty="0" smtClean="0"/>
              <a:t>缓存也可以用来缓冲写操作，使之延时写入。不同的文件系统有不同的实现这种机制的方式。</a:t>
            </a:r>
            <a:endParaRPr lang="en-US" altLang="zh-CN" sz="2800" dirty="0"/>
          </a:p>
        </p:txBody>
      </p:sp>
      <p:pic>
        <p:nvPicPr>
          <p:cNvPr id="6" name="图片 5"/>
          <p:cNvPicPr>
            <a:picLocks noChangeAspect="1"/>
          </p:cNvPicPr>
          <p:nvPr/>
        </p:nvPicPr>
        <p:blipFill>
          <a:blip r:embed="rId4"/>
          <a:stretch>
            <a:fillRect/>
          </a:stretch>
        </p:blipFill>
        <p:spPr>
          <a:xfrm>
            <a:off x="488650" y="2888869"/>
            <a:ext cx="7859663" cy="3702398"/>
          </a:xfrm>
          <a:prstGeom prst="rect">
            <a:avLst/>
          </a:prstGeom>
        </p:spPr>
      </p:pic>
    </p:spTree>
    <p:extLst>
      <p:ext uri="{BB962C8B-B14F-4D97-AF65-F5344CB8AC3E}">
        <p14:creationId xmlns:p14="http://schemas.microsoft.com/office/powerpoint/2010/main" val="8159010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a:t>缓存</a:t>
            </a:r>
            <a:endParaRPr lang="en-US" altLang="zh-CN" dirty="0"/>
          </a:p>
        </p:txBody>
      </p:sp>
      <p:sp>
        <p:nvSpPr>
          <p:cNvPr id="8" name="Rectangle 79"/>
          <p:cNvSpPr>
            <a:spLocks noChangeArrowheads="1"/>
          </p:cNvSpPr>
          <p:nvPr/>
        </p:nvSpPr>
        <p:spPr bwMode="auto">
          <a:xfrm>
            <a:off x="72330" y="1484784"/>
            <a:ext cx="882015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文件系统启动之后会使用主存（</a:t>
            </a:r>
            <a:r>
              <a:rPr lang="en-US" altLang="zh-CN" sz="2800" dirty="0" smtClean="0"/>
              <a:t>RAM</a:t>
            </a:r>
            <a:r>
              <a:rPr lang="zh-CN" altLang="en-US" sz="2800" dirty="0" smtClean="0"/>
              <a:t>）当缓存以提高性能。对应用程序这是透明的，它们的逻辑</a:t>
            </a:r>
            <a:r>
              <a:rPr lang="en-US" altLang="zh-CN" sz="2800" dirty="0" smtClean="0"/>
              <a:t>I/O</a:t>
            </a:r>
            <a:r>
              <a:rPr lang="zh-CN" altLang="en-US" sz="2800" dirty="0" smtClean="0"/>
              <a:t>延时小了很多，因为可以直接从主存返回而不是从磁盘设备返回。</a:t>
            </a:r>
            <a:endParaRPr lang="en-US" altLang="zh-CN" sz="2800" dirty="0" smtClean="0"/>
          </a:p>
          <a:p>
            <a:pPr marL="609600" indent="-609600" eaLnBrk="0" hangingPunct="0">
              <a:buFontTx/>
              <a:buChar char="•"/>
            </a:pPr>
            <a:r>
              <a:rPr lang="zh-CN" altLang="en-US" sz="2800" dirty="0" smtClean="0"/>
              <a:t>文件系统用缓存（</a:t>
            </a:r>
            <a:r>
              <a:rPr lang="en-US" altLang="zh-CN" sz="2800" dirty="0" smtClean="0"/>
              <a:t>caching</a:t>
            </a:r>
            <a:r>
              <a:rPr lang="zh-CN" altLang="en-US" sz="2800" dirty="0" smtClean="0"/>
              <a:t>）提高读性能用缓冲（</a:t>
            </a:r>
            <a:r>
              <a:rPr lang="en-US" altLang="zh-CN" sz="2800" dirty="0" smtClean="0"/>
              <a:t>buffering</a:t>
            </a:r>
            <a:r>
              <a:rPr lang="zh-CN" altLang="en-US" sz="2800" dirty="0" smtClean="0"/>
              <a:t>）提高写性能。</a:t>
            </a:r>
            <a:endParaRPr lang="en-US" altLang="zh-CN" sz="2800" dirty="0"/>
          </a:p>
        </p:txBody>
      </p:sp>
    </p:spTree>
    <p:extLst>
      <p:ext uri="{BB962C8B-B14F-4D97-AF65-F5344CB8AC3E}">
        <p14:creationId xmlns:p14="http://schemas.microsoft.com/office/powerpoint/2010/main" val="28472969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文件系统延时</a:t>
            </a:r>
            <a:endParaRPr lang="en-US" altLang="zh-CN" dirty="0"/>
          </a:p>
        </p:txBody>
      </p:sp>
      <p:sp>
        <p:nvSpPr>
          <p:cNvPr id="8" name="Rectangle 79"/>
          <p:cNvSpPr>
            <a:spLocks noChangeArrowheads="1"/>
          </p:cNvSpPr>
          <p:nvPr/>
        </p:nvSpPr>
        <p:spPr bwMode="auto">
          <a:xfrm>
            <a:off x="72330" y="1196752"/>
            <a:ext cx="882015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文件系统延时是文件系统性能一项主要的指标，指的是一个文件系统逻辑请求从开始到结束的时间。它包括了消耗在文件系统、内核磁盘</a:t>
            </a:r>
            <a:r>
              <a:rPr lang="en-US" altLang="zh-CN" sz="2800" dirty="0" smtClean="0"/>
              <a:t>I/O</a:t>
            </a:r>
            <a:r>
              <a:rPr lang="zh-CN" altLang="en-US" sz="2800" dirty="0" smtClean="0"/>
              <a:t>子系统以及等待物理</a:t>
            </a:r>
            <a:r>
              <a:rPr lang="en-US" altLang="zh-CN" sz="2800" dirty="0" smtClean="0"/>
              <a:t>I/O</a:t>
            </a:r>
            <a:r>
              <a:rPr lang="zh-CN" altLang="en-US" sz="2800" dirty="0" smtClean="0"/>
              <a:t>的时间。应用程序的线程通常在请求时阻塞，等待文件系统请求的结束。这种情况下，文件系统的延时与应用程序的性能有着直接和成正比的关系。</a:t>
            </a:r>
            <a:endParaRPr lang="en-US" altLang="zh-CN" sz="2800" dirty="0"/>
          </a:p>
        </p:txBody>
      </p:sp>
    </p:spTree>
    <p:extLst>
      <p:ext uri="{BB962C8B-B14F-4D97-AF65-F5344CB8AC3E}">
        <p14:creationId xmlns:p14="http://schemas.microsoft.com/office/powerpoint/2010/main" val="34684250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随机与顺序</a:t>
            </a:r>
            <a:r>
              <a:rPr lang="en-US" altLang="zh-CN" dirty="0" smtClean="0"/>
              <a:t>I/O</a:t>
            </a:r>
            <a:endParaRPr lang="en-US" altLang="zh-CN" dirty="0"/>
          </a:p>
        </p:txBody>
      </p:sp>
      <p:sp>
        <p:nvSpPr>
          <p:cNvPr id="8" name="Rectangle 79"/>
          <p:cNvSpPr>
            <a:spLocks noChangeArrowheads="1"/>
          </p:cNvSpPr>
          <p:nvPr/>
        </p:nvSpPr>
        <p:spPr bwMode="auto">
          <a:xfrm>
            <a:off x="39123" y="924248"/>
            <a:ext cx="882015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一连串的文件系统逻辑</a:t>
            </a:r>
            <a:r>
              <a:rPr lang="en-US" altLang="zh-CN" sz="2800" dirty="0" smtClean="0"/>
              <a:t>I/O</a:t>
            </a:r>
            <a:r>
              <a:rPr lang="zh-CN" altLang="en-US" sz="2800" dirty="0" smtClean="0"/>
              <a:t>，按照每个</a:t>
            </a:r>
            <a:r>
              <a:rPr lang="en-US" altLang="zh-CN" sz="2800" dirty="0" smtClean="0"/>
              <a:t>I/O</a:t>
            </a:r>
            <a:r>
              <a:rPr lang="zh-CN" altLang="en-US" sz="2800" dirty="0" smtClean="0"/>
              <a:t>的文件偏移量，可以分为随机</a:t>
            </a:r>
            <a:r>
              <a:rPr lang="en-US" altLang="zh-CN" sz="2800" dirty="0" smtClean="0"/>
              <a:t>I/O</a:t>
            </a:r>
            <a:r>
              <a:rPr lang="zh-CN" altLang="en-US" sz="2800" dirty="0" smtClean="0"/>
              <a:t>与顺序</a:t>
            </a:r>
            <a:r>
              <a:rPr lang="en-US" altLang="zh-CN" sz="2800" dirty="0" smtClean="0"/>
              <a:t>I/O</a:t>
            </a:r>
            <a:r>
              <a:rPr lang="zh-CN" altLang="en-US" sz="2800" dirty="0" smtClean="0"/>
              <a:t>。顺序</a:t>
            </a:r>
            <a:r>
              <a:rPr lang="en-US" altLang="zh-CN" sz="2800" dirty="0" smtClean="0"/>
              <a:t>I/O</a:t>
            </a:r>
            <a:r>
              <a:rPr lang="zh-CN" altLang="en-US" sz="2800" dirty="0" smtClean="0"/>
              <a:t>里每个</a:t>
            </a:r>
            <a:r>
              <a:rPr lang="en-US" altLang="zh-CN" sz="2800" dirty="0" smtClean="0"/>
              <a:t>I/O</a:t>
            </a:r>
            <a:r>
              <a:rPr lang="zh-CN" altLang="en-US" sz="2800" dirty="0" smtClean="0"/>
              <a:t>都开始于上一个</a:t>
            </a:r>
            <a:r>
              <a:rPr lang="en-US" altLang="zh-CN" sz="2800" dirty="0" smtClean="0"/>
              <a:t>I/O</a:t>
            </a:r>
            <a:r>
              <a:rPr lang="zh-CN" altLang="en-US" sz="2800" dirty="0" smtClean="0"/>
              <a:t>结束的地址。随机</a:t>
            </a:r>
            <a:r>
              <a:rPr lang="en-US" altLang="zh-CN" sz="2800" dirty="0" smtClean="0"/>
              <a:t>I/O</a:t>
            </a:r>
            <a:r>
              <a:rPr lang="zh-CN" altLang="en-US" sz="2800" dirty="0" smtClean="0"/>
              <a:t>则找不出</a:t>
            </a:r>
            <a:r>
              <a:rPr lang="en-US" altLang="zh-CN" sz="2800" dirty="0" smtClean="0"/>
              <a:t>I/O</a:t>
            </a:r>
            <a:r>
              <a:rPr lang="zh-CN" altLang="en-US" sz="2800" dirty="0" smtClean="0"/>
              <a:t>之间的关系，偏移量随机变化。随机的文件系统负载也包括存取随机的文件。</a:t>
            </a:r>
            <a:endParaRPr lang="en-US" altLang="zh-CN" sz="2800" dirty="0" smtClean="0"/>
          </a:p>
          <a:p>
            <a:pPr marL="609600" indent="-609600" eaLnBrk="0" hangingPunct="0">
              <a:buFontTx/>
              <a:buChar char="•"/>
            </a:pPr>
            <a:r>
              <a:rPr lang="zh-CN" altLang="en-US" sz="2800" dirty="0" smtClean="0"/>
              <a:t>文件系统可以测量逻辑</a:t>
            </a:r>
            <a:r>
              <a:rPr lang="en-US" altLang="zh-CN" sz="2800" dirty="0" smtClean="0"/>
              <a:t>I/O</a:t>
            </a:r>
            <a:r>
              <a:rPr lang="zh-CN" altLang="en-US" sz="2800" dirty="0" smtClean="0"/>
              <a:t>的访问模式，从中识别出顺序</a:t>
            </a:r>
            <a:r>
              <a:rPr lang="en-US" altLang="zh-CN" sz="2800" dirty="0" smtClean="0"/>
              <a:t>I/O</a:t>
            </a:r>
            <a:r>
              <a:rPr lang="zh-CN" altLang="en-US" sz="2800" dirty="0" smtClean="0"/>
              <a:t>，然后通过预取或预读来提高性能。</a:t>
            </a:r>
            <a:endParaRPr lang="en-US" altLang="zh-CN" sz="2800" dirty="0"/>
          </a:p>
        </p:txBody>
      </p:sp>
      <p:pic>
        <p:nvPicPr>
          <p:cNvPr id="5" name="图片 4"/>
          <p:cNvPicPr>
            <a:picLocks noChangeAspect="1"/>
          </p:cNvPicPr>
          <p:nvPr/>
        </p:nvPicPr>
        <p:blipFill>
          <a:blip r:embed="rId4"/>
          <a:stretch>
            <a:fillRect/>
          </a:stretch>
        </p:blipFill>
        <p:spPr>
          <a:xfrm>
            <a:off x="314032" y="4380632"/>
            <a:ext cx="8749132" cy="1928688"/>
          </a:xfrm>
          <a:prstGeom prst="rect">
            <a:avLst/>
          </a:prstGeom>
        </p:spPr>
      </p:pic>
    </p:spTree>
    <p:extLst>
      <p:ext uri="{BB962C8B-B14F-4D97-AF65-F5344CB8AC3E}">
        <p14:creationId xmlns:p14="http://schemas.microsoft.com/office/powerpoint/2010/main" val="24959389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预取</a:t>
            </a:r>
            <a:endParaRPr lang="en-US" altLang="zh-CN" dirty="0"/>
          </a:p>
        </p:txBody>
      </p:sp>
      <p:sp>
        <p:nvSpPr>
          <p:cNvPr id="8" name="Rectangle 79"/>
          <p:cNvSpPr>
            <a:spLocks noChangeArrowheads="1"/>
          </p:cNvSpPr>
          <p:nvPr/>
        </p:nvSpPr>
        <p:spPr bwMode="auto">
          <a:xfrm>
            <a:off x="39123" y="924248"/>
            <a:ext cx="8820150" cy="236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大量的文件顺序读</a:t>
            </a:r>
            <a:r>
              <a:rPr lang="en-US" altLang="zh-CN" sz="2000" dirty="0" smtClean="0"/>
              <a:t>I/O</a:t>
            </a:r>
            <a:r>
              <a:rPr lang="zh-CN" altLang="en-US" sz="2000" dirty="0" smtClean="0"/>
              <a:t>，例如文件系统备份，这种数据量会很大，从而放不进缓存。在这种高负载下，缓存命中率会偏低，系统性能会变差。</a:t>
            </a:r>
            <a:endParaRPr lang="en-US" altLang="zh-CN" sz="2000" dirty="0" smtClean="0"/>
          </a:p>
          <a:p>
            <a:pPr marL="609600" indent="-609600" eaLnBrk="0" hangingPunct="0">
              <a:buFontTx/>
              <a:buChar char="•"/>
            </a:pPr>
            <a:r>
              <a:rPr lang="zh-CN" altLang="en-US" sz="2000" dirty="0" smtClean="0"/>
              <a:t>预取是文件系统解决这个问题的通常做法。通过检查当前和上一个</a:t>
            </a:r>
            <a:r>
              <a:rPr lang="en-US" altLang="zh-CN" sz="2000" dirty="0" smtClean="0"/>
              <a:t>I/O</a:t>
            </a:r>
            <a:r>
              <a:rPr lang="zh-CN" altLang="en-US" sz="2000" dirty="0" smtClean="0"/>
              <a:t>的文件偏移量，可以检测出当前是否是顺序读负载，并做出预测，在应用程序请求前就向磁盘发出读命令，以填充文件系统缓存、这样如果应用程序真的发出了读请求，就会命中缓存。预测一旦准确，应用程序的读性能就会有显著提升。而一旦预测失败，文件系统会发起应用程序不需要的</a:t>
            </a:r>
            <a:r>
              <a:rPr lang="en-US" altLang="zh-CN" sz="2000" dirty="0" smtClean="0"/>
              <a:t>I/O</a:t>
            </a:r>
            <a:r>
              <a:rPr lang="zh-CN" altLang="en-US" sz="2000" dirty="0" smtClean="0"/>
              <a:t>，不仅污染了缓存，也消耗了磁盘和</a:t>
            </a:r>
            <a:r>
              <a:rPr lang="en-US" altLang="zh-CN" sz="2000" dirty="0" smtClean="0"/>
              <a:t>I/O</a:t>
            </a:r>
            <a:r>
              <a:rPr lang="zh-CN" altLang="en-US" sz="2000" dirty="0" smtClean="0"/>
              <a:t>传输的资源。文件系统一般允许对预取参数进行调优。</a:t>
            </a:r>
            <a:endParaRPr lang="en-US" altLang="zh-CN" sz="2000" dirty="0"/>
          </a:p>
        </p:txBody>
      </p:sp>
      <p:pic>
        <p:nvPicPr>
          <p:cNvPr id="6" name="图片 5"/>
          <p:cNvPicPr>
            <a:picLocks noChangeAspect="1"/>
          </p:cNvPicPr>
          <p:nvPr/>
        </p:nvPicPr>
        <p:blipFill>
          <a:blip r:embed="rId4"/>
          <a:stretch>
            <a:fillRect/>
          </a:stretch>
        </p:blipFill>
        <p:spPr>
          <a:xfrm>
            <a:off x="2272735" y="3940509"/>
            <a:ext cx="5196187" cy="2728851"/>
          </a:xfrm>
          <a:prstGeom prst="rect">
            <a:avLst/>
          </a:prstGeom>
        </p:spPr>
      </p:pic>
    </p:spTree>
    <p:extLst>
      <p:ext uri="{BB962C8B-B14F-4D97-AF65-F5344CB8AC3E}">
        <p14:creationId xmlns:p14="http://schemas.microsoft.com/office/powerpoint/2010/main" val="1312967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性能分析</a:t>
            </a:r>
            <a:r>
              <a:rPr lang="en-US" altLang="zh-CN" dirty="0" smtClean="0"/>
              <a:t>-</a:t>
            </a:r>
            <a:r>
              <a:rPr lang="zh-CN" altLang="en-US" dirty="0" smtClean="0"/>
              <a:t>动态、静态跟踪</a:t>
            </a:r>
            <a:endParaRPr lang="en-US" altLang="zh-CN" dirty="0"/>
          </a:p>
        </p:txBody>
      </p:sp>
      <p:sp>
        <p:nvSpPr>
          <p:cNvPr id="8" name="Rectangle 79"/>
          <p:cNvSpPr>
            <a:spLocks noChangeArrowheads="1"/>
          </p:cNvSpPr>
          <p:nvPr/>
        </p:nvSpPr>
        <p:spPr bwMode="auto">
          <a:xfrm>
            <a:off x="107504" y="908720"/>
            <a:ext cx="8820150"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3200" dirty="0" smtClean="0"/>
              <a:t>动态跟踪技术把所有的软件变得可以监控，而且能用在真实的生产环境中。这项技术利用内存中的</a:t>
            </a:r>
            <a:r>
              <a:rPr lang="en-US" altLang="zh-CN" sz="3200" dirty="0" smtClean="0"/>
              <a:t>CPU</a:t>
            </a:r>
            <a:r>
              <a:rPr lang="zh-CN" altLang="en-US" sz="3200" dirty="0" smtClean="0"/>
              <a:t>指令并在这些指令之上动态构建监测。这样从任何运行的软件中都可以获得定制化的性能统计数据，从而提供了远超系统的自带统计所能给予的观测</a:t>
            </a:r>
            <a:r>
              <a:rPr lang="zh-CN" altLang="en-US" sz="3200" dirty="0"/>
              <a:t>性</a:t>
            </a:r>
            <a:r>
              <a:rPr lang="zh-CN" altLang="en-US" sz="3200" dirty="0" smtClean="0"/>
              <a:t>。</a:t>
            </a:r>
            <a:endParaRPr lang="en-US" altLang="zh-CN" sz="3200" dirty="0" smtClean="0"/>
          </a:p>
          <a:p>
            <a:pPr marL="609600" indent="-609600" eaLnBrk="0" hangingPunct="0">
              <a:buFontTx/>
              <a:buChar char="•"/>
            </a:pPr>
            <a:r>
              <a:rPr lang="zh-CN" altLang="en-US" sz="3200" dirty="0" smtClean="0"/>
              <a:t>动态</a:t>
            </a:r>
            <a:r>
              <a:rPr lang="zh-CN" altLang="en-US" sz="3200" dirty="0"/>
              <a:t>跟踪</a:t>
            </a:r>
            <a:r>
              <a:rPr lang="zh-CN" altLang="en-US" sz="3200" dirty="0" smtClean="0"/>
              <a:t>是</a:t>
            </a:r>
            <a:r>
              <a:rPr lang="zh-CN" altLang="en-US" sz="3200" dirty="0"/>
              <a:t>在软件运行时去探测函数</a:t>
            </a:r>
            <a:r>
              <a:rPr lang="en-US" altLang="zh-CN" sz="3200" dirty="0" err="1"/>
              <a:t>biodone</a:t>
            </a:r>
            <a:r>
              <a:rPr lang="en-US" altLang="zh-CN" sz="3200" dirty="0"/>
              <a:t>()</a:t>
            </a:r>
            <a:r>
              <a:rPr lang="zh-CN" altLang="en-US" sz="3200" dirty="0"/>
              <a:t>的入口，插入一条指令</a:t>
            </a:r>
            <a:r>
              <a:rPr lang="en-US" altLang="zh-CN" sz="3200" dirty="0" err="1"/>
              <a:t>int</a:t>
            </a:r>
            <a:r>
              <a:rPr lang="zh-CN" altLang="en-US" sz="3200" dirty="0"/>
              <a:t>，引发一个软中断，该软中断会去执行动态跟踪的</a:t>
            </a:r>
            <a:r>
              <a:rPr lang="en-US" altLang="zh-CN" sz="3200" dirty="0"/>
              <a:t>action</a:t>
            </a:r>
            <a:r>
              <a:rPr lang="zh-CN" altLang="en-US" sz="3200" dirty="0"/>
              <a:t>，只有在动态跟踪开启后才能插入</a:t>
            </a:r>
            <a:r>
              <a:rPr lang="zh-CN" altLang="en-US" sz="3200" dirty="0" smtClean="0"/>
              <a:t>指令。</a:t>
            </a:r>
            <a:endParaRPr lang="en-US" altLang="zh-CN" sz="3200" dirty="0" smtClean="0"/>
          </a:p>
          <a:p>
            <a:pPr marL="609600" indent="-609600" eaLnBrk="0" hangingPunct="0">
              <a:buFontTx/>
              <a:buChar char="•"/>
            </a:pPr>
            <a:r>
              <a:rPr lang="zh-CN" altLang="en-US" sz="3200" dirty="0"/>
              <a:t>静态跟踪</a:t>
            </a:r>
            <a:r>
              <a:rPr lang="zh-CN" altLang="en-US" sz="3200" dirty="0" smtClean="0"/>
              <a:t>是在</a:t>
            </a:r>
            <a:r>
              <a:rPr lang="zh-CN" altLang="en-US" sz="3200" dirty="0"/>
              <a:t>源代码中加入一个静态</a:t>
            </a:r>
            <a:r>
              <a:rPr lang="zh-CN" altLang="en-US" sz="3200" dirty="0" smtClean="0"/>
              <a:t>探针。</a:t>
            </a:r>
            <a:endParaRPr lang="en-US" altLang="zh-CN" sz="3200" dirty="0" smtClean="0"/>
          </a:p>
        </p:txBody>
      </p:sp>
    </p:spTree>
    <p:extLst>
      <p:ext uri="{BB962C8B-B14F-4D97-AF65-F5344CB8AC3E}">
        <p14:creationId xmlns:p14="http://schemas.microsoft.com/office/powerpoint/2010/main" val="38667710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写回缓存</a:t>
            </a:r>
            <a:endParaRPr lang="en-US" altLang="zh-CN" dirty="0"/>
          </a:p>
        </p:txBody>
      </p:sp>
      <p:sp>
        <p:nvSpPr>
          <p:cNvPr id="8" name="Rectangle 79"/>
          <p:cNvSpPr>
            <a:spLocks noChangeArrowheads="1"/>
          </p:cNvSpPr>
          <p:nvPr/>
        </p:nvSpPr>
        <p:spPr bwMode="auto">
          <a:xfrm>
            <a:off x="39123" y="924248"/>
            <a:ext cx="8820150" cy="50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写回缓存广泛地应用于文件系统，用来提高写性能。它的原理是：当数据写入主存后，就认为写入已经结束并返回，之后再异步地把数据刷入磁盘。文件系统写入“脏”数据的过程称为刷新。</a:t>
            </a:r>
            <a:endParaRPr lang="en-US" altLang="zh-CN" sz="2000" dirty="0" smtClean="0"/>
          </a:p>
          <a:p>
            <a:pPr marL="609600" indent="-609600" eaLnBrk="0" hangingPunct="0">
              <a:buFontTx/>
              <a:buChar char="•"/>
            </a:pPr>
            <a:r>
              <a:rPr lang="zh-CN" altLang="en-US" sz="2000" dirty="0" smtClean="0"/>
              <a:t>执行过程如下：</a:t>
            </a:r>
            <a:endParaRPr lang="en-US" altLang="zh-CN" sz="2000" dirty="0" smtClean="0"/>
          </a:p>
          <a:p>
            <a:pPr eaLnBrk="0" hangingPunct="0"/>
            <a:r>
              <a:rPr lang="en-US" altLang="zh-CN" sz="2000" dirty="0"/>
              <a:t>1</a:t>
            </a:r>
            <a:r>
              <a:rPr lang="zh-CN" altLang="en-US" sz="2000" dirty="0"/>
              <a:t>、应用程序发起一个文件的</a:t>
            </a:r>
            <a:r>
              <a:rPr lang="en-US" altLang="zh-CN" sz="2000" dirty="0"/>
              <a:t>write()</a:t>
            </a:r>
            <a:r>
              <a:rPr lang="zh-CN" altLang="en-US" sz="2000" dirty="0"/>
              <a:t>请求，把控制权交给内核。</a:t>
            </a:r>
            <a:endParaRPr lang="en-US" altLang="zh-CN" sz="2000" dirty="0"/>
          </a:p>
          <a:p>
            <a:pPr eaLnBrk="0" hangingPunct="0"/>
            <a:r>
              <a:rPr lang="en-US" altLang="zh-CN" sz="2000" dirty="0"/>
              <a:t>2</a:t>
            </a:r>
            <a:r>
              <a:rPr lang="zh-CN" altLang="en-US" sz="2000" dirty="0"/>
              <a:t>、数据从应用程序地址空间复制到内核空间。</a:t>
            </a:r>
            <a:endParaRPr lang="en-US" altLang="zh-CN" sz="2000" dirty="0"/>
          </a:p>
          <a:p>
            <a:pPr eaLnBrk="0" hangingPunct="0"/>
            <a:r>
              <a:rPr lang="en-US" altLang="zh-CN" sz="2000" dirty="0"/>
              <a:t>3</a:t>
            </a:r>
            <a:r>
              <a:rPr lang="zh-CN" altLang="en-US" sz="2000" dirty="0"/>
              <a:t>、</a:t>
            </a:r>
            <a:r>
              <a:rPr lang="en-US" altLang="zh-CN" sz="2000" dirty="0"/>
              <a:t>write()</a:t>
            </a:r>
            <a:r>
              <a:rPr lang="zh-CN" altLang="en-US" sz="2000" dirty="0"/>
              <a:t>系统调用被内核视为已经结束并把控制权交还给应用程序。</a:t>
            </a:r>
            <a:endParaRPr lang="en-US" altLang="zh-CN" sz="2000" dirty="0"/>
          </a:p>
          <a:p>
            <a:pPr eaLnBrk="0" hangingPunct="0"/>
            <a:r>
              <a:rPr lang="en-US" altLang="zh-CN" sz="2000" dirty="0"/>
              <a:t>4</a:t>
            </a:r>
            <a:r>
              <a:rPr lang="zh-CN" altLang="en-US" sz="2000" dirty="0"/>
              <a:t>、一段时间后，一个异步的内核任务定位到要写入的数据，并发起磁盘的写请求。</a:t>
            </a:r>
            <a:endParaRPr lang="en-US" altLang="zh-CN" sz="2000" dirty="0"/>
          </a:p>
          <a:p>
            <a:pPr eaLnBrk="0" hangingPunct="0"/>
            <a:endParaRPr lang="en-US" altLang="zh-CN" sz="2000" dirty="0" smtClean="0"/>
          </a:p>
          <a:p>
            <a:pPr marL="609600" indent="-609600" eaLnBrk="0" hangingPunct="0">
              <a:buFontTx/>
              <a:buChar char="•"/>
            </a:pPr>
            <a:r>
              <a:rPr lang="zh-CN" altLang="en-US" sz="2000" dirty="0" smtClean="0"/>
              <a:t>这期间牺牲了可靠性。因为“脏”数据会在断电的情况下丢失，而应用程序却认为写入已经完成。并且，数据可能被非完整写入，这样磁盘上的数据就是在一种错误的状态。</a:t>
            </a:r>
            <a:endParaRPr lang="en-US" altLang="zh-CN" sz="2000" dirty="0" smtClean="0"/>
          </a:p>
          <a:p>
            <a:pPr marL="609600" indent="-609600" eaLnBrk="0" hangingPunct="0">
              <a:buFontTx/>
              <a:buChar char="•"/>
            </a:pPr>
            <a:r>
              <a:rPr lang="zh-CN" altLang="en-US" sz="2000" dirty="0" smtClean="0"/>
              <a:t>为了平衡系统对于速度和可靠性的需求，文件系统默认采用写回缓存策略，但同时也提供一个同步写的选项绕过这个机制，把数据直接写在磁盘上。</a:t>
            </a:r>
            <a:endParaRPr lang="en-US" altLang="zh-CN" sz="2000" dirty="0" smtClean="0"/>
          </a:p>
        </p:txBody>
      </p:sp>
    </p:spTree>
    <p:extLst>
      <p:ext uri="{BB962C8B-B14F-4D97-AF65-F5344CB8AC3E}">
        <p14:creationId xmlns:p14="http://schemas.microsoft.com/office/powerpoint/2010/main" val="7927778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写回缓存</a:t>
            </a:r>
            <a:endParaRPr lang="en-US" altLang="zh-CN" dirty="0"/>
          </a:p>
        </p:txBody>
      </p:sp>
      <p:sp>
        <p:nvSpPr>
          <p:cNvPr id="8" name="Rectangle 79"/>
          <p:cNvSpPr>
            <a:spLocks noChangeArrowheads="1"/>
          </p:cNvSpPr>
          <p:nvPr/>
        </p:nvSpPr>
        <p:spPr bwMode="auto">
          <a:xfrm>
            <a:off x="39123" y="924248"/>
            <a:ext cx="8820150" cy="50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000" dirty="0" smtClean="0"/>
              <a:t>写回缓存广泛地应用于文件系统，用来提高写性能。它的原理是：当数据写入主存后，就认为写入已经结束并返回，之后再异步地把数据刷入磁盘。文件系统写入“脏”数据的过程称为刷新。</a:t>
            </a:r>
            <a:endParaRPr lang="en-US" altLang="zh-CN" sz="2000" dirty="0" smtClean="0"/>
          </a:p>
          <a:p>
            <a:pPr marL="609600" indent="-609600" eaLnBrk="0" hangingPunct="0">
              <a:buFontTx/>
              <a:buChar char="•"/>
            </a:pPr>
            <a:r>
              <a:rPr lang="zh-CN" altLang="en-US" sz="2000" dirty="0" smtClean="0"/>
              <a:t>执行过程如下：</a:t>
            </a:r>
            <a:endParaRPr lang="en-US" altLang="zh-CN" sz="2000" dirty="0" smtClean="0"/>
          </a:p>
          <a:p>
            <a:pPr eaLnBrk="0" hangingPunct="0"/>
            <a:r>
              <a:rPr lang="en-US" altLang="zh-CN" sz="2000" dirty="0"/>
              <a:t>1</a:t>
            </a:r>
            <a:r>
              <a:rPr lang="zh-CN" altLang="en-US" sz="2000" dirty="0"/>
              <a:t>、应用程序发起一个文件的</a:t>
            </a:r>
            <a:r>
              <a:rPr lang="en-US" altLang="zh-CN" sz="2000" dirty="0"/>
              <a:t>write()</a:t>
            </a:r>
            <a:r>
              <a:rPr lang="zh-CN" altLang="en-US" sz="2000" dirty="0"/>
              <a:t>请求，把控制权交给内核。</a:t>
            </a:r>
            <a:endParaRPr lang="en-US" altLang="zh-CN" sz="2000" dirty="0"/>
          </a:p>
          <a:p>
            <a:pPr eaLnBrk="0" hangingPunct="0"/>
            <a:r>
              <a:rPr lang="en-US" altLang="zh-CN" sz="2000" dirty="0"/>
              <a:t>2</a:t>
            </a:r>
            <a:r>
              <a:rPr lang="zh-CN" altLang="en-US" sz="2000" dirty="0"/>
              <a:t>、数据从应用程序地址空间复制到内核空间。</a:t>
            </a:r>
            <a:endParaRPr lang="en-US" altLang="zh-CN" sz="2000" dirty="0"/>
          </a:p>
          <a:p>
            <a:pPr eaLnBrk="0" hangingPunct="0"/>
            <a:r>
              <a:rPr lang="en-US" altLang="zh-CN" sz="2000" dirty="0"/>
              <a:t>3</a:t>
            </a:r>
            <a:r>
              <a:rPr lang="zh-CN" altLang="en-US" sz="2000" dirty="0"/>
              <a:t>、</a:t>
            </a:r>
            <a:r>
              <a:rPr lang="en-US" altLang="zh-CN" sz="2000" dirty="0"/>
              <a:t>write()</a:t>
            </a:r>
            <a:r>
              <a:rPr lang="zh-CN" altLang="en-US" sz="2000" dirty="0"/>
              <a:t>系统调用被内核视为已经结束并把控制权交还给应用程序。</a:t>
            </a:r>
            <a:endParaRPr lang="en-US" altLang="zh-CN" sz="2000" dirty="0"/>
          </a:p>
          <a:p>
            <a:pPr eaLnBrk="0" hangingPunct="0"/>
            <a:r>
              <a:rPr lang="en-US" altLang="zh-CN" sz="2000" dirty="0"/>
              <a:t>4</a:t>
            </a:r>
            <a:r>
              <a:rPr lang="zh-CN" altLang="en-US" sz="2000" dirty="0"/>
              <a:t>、一段时间后，一个异步的内核任务定位到要写入的数据，并发起磁盘的写请求。</a:t>
            </a:r>
            <a:endParaRPr lang="en-US" altLang="zh-CN" sz="2000" dirty="0"/>
          </a:p>
          <a:p>
            <a:pPr eaLnBrk="0" hangingPunct="0"/>
            <a:endParaRPr lang="en-US" altLang="zh-CN" sz="2000" dirty="0" smtClean="0"/>
          </a:p>
          <a:p>
            <a:pPr marL="609600" indent="-609600" eaLnBrk="0" hangingPunct="0">
              <a:buFontTx/>
              <a:buChar char="•"/>
            </a:pPr>
            <a:r>
              <a:rPr lang="zh-CN" altLang="en-US" sz="2000" dirty="0" smtClean="0"/>
              <a:t>这期间牺牲了可靠性。因为“脏”数据会在断电的情况下丢失，而应用程序却认为写入已经完成。并且，数据可能被非完整写入，这样磁盘上的数据就是在一种错误的状态。</a:t>
            </a:r>
            <a:endParaRPr lang="en-US" altLang="zh-CN" sz="2000" dirty="0" smtClean="0"/>
          </a:p>
          <a:p>
            <a:pPr marL="609600" indent="-609600" eaLnBrk="0" hangingPunct="0">
              <a:buFontTx/>
              <a:buChar char="•"/>
            </a:pPr>
            <a:r>
              <a:rPr lang="zh-CN" altLang="en-US" sz="2000" dirty="0" smtClean="0"/>
              <a:t>为了平衡系统对于速度和可靠性的需求，文件系统默认采用写回缓存策略，但同时也提供一个同步写的选项绕过这个机制，把数据直接写在磁盘上。</a:t>
            </a:r>
            <a:endParaRPr lang="en-US" altLang="zh-CN" sz="2000" dirty="0" smtClean="0"/>
          </a:p>
        </p:txBody>
      </p:sp>
    </p:spTree>
    <p:extLst>
      <p:ext uri="{BB962C8B-B14F-4D97-AF65-F5344CB8AC3E}">
        <p14:creationId xmlns:p14="http://schemas.microsoft.com/office/powerpoint/2010/main" val="21465234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同步写</a:t>
            </a:r>
            <a:endParaRPr lang="en-US" altLang="zh-CN" dirty="0"/>
          </a:p>
        </p:txBody>
      </p:sp>
      <p:sp>
        <p:nvSpPr>
          <p:cNvPr id="8" name="Rectangle 79"/>
          <p:cNvSpPr>
            <a:spLocks noChangeArrowheads="1"/>
          </p:cNvSpPr>
          <p:nvPr/>
        </p:nvSpPr>
        <p:spPr bwMode="auto">
          <a:xfrm>
            <a:off x="39123" y="1356296"/>
            <a:ext cx="8820150" cy="38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同步写完成的标志是所有的数据以及必要的文件系统元数据被完整地写入到永久存储介质中。由于包含了磁盘</a:t>
            </a:r>
            <a:r>
              <a:rPr lang="en-US" altLang="zh-CN" sz="2800" dirty="0" smtClean="0"/>
              <a:t>I/O</a:t>
            </a:r>
            <a:r>
              <a:rPr lang="zh-CN" altLang="en-US" sz="2800" dirty="0" smtClean="0"/>
              <a:t>的延时，所以肯定比异步写慢得多。但有些应用程序，例如数据库的写日志，因完全不能承担异步写带来的数据损坏风险，而使用了同步写。</a:t>
            </a:r>
            <a:endParaRPr lang="en-US" altLang="zh-CN" sz="2800" dirty="0" smtClean="0"/>
          </a:p>
          <a:p>
            <a:pPr marL="609600" indent="-609600" eaLnBrk="0" hangingPunct="0">
              <a:buFontTx/>
              <a:buChar char="•"/>
            </a:pPr>
            <a:r>
              <a:rPr lang="zh-CN" altLang="en-US" sz="2800" dirty="0" smtClean="0"/>
              <a:t>同步写有两种形式：单次</a:t>
            </a:r>
            <a:r>
              <a:rPr lang="en-US" altLang="zh-CN" sz="2800" dirty="0" smtClean="0"/>
              <a:t>I/O</a:t>
            </a:r>
            <a:r>
              <a:rPr lang="zh-CN" altLang="en-US" sz="2800" dirty="0" smtClean="0"/>
              <a:t>的同步写，和一组已写</a:t>
            </a:r>
            <a:r>
              <a:rPr lang="en-US" altLang="zh-CN" sz="2800" dirty="0" smtClean="0"/>
              <a:t>I/O</a:t>
            </a:r>
            <a:r>
              <a:rPr lang="zh-CN" altLang="en-US" sz="2800" dirty="0" smtClean="0"/>
              <a:t>的同步提交。</a:t>
            </a:r>
            <a:endParaRPr lang="en-US" altLang="zh-CN" sz="2800" dirty="0" smtClean="0"/>
          </a:p>
        </p:txBody>
      </p:sp>
    </p:spTree>
    <p:extLst>
      <p:ext uri="{BB962C8B-B14F-4D97-AF65-F5344CB8AC3E}">
        <p14:creationId xmlns:p14="http://schemas.microsoft.com/office/powerpoint/2010/main" val="18758561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裸</a:t>
            </a:r>
            <a:r>
              <a:rPr lang="en-US" altLang="zh-CN" dirty="0" smtClean="0"/>
              <a:t>I/O</a:t>
            </a:r>
            <a:r>
              <a:rPr lang="zh-CN" altLang="en-US" dirty="0" smtClean="0"/>
              <a:t>和直接</a:t>
            </a:r>
            <a:r>
              <a:rPr lang="en-US" altLang="zh-CN" dirty="0" smtClean="0"/>
              <a:t>I/O</a:t>
            </a:r>
            <a:endParaRPr lang="en-US" altLang="zh-CN" dirty="0"/>
          </a:p>
        </p:txBody>
      </p:sp>
      <p:sp>
        <p:nvSpPr>
          <p:cNvPr id="8" name="Rectangle 79"/>
          <p:cNvSpPr>
            <a:spLocks noChangeArrowheads="1"/>
          </p:cNvSpPr>
          <p:nvPr/>
        </p:nvSpPr>
        <p:spPr bwMode="auto">
          <a:xfrm>
            <a:off x="39123" y="1356296"/>
            <a:ext cx="8820150" cy="423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裸</a:t>
            </a:r>
            <a:r>
              <a:rPr lang="en-US" altLang="zh-CN" sz="2800" dirty="0" smtClean="0"/>
              <a:t>I/O</a:t>
            </a:r>
            <a:r>
              <a:rPr lang="zh-CN" altLang="en-US" sz="2800" dirty="0" smtClean="0"/>
              <a:t>：绕过了整个文件系统，数据直接发给磁盘。有些应用程序使用了裸</a:t>
            </a:r>
            <a:r>
              <a:rPr lang="en-US" altLang="zh-CN" sz="2800" dirty="0" smtClean="0"/>
              <a:t>I/O</a:t>
            </a:r>
            <a:r>
              <a:rPr lang="zh-CN" altLang="en-US" sz="2800" dirty="0" smtClean="0"/>
              <a:t>（数据库），因为它们能比文件系统更好地缓存自己的数据。其缺点在于难以管理，即不能使用常用文件系统工具执行备份</a:t>
            </a:r>
            <a:r>
              <a:rPr lang="en-US" altLang="zh-CN" sz="2800" dirty="0" smtClean="0"/>
              <a:t>/</a:t>
            </a:r>
            <a:r>
              <a:rPr lang="zh-CN" altLang="en-US" sz="2800" dirty="0" smtClean="0"/>
              <a:t>恢复和监控。</a:t>
            </a:r>
            <a:endParaRPr lang="en-US" altLang="zh-CN" sz="2800" dirty="0" smtClean="0"/>
          </a:p>
          <a:p>
            <a:pPr marL="609600" indent="-609600" eaLnBrk="0" hangingPunct="0">
              <a:buFontTx/>
              <a:buChar char="•"/>
            </a:pPr>
            <a:r>
              <a:rPr lang="zh-CN" altLang="en-US" sz="2800" dirty="0" smtClean="0"/>
              <a:t>直接</a:t>
            </a:r>
            <a:r>
              <a:rPr lang="en-US" altLang="zh-CN" sz="2800" dirty="0" smtClean="0"/>
              <a:t>I/O</a:t>
            </a:r>
            <a:r>
              <a:rPr lang="zh-CN" altLang="en-US" sz="2800" dirty="0" smtClean="0"/>
              <a:t>：允许应用程序绕过缓存使用文件系统。这有点像同步写（但缺少</a:t>
            </a:r>
            <a:r>
              <a:rPr lang="en-US" altLang="zh-CN" sz="2800" dirty="0" err="1" smtClean="0"/>
              <a:t>O_SYNC</a:t>
            </a:r>
            <a:r>
              <a:rPr lang="zh-CN" altLang="en-US" sz="2800" dirty="0" smtClean="0"/>
              <a:t>选项提供的保证），而且在读取时也能用。读缓存、写缓冲、预取都会因此而失效。</a:t>
            </a:r>
            <a:endParaRPr lang="en-US" altLang="zh-CN" sz="2800" dirty="0" smtClean="0"/>
          </a:p>
        </p:txBody>
      </p:sp>
    </p:spTree>
    <p:extLst>
      <p:ext uri="{BB962C8B-B14F-4D97-AF65-F5344CB8AC3E}">
        <p14:creationId xmlns:p14="http://schemas.microsoft.com/office/powerpoint/2010/main" val="31282877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a:t>容量</a:t>
            </a:r>
            <a:endParaRPr lang="en-US" altLang="zh-CN" dirty="0"/>
          </a:p>
        </p:txBody>
      </p:sp>
      <p:sp>
        <p:nvSpPr>
          <p:cNvPr id="8" name="Rectangle 79"/>
          <p:cNvSpPr>
            <a:spLocks noChangeArrowheads="1"/>
          </p:cNvSpPr>
          <p:nvPr/>
        </p:nvSpPr>
        <p:spPr bwMode="auto">
          <a:xfrm>
            <a:off x="39123" y="1644328"/>
            <a:ext cx="8820150" cy="257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当文件系统装满时，性能会因为数个原因有所下降。当写入数据时，需要花更多时间来寻找磁盘上的空闲块，而寻找过程本身也消耗计算和</a:t>
            </a:r>
            <a:r>
              <a:rPr lang="en-US" altLang="zh-CN" sz="2800" dirty="0" smtClean="0"/>
              <a:t>I/O</a:t>
            </a:r>
            <a:r>
              <a:rPr lang="zh-CN" altLang="en-US" sz="2800" dirty="0" smtClean="0"/>
              <a:t>资源。磁盘上的空闲空间变得更小更分散，而更小或随机的</a:t>
            </a:r>
            <a:r>
              <a:rPr lang="en-US" altLang="zh-CN" sz="2800" dirty="0" smtClean="0"/>
              <a:t>I/O</a:t>
            </a:r>
            <a:r>
              <a:rPr lang="zh-CN" altLang="en-US" sz="2800" dirty="0" smtClean="0"/>
              <a:t>则影响了文件系统的性能。</a:t>
            </a:r>
            <a:endParaRPr lang="en-US" altLang="zh-CN" sz="2800" dirty="0" smtClean="0"/>
          </a:p>
        </p:txBody>
      </p:sp>
    </p:spTree>
    <p:extLst>
      <p:ext uri="{BB962C8B-B14F-4D97-AF65-F5344CB8AC3E}">
        <p14:creationId xmlns:p14="http://schemas.microsoft.com/office/powerpoint/2010/main" val="35823188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en-US" altLang="zh-CN" dirty="0" smtClean="0"/>
              <a:t>I/O</a:t>
            </a:r>
            <a:r>
              <a:rPr lang="zh-CN" altLang="en-US" dirty="0" smtClean="0"/>
              <a:t>栈模型</a:t>
            </a:r>
            <a:endParaRPr lang="en-US" altLang="zh-CN" dirty="0"/>
          </a:p>
        </p:txBody>
      </p:sp>
      <p:sp>
        <p:nvSpPr>
          <p:cNvPr id="8" name="Rectangle 79"/>
          <p:cNvSpPr>
            <a:spLocks noChangeArrowheads="1"/>
          </p:cNvSpPr>
          <p:nvPr/>
        </p:nvSpPr>
        <p:spPr bwMode="auto">
          <a:xfrm>
            <a:off x="56325" y="939550"/>
            <a:ext cx="8820150" cy="119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展现了</a:t>
            </a:r>
            <a:r>
              <a:rPr lang="en-US" altLang="zh-CN" sz="2400" dirty="0" smtClean="0"/>
              <a:t>I/O</a:t>
            </a:r>
            <a:r>
              <a:rPr lang="zh-CN" altLang="en-US" sz="2400" dirty="0" smtClean="0"/>
              <a:t>穿过内核的路径。从系统调用直接调用磁盘设备子系统的是裸</a:t>
            </a:r>
            <a:r>
              <a:rPr lang="en-US" altLang="zh-CN" sz="2400" dirty="0" smtClean="0"/>
              <a:t>I/O</a:t>
            </a:r>
            <a:r>
              <a:rPr lang="zh-CN" altLang="en-US" sz="2400" dirty="0" smtClean="0"/>
              <a:t>。穿过</a:t>
            </a:r>
            <a:r>
              <a:rPr lang="en-US" altLang="zh-CN" sz="2400" dirty="0" smtClean="0"/>
              <a:t>VFS</a:t>
            </a:r>
            <a:r>
              <a:rPr lang="zh-CN" altLang="en-US" sz="2400" dirty="0" smtClean="0"/>
              <a:t>和文件系统的是文件系统</a:t>
            </a:r>
            <a:r>
              <a:rPr lang="en-US" altLang="zh-CN" sz="2400" dirty="0" smtClean="0"/>
              <a:t>I/O</a:t>
            </a:r>
            <a:r>
              <a:rPr lang="zh-CN" altLang="en-US" sz="2400" dirty="0" smtClean="0"/>
              <a:t>，包括绕过了文件系统缓存的直接</a:t>
            </a:r>
            <a:r>
              <a:rPr lang="en-US" altLang="zh-CN" sz="2400" dirty="0" smtClean="0"/>
              <a:t>I/O</a:t>
            </a:r>
            <a:r>
              <a:rPr lang="zh-CN" altLang="en-US" sz="2400" dirty="0" smtClean="0"/>
              <a:t>。</a:t>
            </a:r>
            <a:endParaRPr lang="en-US" altLang="zh-CN" sz="2400" dirty="0" smtClean="0"/>
          </a:p>
        </p:txBody>
      </p:sp>
      <p:pic>
        <p:nvPicPr>
          <p:cNvPr id="5" name="图片 4"/>
          <p:cNvPicPr>
            <a:picLocks noChangeAspect="1"/>
          </p:cNvPicPr>
          <p:nvPr/>
        </p:nvPicPr>
        <p:blipFill>
          <a:blip r:embed="rId4"/>
          <a:stretch>
            <a:fillRect/>
          </a:stretch>
        </p:blipFill>
        <p:spPr>
          <a:xfrm>
            <a:off x="2483768" y="2263922"/>
            <a:ext cx="3301338" cy="4401785"/>
          </a:xfrm>
          <a:prstGeom prst="rect">
            <a:avLst/>
          </a:prstGeom>
        </p:spPr>
      </p:pic>
    </p:spTree>
    <p:extLst>
      <p:ext uri="{BB962C8B-B14F-4D97-AF65-F5344CB8AC3E}">
        <p14:creationId xmlns:p14="http://schemas.microsoft.com/office/powerpoint/2010/main" val="20187794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en-US" altLang="zh-CN" dirty="0" err="1" smtClean="0"/>
              <a:t>strace</a:t>
            </a:r>
            <a:endParaRPr lang="en-US" altLang="zh-CN" dirty="0"/>
          </a:p>
        </p:txBody>
      </p:sp>
      <p:sp>
        <p:nvSpPr>
          <p:cNvPr id="8" name="Rectangle 79"/>
          <p:cNvSpPr>
            <a:spLocks noChangeArrowheads="1"/>
          </p:cNvSpPr>
          <p:nvPr/>
        </p:nvSpPr>
        <p:spPr bwMode="auto">
          <a:xfrm>
            <a:off x="56325" y="1423837"/>
            <a:ext cx="8820150" cy="205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strace</a:t>
            </a:r>
            <a:r>
              <a:rPr lang="zh-CN" altLang="en-US" sz="2400" dirty="0" smtClean="0"/>
              <a:t>测量文件系统延时会影响系统性能的，只能在性能开销可接受的情况下使用。</a:t>
            </a:r>
            <a:endParaRPr lang="en-US" altLang="zh-CN" sz="2400" dirty="0" smtClean="0"/>
          </a:p>
          <a:p>
            <a:pPr marL="609600" indent="-609600" eaLnBrk="0" hangingPunct="0">
              <a:buFontTx/>
              <a:buChar char="•"/>
            </a:pPr>
            <a:r>
              <a:rPr lang="zh-CN" altLang="en-US" sz="2400" dirty="0" smtClean="0"/>
              <a:t>下面的命令测量了</a:t>
            </a:r>
            <a:r>
              <a:rPr lang="en-US" altLang="zh-CN" sz="2400" dirty="0" err="1" smtClean="0"/>
              <a:t>dd</a:t>
            </a:r>
            <a:r>
              <a:rPr lang="zh-CN" altLang="en-US" sz="2400" dirty="0" smtClean="0"/>
              <a:t>命令对于系统调用的读写操作的延时</a:t>
            </a:r>
            <a:endParaRPr lang="en-US" altLang="zh-CN" sz="2400" dirty="0"/>
          </a:p>
          <a:p>
            <a:pPr marL="609600" indent="-609600" eaLnBrk="0" hangingPunct="0">
              <a:buFontTx/>
              <a:buChar char="•"/>
            </a:pPr>
            <a:r>
              <a:rPr lang="zh-CN" altLang="en-US" sz="2400" dirty="0" smtClean="0"/>
              <a:t>每一个</a:t>
            </a:r>
            <a:r>
              <a:rPr lang="en-US" altLang="zh-CN" sz="2400" dirty="0" smtClean="0"/>
              <a:t>read()</a:t>
            </a:r>
            <a:r>
              <a:rPr lang="zh-CN" altLang="en-US" sz="2400" dirty="0" smtClean="0"/>
              <a:t>、</a:t>
            </a:r>
            <a:r>
              <a:rPr lang="en-US" altLang="zh-CN" sz="2400" dirty="0" smtClean="0"/>
              <a:t>write()</a:t>
            </a:r>
            <a:r>
              <a:rPr lang="zh-CN" altLang="en-US" sz="2400" dirty="0" smtClean="0"/>
              <a:t>均为</a:t>
            </a:r>
            <a:r>
              <a:rPr lang="en-US" altLang="zh-CN" sz="2400" dirty="0" err="1" smtClean="0"/>
              <a:t>1M</a:t>
            </a:r>
            <a:r>
              <a:rPr lang="zh-CN" altLang="en-US" sz="2400" dirty="0" smtClean="0"/>
              <a:t>，前面几个的读写操作比后面的读写操作时间要长，很明显后面的读写都被缓存了。</a:t>
            </a:r>
            <a:endParaRPr lang="en-US" altLang="zh-CN" sz="2400" dirty="0" smtClean="0"/>
          </a:p>
        </p:txBody>
      </p:sp>
      <p:pic>
        <p:nvPicPr>
          <p:cNvPr id="6" name="图片 5"/>
          <p:cNvPicPr>
            <a:picLocks noChangeAspect="1"/>
          </p:cNvPicPr>
          <p:nvPr/>
        </p:nvPicPr>
        <p:blipFill>
          <a:blip r:embed="rId4"/>
          <a:stretch>
            <a:fillRect/>
          </a:stretch>
        </p:blipFill>
        <p:spPr>
          <a:xfrm>
            <a:off x="216024" y="3841279"/>
            <a:ext cx="8676456" cy="1531937"/>
          </a:xfrm>
          <a:prstGeom prst="rect">
            <a:avLst/>
          </a:prstGeom>
        </p:spPr>
      </p:pic>
    </p:spTree>
    <p:extLst>
      <p:ext uri="{BB962C8B-B14F-4D97-AF65-F5344CB8AC3E}">
        <p14:creationId xmlns:p14="http://schemas.microsoft.com/office/powerpoint/2010/main" val="6505043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en-US" altLang="zh-CN" dirty="0" err="1" smtClean="0"/>
              <a:t>vmstat</a:t>
            </a:r>
            <a:endParaRPr lang="en-US" altLang="zh-CN" dirty="0"/>
          </a:p>
        </p:txBody>
      </p:sp>
      <p:pic>
        <p:nvPicPr>
          <p:cNvPr id="8" name="图片 7"/>
          <p:cNvPicPr>
            <a:picLocks noChangeAspect="1"/>
          </p:cNvPicPr>
          <p:nvPr/>
        </p:nvPicPr>
        <p:blipFill>
          <a:blip r:embed="rId4"/>
          <a:stretch>
            <a:fillRect/>
          </a:stretch>
        </p:blipFill>
        <p:spPr>
          <a:xfrm>
            <a:off x="303375" y="2096285"/>
            <a:ext cx="8247593" cy="1653479"/>
          </a:xfrm>
          <a:prstGeom prst="rect">
            <a:avLst/>
          </a:prstGeom>
        </p:spPr>
      </p:pic>
      <p:sp>
        <p:nvSpPr>
          <p:cNvPr id="9" name="Rectangle 79"/>
          <p:cNvSpPr>
            <a:spLocks noChangeArrowheads="1"/>
          </p:cNvSpPr>
          <p:nvPr/>
        </p:nvSpPr>
        <p:spPr bwMode="auto">
          <a:xfrm>
            <a:off x="17097" y="911425"/>
            <a:ext cx="8820150" cy="100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800" dirty="0" smtClean="0"/>
              <a:t>系统统计信息命令，分别统计了</a:t>
            </a:r>
            <a:r>
              <a:rPr lang="en-US" altLang="zh-CN" sz="2800" dirty="0" smtClean="0"/>
              <a:t>CPU</a:t>
            </a:r>
            <a:r>
              <a:rPr lang="zh-CN" altLang="en-US" sz="2800" dirty="0" smtClean="0"/>
              <a:t>、内存、</a:t>
            </a:r>
            <a:r>
              <a:rPr lang="en-US" altLang="zh-CN" sz="2800" dirty="0" smtClean="0"/>
              <a:t>I/O</a:t>
            </a:r>
            <a:r>
              <a:rPr lang="zh-CN" altLang="en-US" sz="2800" dirty="0" smtClean="0"/>
              <a:t>的情况</a:t>
            </a:r>
            <a:endParaRPr lang="en-US" altLang="zh-CN" sz="2800" dirty="0" smtClean="0"/>
          </a:p>
        </p:txBody>
      </p:sp>
      <p:sp>
        <p:nvSpPr>
          <p:cNvPr id="5" name="矩形 4"/>
          <p:cNvSpPr/>
          <p:nvPr/>
        </p:nvSpPr>
        <p:spPr>
          <a:xfrm>
            <a:off x="17097" y="3929217"/>
            <a:ext cx="8533871" cy="275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2800" dirty="0"/>
              <a:t> </a:t>
            </a:r>
            <a:r>
              <a:rPr lang="en-US" altLang="zh-CN" sz="2800" dirty="0" smtClean="0"/>
              <a:t>bi</a:t>
            </a:r>
            <a:r>
              <a:rPr lang="zh-CN" altLang="en-US" sz="2800" dirty="0" smtClean="0"/>
              <a:t>：磁盘</a:t>
            </a:r>
            <a:r>
              <a:rPr lang="zh-CN" altLang="en-US" sz="2800" dirty="0"/>
              <a:t>块从文件系统或 </a:t>
            </a:r>
            <a:r>
              <a:rPr lang="en-US" altLang="zh-CN" sz="2800" dirty="0"/>
              <a:t>SWAP </a:t>
            </a:r>
            <a:r>
              <a:rPr lang="zh-CN" altLang="en-US" sz="2800" dirty="0"/>
              <a:t>读取到 </a:t>
            </a:r>
            <a:r>
              <a:rPr lang="en-US" altLang="zh-CN" sz="2800" dirty="0"/>
              <a:t>RAM</a:t>
            </a:r>
            <a:r>
              <a:rPr lang="zh-CN" altLang="en-US" sz="2800" dirty="0"/>
              <a:t>（</a:t>
            </a:r>
            <a:r>
              <a:rPr lang="en-US" altLang="zh-CN" sz="2800" dirty="0"/>
              <a:t>blocks in</a:t>
            </a:r>
            <a:r>
              <a:rPr lang="zh-CN" altLang="en-US" sz="2800" dirty="0"/>
              <a:t>）的大小，</a:t>
            </a:r>
            <a:r>
              <a:rPr lang="en-US" altLang="zh-CN" sz="2800" dirty="0"/>
              <a:t>block </a:t>
            </a:r>
            <a:r>
              <a:rPr lang="zh-CN" altLang="en-US" sz="2800" dirty="0"/>
              <a:t>为单位；</a:t>
            </a:r>
          </a:p>
          <a:p>
            <a:r>
              <a:rPr lang="en-US" altLang="zh-CN" sz="2800" dirty="0" err="1" smtClean="0"/>
              <a:t>bo</a:t>
            </a:r>
            <a:r>
              <a:rPr lang="zh-CN" altLang="en-US" sz="2800" dirty="0" smtClean="0"/>
              <a:t>：磁盘块从 </a:t>
            </a:r>
            <a:r>
              <a:rPr lang="en-US" altLang="zh-CN" sz="2800" dirty="0" smtClean="0"/>
              <a:t>RAM </a:t>
            </a:r>
            <a:r>
              <a:rPr lang="zh-CN" altLang="en-US" sz="2800" dirty="0" smtClean="0"/>
              <a:t>写到文件系统或 </a:t>
            </a:r>
            <a:r>
              <a:rPr lang="en-US" altLang="zh-CN" sz="2800" dirty="0" smtClean="0"/>
              <a:t>SWAP</a:t>
            </a:r>
            <a:r>
              <a:rPr lang="zh-CN" altLang="en-US" sz="2800" dirty="0" smtClean="0"/>
              <a:t>（</a:t>
            </a:r>
            <a:r>
              <a:rPr lang="en-US" altLang="zh-CN" sz="2800" dirty="0"/>
              <a:t>blocks out</a:t>
            </a:r>
            <a:r>
              <a:rPr lang="zh-CN" altLang="en-US" sz="2800" dirty="0"/>
              <a:t>）的大小，</a:t>
            </a:r>
            <a:r>
              <a:rPr lang="en-US" altLang="zh-CN" sz="2800" dirty="0"/>
              <a:t>block </a:t>
            </a:r>
            <a:r>
              <a:rPr lang="zh-CN" altLang="en-US" sz="2800" dirty="0"/>
              <a:t>为单位</a:t>
            </a:r>
            <a:r>
              <a:rPr lang="zh-CN" altLang="en-US" sz="2800" dirty="0" smtClean="0"/>
              <a:t>；</a:t>
            </a:r>
            <a:endParaRPr lang="en-US" altLang="zh-CN" sz="2800" dirty="0" smtClean="0"/>
          </a:p>
          <a:p>
            <a:endParaRPr lang="zh-CN" altLang="en-US" sz="2800" dirty="0"/>
          </a:p>
          <a:p>
            <a:pPr marL="609600" indent="-609600" eaLnBrk="0" hangingPunct="0">
              <a:buFontTx/>
              <a:buChar char="•"/>
            </a:pPr>
            <a:endParaRPr lang="zh-CN" altLang="en-US" sz="2800" dirty="0"/>
          </a:p>
        </p:txBody>
      </p:sp>
    </p:spTree>
    <p:extLst>
      <p:ext uri="{BB962C8B-B14F-4D97-AF65-F5344CB8AC3E}">
        <p14:creationId xmlns:p14="http://schemas.microsoft.com/office/powerpoint/2010/main" val="25069007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en-US" altLang="zh-CN" dirty="0" err="1" smtClean="0"/>
              <a:t>sar</a:t>
            </a:r>
            <a:endParaRPr lang="en-US" altLang="zh-CN" dirty="0"/>
          </a:p>
        </p:txBody>
      </p:sp>
      <p:sp>
        <p:nvSpPr>
          <p:cNvPr id="8" name="Rectangle 79"/>
          <p:cNvSpPr>
            <a:spLocks noChangeArrowheads="1"/>
          </p:cNvSpPr>
          <p:nvPr/>
        </p:nvSpPr>
        <p:spPr bwMode="auto">
          <a:xfrm>
            <a:off x="56325" y="980728"/>
            <a:ext cx="882015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sar</a:t>
            </a:r>
            <a:r>
              <a:rPr lang="zh-CN" altLang="en-US" sz="2400" dirty="0" smtClean="0"/>
              <a:t>提供了各种文件系统统计信息，还可以配置以进行长期记录。</a:t>
            </a:r>
            <a:endParaRPr lang="en-US" altLang="zh-CN" sz="2400" dirty="0" smtClean="0"/>
          </a:p>
          <a:p>
            <a:pPr marL="609600" indent="-609600" eaLnBrk="0" hangingPunct="0">
              <a:buFontTx/>
              <a:buChar char="•"/>
            </a:pPr>
            <a:r>
              <a:rPr lang="en-US" altLang="zh-CN" sz="2400" dirty="0" err="1" smtClean="0"/>
              <a:t>sar</a:t>
            </a:r>
            <a:r>
              <a:rPr lang="en-US" altLang="zh-CN" sz="2400" dirty="0" smtClean="0"/>
              <a:t> –v 1 5</a:t>
            </a:r>
          </a:p>
          <a:p>
            <a:pPr marL="609600" indent="-609600" eaLnBrk="0" hangingPunct="0">
              <a:buFontTx/>
              <a:buChar char="•"/>
            </a:pPr>
            <a:r>
              <a:rPr lang="en-US" altLang="zh-CN" sz="2400" dirty="0" err="1"/>
              <a:t>dentunusd</a:t>
            </a:r>
            <a:r>
              <a:rPr lang="zh-CN" altLang="en-US" sz="2400" dirty="0"/>
              <a:t>：目录项缓存未用计数</a:t>
            </a:r>
            <a:r>
              <a:rPr lang="en-US" altLang="zh-CN" sz="2400" dirty="0"/>
              <a:t>(</a:t>
            </a:r>
            <a:r>
              <a:rPr lang="zh-CN" altLang="en-US" sz="2400" dirty="0"/>
              <a:t>可用项</a:t>
            </a:r>
            <a:r>
              <a:rPr lang="en-US" altLang="zh-CN" sz="2400" dirty="0"/>
              <a:t>)</a:t>
            </a:r>
          </a:p>
          <a:p>
            <a:pPr marL="609600" indent="-609600" eaLnBrk="0" hangingPunct="0">
              <a:buFontTx/>
              <a:buChar char="•"/>
            </a:pPr>
            <a:r>
              <a:rPr lang="en-US" altLang="zh-CN" sz="2400" dirty="0"/>
              <a:t>file-nr</a:t>
            </a:r>
            <a:r>
              <a:rPr lang="zh-CN" altLang="en-US" sz="2400" dirty="0"/>
              <a:t>：使用中的文件描述符个数</a:t>
            </a:r>
          </a:p>
          <a:p>
            <a:pPr marL="609600" indent="-609600" eaLnBrk="0" hangingPunct="0">
              <a:buFontTx/>
              <a:buChar char="•"/>
            </a:pPr>
            <a:r>
              <a:rPr lang="en-US" altLang="zh-CN" sz="2400" dirty="0" err="1"/>
              <a:t>inode</a:t>
            </a:r>
            <a:r>
              <a:rPr lang="en-US" altLang="zh-CN" sz="2400" dirty="0"/>
              <a:t>-nr</a:t>
            </a:r>
            <a:r>
              <a:rPr lang="zh-CN" altLang="en-US" sz="2400" dirty="0"/>
              <a:t>：使用中的</a:t>
            </a:r>
            <a:r>
              <a:rPr lang="en-US" altLang="zh-CN" sz="2400" dirty="0" err="1"/>
              <a:t>inode</a:t>
            </a:r>
            <a:r>
              <a:rPr lang="zh-CN" altLang="en-US" sz="2400" dirty="0"/>
              <a:t>个数</a:t>
            </a:r>
            <a:endParaRPr lang="en-US" altLang="zh-CN" sz="2400" dirty="0" smtClean="0"/>
          </a:p>
        </p:txBody>
      </p:sp>
      <p:pic>
        <p:nvPicPr>
          <p:cNvPr id="5" name="图片 4"/>
          <p:cNvPicPr>
            <a:picLocks noChangeAspect="1"/>
          </p:cNvPicPr>
          <p:nvPr/>
        </p:nvPicPr>
        <p:blipFill>
          <a:blip r:embed="rId4"/>
          <a:stretch>
            <a:fillRect/>
          </a:stretch>
        </p:blipFill>
        <p:spPr>
          <a:xfrm>
            <a:off x="251520" y="3645024"/>
            <a:ext cx="8742055" cy="2232248"/>
          </a:xfrm>
          <a:prstGeom prst="rect">
            <a:avLst/>
          </a:prstGeom>
        </p:spPr>
      </p:pic>
    </p:spTree>
    <p:extLst>
      <p:ext uri="{BB962C8B-B14F-4D97-AF65-F5344CB8AC3E}">
        <p14:creationId xmlns:p14="http://schemas.microsoft.com/office/powerpoint/2010/main" val="39929637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en-US" altLang="zh-CN" dirty="0" err="1" smtClean="0"/>
              <a:t>iostat</a:t>
            </a:r>
            <a:endParaRPr lang="en-US" altLang="zh-CN" dirty="0"/>
          </a:p>
        </p:txBody>
      </p:sp>
      <p:sp>
        <p:nvSpPr>
          <p:cNvPr id="8" name="Rectangle 79"/>
          <p:cNvSpPr>
            <a:spLocks noChangeArrowheads="1"/>
          </p:cNvSpPr>
          <p:nvPr/>
        </p:nvSpPr>
        <p:spPr bwMode="auto">
          <a:xfrm>
            <a:off x="56325" y="980728"/>
            <a:ext cx="88201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iostat</a:t>
            </a:r>
            <a:r>
              <a:rPr lang="zh-CN" altLang="en-US" sz="2400" dirty="0" smtClean="0"/>
              <a:t>汇总了磁盘的统计信息。</a:t>
            </a:r>
            <a:endParaRPr lang="en-US" altLang="zh-CN" sz="2400" dirty="0" smtClean="0"/>
          </a:p>
          <a:p>
            <a:pPr marL="609600" indent="-609600" eaLnBrk="0" hangingPunct="0">
              <a:buFontTx/>
              <a:buChar char="•"/>
            </a:pPr>
            <a:r>
              <a:rPr lang="en-US" altLang="zh-CN" sz="2400" dirty="0" err="1" smtClean="0"/>
              <a:t>iostat</a:t>
            </a:r>
            <a:r>
              <a:rPr lang="en-US" altLang="zh-CN" sz="2400" dirty="0" smtClean="0"/>
              <a:t> 1 5</a:t>
            </a:r>
          </a:p>
          <a:p>
            <a:pPr marL="609600" indent="-609600" eaLnBrk="0" hangingPunct="0">
              <a:buFontTx/>
              <a:buChar char="•"/>
            </a:pPr>
            <a:r>
              <a:rPr lang="en-US" altLang="zh-CN" sz="2400" dirty="0" err="1"/>
              <a:t>tps</a:t>
            </a:r>
            <a:r>
              <a:rPr lang="zh-CN" altLang="en-US" sz="2400" dirty="0"/>
              <a:t>：每秒事务数</a:t>
            </a:r>
            <a:r>
              <a:rPr lang="en-US" altLang="zh-CN" sz="2400" dirty="0"/>
              <a:t>(</a:t>
            </a:r>
            <a:r>
              <a:rPr lang="en-US" altLang="zh-CN" sz="2400" dirty="0" err="1"/>
              <a:t>IOPS</a:t>
            </a:r>
            <a:r>
              <a:rPr lang="en-US" altLang="zh-CN" sz="2400" dirty="0"/>
              <a:t>)</a:t>
            </a:r>
          </a:p>
          <a:p>
            <a:pPr marL="609600" indent="-609600" eaLnBrk="0" hangingPunct="0">
              <a:buFontTx/>
              <a:buChar char="•"/>
            </a:pPr>
            <a:r>
              <a:rPr lang="en-US" altLang="zh-CN" sz="2400" dirty="0" err="1"/>
              <a:t>kB_read</a:t>
            </a:r>
            <a:r>
              <a:rPr lang="en-US" altLang="zh-CN" sz="2400" dirty="0"/>
              <a:t>/s</a:t>
            </a:r>
            <a:r>
              <a:rPr lang="zh-CN" altLang="en-US" sz="2400" dirty="0"/>
              <a:t>、</a:t>
            </a:r>
            <a:r>
              <a:rPr lang="en-US" altLang="zh-CN" sz="2400" dirty="0"/>
              <a:t>kB-</a:t>
            </a:r>
            <a:r>
              <a:rPr lang="en-US" altLang="zh-CN" sz="2400" dirty="0" err="1"/>
              <a:t>wrtn</a:t>
            </a:r>
            <a:r>
              <a:rPr lang="en-US" altLang="zh-CN" sz="2400" dirty="0"/>
              <a:t>/s</a:t>
            </a:r>
            <a:r>
              <a:rPr lang="zh-CN" altLang="en-US" sz="2400" dirty="0"/>
              <a:t>：每秒读取</a:t>
            </a:r>
            <a:r>
              <a:rPr lang="en-US" altLang="zh-CN" sz="2400" dirty="0"/>
              <a:t>KB</a:t>
            </a:r>
            <a:r>
              <a:rPr lang="zh-CN" altLang="en-US" sz="2400" dirty="0"/>
              <a:t>数和每秒写入</a:t>
            </a:r>
            <a:r>
              <a:rPr lang="en-US" altLang="zh-CN" sz="2400" dirty="0"/>
              <a:t>KB</a:t>
            </a:r>
            <a:r>
              <a:rPr lang="zh-CN" altLang="en-US" sz="2400" dirty="0"/>
              <a:t>数</a:t>
            </a:r>
          </a:p>
          <a:p>
            <a:pPr marL="609600" indent="-609600" eaLnBrk="0" hangingPunct="0">
              <a:buFontTx/>
              <a:buChar char="•"/>
            </a:pPr>
            <a:r>
              <a:rPr lang="en-US" altLang="zh-CN" sz="2400" dirty="0" err="1"/>
              <a:t>kB_read</a:t>
            </a:r>
            <a:r>
              <a:rPr lang="zh-CN" altLang="en-US" sz="2400" dirty="0"/>
              <a:t>、</a:t>
            </a:r>
            <a:r>
              <a:rPr lang="en-US" altLang="zh-CN" sz="2400" dirty="0"/>
              <a:t>kB-</a:t>
            </a:r>
            <a:r>
              <a:rPr lang="en-US" altLang="zh-CN" sz="2400" dirty="0" err="1"/>
              <a:t>wrtn</a:t>
            </a:r>
            <a:r>
              <a:rPr lang="zh-CN" altLang="en-US" sz="2400" dirty="0"/>
              <a:t>：总共读取和写入的</a:t>
            </a:r>
            <a:r>
              <a:rPr lang="en-US" altLang="zh-CN" sz="2400" dirty="0"/>
              <a:t>KB</a:t>
            </a:r>
            <a:r>
              <a:rPr lang="zh-CN" altLang="en-US" sz="2400" dirty="0"/>
              <a:t>数</a:t>
            </a:r>
          </a:p>
          <a:p>
            <a:pPr marL="609600" indent="-609600" eaLnBrk="0" hangingPunct="0">
              <a:buFontTx/>
              <a:buChar char="•"/>
            </a:pPr>
            <a:r>
              <a:rPr lang="en-US" altLang="zh-CN" sz="2400" dirty="0" err="1"/>
              <a:t>rrqm</a:t>
            </a:r>
            <a:r>
              <a:rPr lang="en-US" altLang="zh-CN" sz="2400" dirty="0"/>
              <a:t>/s</a:t>
            </a:r>
            <a:r>
              <a:rPr lang="zh-CN" altLang="en-US" sz="2400" dirty="0"/>
              <a:t>：每秒合并放入驱动请求队列的读请求数</a:t>
            </a:r>
          </a:p>
          <a:p>
            <a:pPr marL="609600" indent="-609600" eaLnBrk="0" hangingPunct="0">
              <a:buFontTx/>
              <a:buChar char="•"/>
            </a:pPr>
            <a:r>
              <a:rPr lang="en-US" altLang="zh-CN" sz="2400" dirty="0" err="1"/>
              <a:t>wrqm</a:t>
            </a:r>
            <a:r>
              <a:rPr lang="en-US" altLang="zh-CN" sz="2400" dirty="0"/>
              <a:t>/s</a:t>
            </a:r>
            <a:r>
              <a:rPr lang="zh-CN" altLang="en-US" sz="2400" dirty="0"/>
              <a:t>：每秒合并放入驱动请求队列的写请求数</a:t>
            </a:r>
            <a:endParaRPr lang="en-US" altLang="zh-CN" sz="2400" dirty="0" smtClean="0"/>
          </a:p>
        </p:txBody>
      </p:sp>
      <p:pic>
        <p:nvPicPr>
          <p:cNvPr id="6" name="图片 5"/>
          <p:cNvPicPr>
            <a:picLocks noChangeAspect="1"/>
          </p:cNvPicPr>
          <p:nvPr/>
        </p:nvPicPr>
        <p:blipFill>
          <a:blip r:embed="rId4"/>
          <a:stretch>
            <a:fillRect/>
          </a:stretch>
        </p:blipFill>
        <p:spPr>
          <a:xfrm>
            <a:off x="755576" y="4005064"/>
            <a:ext cx="7581900" cy="2152650"/>
          </a:xfrm>
          <a:prstGeom prst="rect">
            <a:avLst/>
          </a:prstGeom>
        </p:spPr>
      </p:pic>
    </p:spTree>
    <p:extLst>
      <p:ext uri="{BB962C8B-B14F-4D97-AF65-F5344CB8AC3E}">
        <p14:creationId xmlns:p14="http://schemas.microsoft.com/office/powerpoint/2010/main" val="3738991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术语</a:t>
            </a:r>
            <a:endParaRPr lang="en-US" altLang="zh-CN" dirty="0"/>
          </a:p>
        </p:txBody>
      </p:sp>
      <p:sp>
        <p:nvSpPr>
          <p:cNvPr id="5" name="Rectangle 79"/>
          <p:cNvSpPr>
            <a:spLocks noChangeArrowheads="1"/>
          </p:cNvSpPr>
          <p:nvPr/>
        </p:nvSpPr>
        <p:spPr bwMode="auto">
          <a:xfrm>
            <a:off x="72330" y="928175"/>
            <a:ext cx="8820150" cy="566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dirty="0" err="1"/>
              <a:t>IOPS</a:t>
            </a:r>
            <a:r>
              <a:rPr lang="zh-CN" altLang="en-US" dirty="0"/>
              <a:t>：每秒发生的输入</a:t>
            </a:r>
            <a:r>
              <a:rPr lang="en-US" altLang="zh-CN" dirty="0"/>
              <a:t>/</a:t>
            </a:r>
            <a:r>
              <a:rPr lang="zh-CN" altLang="en-US" dirty="0"/>
              <a:t>输出操作的次数，是数据传输的一个度量方法。对于磁盘的读写，</a:t>
            </a:r>
            <a:r>
              <a:rPr lang="en-US" altLang="zh-CN" dirty="0" err="1"/>
              <a:t>IOPS</a:t>
            </a:r>
            <a:r>
              <a:rPr lang="zh-CN" altLang="en-US" dirty="0"/>
              <a:t>指的是每秒读和写的次数。</a:t>
            </a:r>
          </a:p>
          <a:p>
            <a:pPr marL="609600" indent="-609600" eaLnBrk="0" hangingPunct="0">
              <a:buFontTx/>
              <a:buChar char="•"/>
            </a:pPr>
            <a:r>
              <a:rPr lang="zh-CN" altLang="en-US" dirty="0"/>
              <a:t>吞吐量：评价工作执行的速率，尤其是在数据传输方面，这个术语用于描述数据传输速度（字节</a:t>
            </a:r>
            <a:r>
              <a:rPr lang="en-US" altLang="zh-CN" dirty="0"/>
              <a:t>/</a:t>
            </a:r>
            <a:r>
              <a:rPr lang="zh-CN" altLang="en-US" dirty="0"/>
              <a:t>秒或比特</a:t>
            </a:r>
            <a:r>
              <a:rPr lang="en-US" altLang="zh-CN" dirty="0"/>
              <a:t>/</a:t>
            </a:r>
            <a:r>
              <a:rPr lang="zh-CN" altLang="en-US" dirty="0"/>
              <a:t>秒）。在某些情况下（如数据库），吞吐量指的是操作的速度（每秒操作数或每秒业务数）</a:t>
            </a:r>
          </a:p>
          <a:p>
            <a:pPr marL="609600" indent="-609600" eaLnBrk="0" hangingPunct="0">
              <a:buFontTx/>
              <a:buChar char="•"/>
            </a:pPr>
            <a:r>
              <a:rPr lang="zh-CN" altLang="en-US" dirty="0"/>
              <a:t>响应时间：一次操作完成的时间。包括用于等待和服务的时间，也包括用来返回结果的时间。</a:t>
            </a:r>
          </a:p>
          <a:p>
            <a:pPr marL="609600" indent="-609600" eaLnBrk="0" hangingPunct="0">
              <a:buFontTx/>
              <a:buChar char="•"/>
            </a:pPr>
            <a:r>
              <a:rPr lang="zh-CN" altLang="en-US" dirty="0"/>
              <a:t>延时：延时是描述操作里用来等待服务的时间。在某些情况下，它可以指的是整个操作时间，等同于响应时间</a:t>
            </a:r>
            <a:r>
              <a:rPr lang="zh-CN" altLang="en-US" dirty="0" smtClean="0"/>
              <a:t>。</a:t>
            </a:r>
            <a:endParaRPr lang="zh-CN" altLang="en-US" dirty="0"/>
          </a:p>
          <a:p>
            <a:pPr marL="609600" indent="-609600" eaLnBrk="0" hangingPunct="0">
              <a:buFontTx/>
              <a:buChar char="•"/>
            </a:pPr>
            <a:r>
              <a:rPr lang="zh-CN" altLang="en-US" dirty="0"/>
              <a:t>使用率：对于服务所请求的资源，使用率描述在所给定的时间区间内资源的繁忙程度。对于存储资源来说，使用率指的就是所消耗的存储容量（例如内存使用率）。</a:t>
            </a:r>
          </a:p>
          <a:p>
            <a:pPr marL="609600" indent="-609600" eaLnBrk="0" hangingPunct="0">
              <a:buFontTx/>
              <a:buChar char="•"/>
            </a:pPr>
            <a:r>
              <a:rPr lang="zh-CN" altLang="en-US" dirty="0"/>
              <a:t>饱和度：指的是某一资源无法满足服务的排队工作量。</a:t>
            </a:r>
          </a:p>
          <a:p>
            <a:pPr marL="609600" indent="-609600" eaLnBrk="0" hangingPunct="0">
              <a:buFontTx/>
              <a:buChar char="•"/>
            </a:pPr>
            <a:r>
              <a:rPr lang="zh-CN" altLang="en-US" dirty="0"/>
              <a:t>瓶颈：在系统性能里，瓶颈指的是限制系统性能的那个资源。分辨和移除系统瓶颈是系统性能的一项重要工作。</a:t>
            </a:r>
          </a:p>
          <a:p>
            <a:pPr marL="609600" indent="-609600" eaLnBrk="0" hangingPunct="0">
              <a:buFontTx/>
              <a:buChar char="•"/>
            </a:pPr>
            <a:r>
              <a:rPr lang="zh-CN" altLang="en-US" dirty="0"/>
              <a:t>工作负载：系统的输入或者是对系统所施加的负载叫做工作负载。对于数据库来说，工作负载就是客户端发出的的数据库请求和命令。</a:t>
            </a:r>
          </a:p>
          <a:p>
            <a:pPr marL="609600" indent="-609600" eaLnBrk="0" hangingPunct="0">
              <a:buFontTx/>
              <a:buChar char="•"/>
            </a:pPr>
            <a:r>
              <a:rPr lang="zh-CN" altLang="en-US" dirty="0"/>
              <a:t>缓存：用于复制或者缓冲一定量数据的高速存储区域，目的是为了避免对较慢的存储层级的直接访问，从而提高性能。出于经济考虑，缓存区的容量要比更慢一级的存储容量要小。</a:t>
            </a:r>
            <a:endParaRPr lang="zh-CN" altLang="en-US" dirty="0" smtClean="0"/>
          </a:p>
          <a:p>
            <a:pPr marL="609600" indent="-609600" algn="l" eaLnBrk="0" hangingPunct="0"/>
            <a:endParaRPr lang="zh-CN" altLang="en-US" dirty="0"/>
          </a:p>
        </p:txBody>
      </p:sp>
    </p:spTree>
    <p:extLst>
      <p:ext uri="{BB962C8B-B14F-4D97-AF65-F5344CB8AC3E}">
        <p14:creationId xmlns:p14="http://schemas.microsoft.com/office/powerpoint/2010/main" val="17960457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en-US" altLang="zh-CN" dirty="0" err="1" smtClean="0"/>
              <a:t>iostat</a:t>
            </a:r>
            <a:endParaRPr lang="en-US" altLang="zh-CN" dirty="0"/>
          </a:p>
        </p:txBody>
      </p:sp>
      <p:sp>
        <p:nvSpPr>
          <p:cNvPr id="8" name="Rectangle 79"/>
          <p:cNvSpPr>
            <a:spLocks noChangeArrowheads="1"/>
          </p:cNvSpPr>
          <p:nvPr/>
        </p:nvSpPr>
        <p:spPr bwMode="auto">
          <a:xfrm>
            <a:off x="56325" y="980727"/>
            <a:ext cx="8820150" cy="45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1400" dirty="0" err="1" smtClean="0"/>
              <a:t>iostat</a:t>
            </a:r>
            <a:r>
              <a:rPr lang="en-US" altLang="zh-CN" sz="1400" dirty="0" smtClean="0"/>
              <a:t> –</a:t>
            </a:r>
            <a:r>
              <a:rPr lang="en-US" altLang="zh-CN" sz="1400" dirty="0" err="1" smtClean="0"/>
              <a:t>kxd</a:t>
            </a:r>
            <a:r>
              <a:rPr lang="en-US" altLang="zh-CN" sz="1400" dirty="0" smtClean="0"/>
              <a:t> 1 5</a:t>
            </a:r>
          </a:p>
          <a:p>
            <a:pPr marL="609600" indent="-609600" eaLnBrk="0" hangingPunct="0">
              <a:buFontTx/>
              <a:buChar char="•"/>
            </a:pPr>
            <a:r>
              <a:rPr lang="en-US" altLang="zh-CN" sz="1400" dirty="0"/>
              <a:t>r/s</a:t>
            </a:r>
            <a:r>
              <a:rPr lang="zh-CN" altLang="en-US" sz="1400" dirty="0"/>
              <a:t>：每秒发给磁盘设备的读请求数</a:t>
            </a:r>
          </a:p>
          <a:p>
            <a:pPr marL="609600" indent="-609600" eaLnBrk="0" hangingPunct="0">
              <a:buFontTx/>
              <a:buChar char="•"/>
            </a:pPr>
            <a:r>
              <a:rPr lang="en-US" altLang="zh-CN" sz="1400" dirty="0"/>
              <a:t>w/s</a:t>
            </a:r>
            <a:r>
              <a:rPr lang="zh-CN" altLang="en-US" sz="1400" dirty="0"/>
              <a:t>：每秒发给磁盘设备的写请求数</a:t>
            </a:r>
          </a:p>
          <a:p>
            <a:pPr marL="609600" indent="-609600" eaLnBrk="0" hangingPunct="0">
              <a:buFontTx/>
              <a:buChar char="•"/>
            </a:pPr>
            <a:r>
              <a:rPr lang="en-US" altLang="zh-CN" sz="1400" dirty="0" err="1"/>
              <a:t>rkB</a:t>
            </a:r>
            <a:r>
              <a:rPr lang="en-US" altLang="zh-CN" sz="1400" dirty="0"/>
              <a:t>/s</a:t>
            </a:r>
            <a:r>
              <a:rPr lang="zh-CN" altLang="en-US" sz="1400" dirty="0"/>
              <a:t>：每秒从磁盘设备读取的</a:t>
            </a:r>
            <a:r>
              <a:rPr lang="en-US" altLang="zh-CN" sz="1400" dirty="0"/>
              <a:t>KB</a:t>
            </a:r>
            <a:r>
              <a:rPr lang="zh-CN" altLang="en-US" sz="1400" dirty="0"/>
              <a:t>数</a:t>
            </a:r>
          </a:p>
          <a:p>
            <a:pPr marL="609600" indent="-609600" eaLnBrk="0" hangingPunct="0">
              <a:buFontTx/>
              <a:buChar char="•"/>
            </a:pPr>
            <a:r>
              <a:rPr lang="en-US" altLang="zh-CN" sz="1400" dirty="0" err="1"/>
              <a:t>wkB</a:t>
            </a:r>
            <a:r>
              <a:rPr lang="en-US" altLang="zh-CN" sz="1400" dirty="0"/>
              <a:t>/s</a:t>
            </a:r>
            <a:r>
              <a:rPr lang="zh-CN" altLang="en-US" sz="1400" dirty="0"/>
              <a:t>：每秒从磁盘设备写入的</a:t>
            </a:r>
            <a:r>
              <a:rPr lang="en-US" altLang="zh-CN" sz="1400" dirty="0"/>
              <a:t>KB</a:t>
            </a:r>
            <a:r>
              <a:rPr lang="zh-CN" altLang="en-US" sz="1400" dirty="0"/>
              <a:t>数</a:t>
            </a:r>
          </a:p>
          <a:p>
            <a:pPr marL="609600" indent="-609600" eaLnBrk="0" hangingPunct="0">
              <a:buFontTx/>
              <a:buChar char="•"/>
            </a:pPr>
            <a:r>
              <a:rPr lang="zh-CN" altLang="en-US" sz="1400" dirty="0"/>
              <a:t>非零的</a:t>
            </a:r>
            <a:r>
              <a:rPr lang="en-US" altLang="zh-CN" sz="1400" dirty="0" err="1"/>
              <a:t>rrqm</a:t>
            </a:r>
            <a:r>
              <a:rPr lang="en-US" altLang="zh-CN" sz="1400" dirty="0"/>
              <a:t>/s</a:t>
            </a:r>
            <a:r>
              <a:rPr lang="zh-CN" altLang="en-US" sz="1400" dirty="0"/>
              <a:t>和</a:t>
            </a:r>
            <a:r>
              <a:rPr lang="en-US" altLang="zh-CN" sz="1400" dirty="0" err="1"/>
              <a:t>wrqm</a:t>
            </a:r>
            <a:r>
              <a:rPr lang="en-US" altLang="zh-CN" sz="1400" dirty="0"/>
              <a:t>/s</a:t>
            </a:r>
            <a:r>
              <a:rPr lang="zh-CN" altLang="en-US" sz="1400" dirty="0"/>
              <a:t>项说明为了提高性能，连续的请求在发往设备之前已经被合并了。这个指标也是工作负载为连续的标志。</a:t>
            </a:r>
            <a:r>
              <a:rPr lang="en-US" altLang="zh-CN" sz="1400" dirty="0"/>
              <a:t>r/s</a:t>
            </a:r>
            <a:r>
              <a:rPr lang="zh-CN" altLang="en-US" sz="1400" dirty="0"/>
              <a:t>和</a:t>
            </a:r>
            <a:r>
              <a:rPr lang="en-US" altLang="zh-CN" sz="1400" dirty="0"/>
              <a:t>w/s</a:t>
            </a:r>
            <a:r>
              <a:rPr lang="zh-CN" altLang="en-US" sz="1400" dirty="0"/>
              <a:t>列显示了实际发给设备的请求数。</a:t>
            </a:r>
          </a:p>
          <a:p>
            <a:pPr marL="609600" indent="-609600" eaLnBrk="0" hangingPunct="0">
              <a:buFontTx/>
              <a:buChar char="•"/>
            </a:pPr>
            <a:r>
              <a:rPr lang="en-US" altLang="zh-CN" sz="1400" dirty="0" err="1"/>
              <a:t>avgrq-sz</a:t>
            </a:r>
            <a:r>
              <a:rPr lang="zh-CN" altLang="en-US" sz="1400" dirty="0"/>
              <a:t>：平均请求大小，单位为扇区</a:t>
            </a:r>
            <a:r>
              <a:rPr lang="en-US" altLang="zh-CN" sz="1400" dirty="0"/>
              <a:t>(</a:t>
            </a:r>
            <a:r>
              <a:rPr lang="en-US" altLang="zh-CN" sz="1400" dirty="0" err="1"/>
              <a:t>512B</a:t>
            </a:r>
            <a:r>
              <a:rPr lang="en-US" altLang="zh-CN" sz="1400" dirty="0"/>
              <a:t>)</a:t>
            </a:r>
          </a:p>
          <a:p>
            <a:pPr marL="609600" indent="-609600" eaLnBrk="0" hangingPunct="0">
              <a:buFontTx/>
              <a:buChar char="•"/>
            </a:pPr>
            <a:r>
              <a:rPr lang="en-US" altLang="zh-CN" sz="1400" dirty="0" err="1"/>
              <a:t>avgqu-sz</a:t>
            </a:r>
            <a:r>
              <a:rPr lang="zh-CN" altLang="en-US" sz="1400" dirty="0"/>
              <a:t>：在驱动请求队列和在设备中活跃的平均请求数</a:t>
            </a:r>
          </a:p>
          <a:p>
            <a:pPr marL="609600" indent="-609600" eaLnBrk="0" hangingPunct="0">
              <a:buFontTx/>
              <a:buChar char="•"/>
            </a:pPr>
            <a:r>
              <a:rPr lang="en-US" altLang="zh-CN" sz="1400" dirty="0"/>
              <a:t>await</a:t>
            </a:r>
            <a:r>
              <a:rPr lang="zh-CN" altLang="en-US" sz="1400" dirty="0"/>
              <a:t>：平均</a:t>
            </a:r>
            <a:r>
              <a:rPr lang="en-US" altLang="zh-CN" sz="1400" dirty="0"/>
              <a:t>I/O</a:t>
            </a:r>
            <a:r>
              <a:rPr lang="zh-CN" altLang="en-US" sz="1400" dirty="0"/>
              <a:t>响应时间，包括在驱动请求队列里等待和设备的</a:t>
            </a:r>
            <a:r>
              <a:rPr lang="en-US" altLang="zh-CN" sz="1400" dirty="0"/>
              <a:t>I/O</a:t>
            </a:r>
            <a:r>
              <a:rPr lang="zh-CN" altLang="en-US" sz="1400" dirty="0"/>
              <a:t>响应时间</a:t>
            </a:r>
            <a:r>
              <a:rPr lang="en-US" altLang="zh-CN" sz="1400" dirty="0"/>
              <a:t>(</a:t>
            </a:r>
            <a:r>
              <a:rPr lang="en-US" altLang="zh-CN" sz="1400" dirty="0" err="1"/>
              <a:t>ms</a:t>
            </a:r>
            <a:r>
              <a:rPr lang="en-US" altLang="zh-CN" sz="1400" dirty="0"/>
              <a:t>)</a:t>
            </a:r>
          </a:p>
          <a:p>
            <a:pPr marL="609600" indent="-609600" eaLnBrk="0" hangingPunct="0">
              <a:buFontTx/>
              <a:buChar char="•"/>
            </a:pPr>
            <a:r>
              <a:rPr lang="en-US" altLang="zh-CN" sz="1400" dirty="0" err="1"/>
              <a:t>r_await</a:t>
            </a:r>
            <a:r>
              <a:rPr lang="zh-CN" altLang="en-US" sz="1400" dirty="0"/>
              <a:t>：和</a:t>
            </a:r>
            <a:r>
              <a:rPr lang="en-US" altLang="zh-CN" sz="1400" dirty="0"/>
              <a:t>await</a:t>
            </a:r>
            <a:r>
              <a:rPr lang="zh-CN" altLang="en-US" sz="1400" dirty="0"/>
              <a:t>一样，不过只针对读</a:t>
            </a:r>
            <a:r>
              <a:rPr lang="en-US" altLang="zh-CN" sz="1400" dirty="0"/>
              <a:t>(</a:t>
            </a:r>
            <a:r>
              <a:rPr lang="en-US" altLang="zh-CN" sz="1400" dirty="0" err="1"/>
              <a:t>ms</a:t>
            </a:r>
            <a:r>
              <a:rPr lang="en-US" altLang="zh-CN" sz="1400" dirty="0"/>
              <a:t>)</a:t>
            </a:r>
          </a:p>
          <a:p>
            <a:pPr marL="609600" indent="-609600" eaLnBrk="0" hangingPunct="0">
              <a:buFontTx/>
              <a:buChar char="•"/>
            </a:pPr>
            <a:r>
              <a:rPr lang="en-US" altLang="zh-CN" sz="1400" dirty="0" err="1"/>
              <a:t>w_await</a:t>
            </a:r>
            <a:r>
              <a:rPr lang="zh-CN" altLang="en-US" sz="1400" dirty="0"/>
              <a:t>：和</a:t>
            </a:r>
            <a:r>
              <a:rPr lang="en-US" altLang="zh-CN" sz="1400" dirty="0"/>
              <a:t>await</a:t>
            </a:r>
            <a:r>
              <a:rPr lang="zh-CN" altLang="en-US" sz="1400" dirty="0"/>
              <a:t>一样，不过只针对写</a:t>
            </a:r>
            <a:r>
              <a:rPr lang="en-US" altLang="zh-CN" sz="1400" dirty="0"/>
              <a:t>(</a:t>
            </a:r>
            <a:r>
              <a:rPr lang="en-US" altLang="zh-CN" sz="1400" dirty="0" err="1"/>
              <a:t>ms</a:t>
            </a:r>
            <a:r>
              <a:rPr lang="en-US" altLang="zh-CN" sz="1400" dirty="0"/>
              <a:t>)</a:t>
            </a:r>
          </a:p>
          <a:p>
            <a:pPr marL="609600" indent="-609600" eaLnBrk="0" hangingPunct="0">
              <a:buFontTx/>
              <a:buChar char="•"/>
            </a:pPr>
            <a:r>
              <a:rPr lang="en-US" altLang="zh-CN" sz="1400" dirty="0" err="1"/>
              <a:t>svctm</a:t>
            </a:r>
            <a:r>
              <a:rPr lang="zh-CN" altLang="en-US" sz="1400" dirty="0"/>
              <a:t>：</a:t>
            </a:r>
            <a:r>
              <a:rPr lang="en-US" altLang="zh-CN" sz="1400" dirty="0"/>
              <a:t>(</a:t>
            </a:r>
            <a:r>
              <a:rPr lang="zh-CN" altLang="en-US" sz="1400" dirty="0"/>
              <a:t>推断</a:t>
            </a:r>
            <a:r>
              <a:rPr lang="en-US" altLang="zh-CN" sz="1400" dirty="0"/>
              <a:t>)</a:t>
            </a:r>
            <a:r>
              <a:rPr lang="zh-CN" altLang="en-US" sz="1400" dirty="0"/>
              <a:t>磁盘设备的</a:t>
            </a:r>
            <a:r>
              <a:rPr lang="en-US" altLang="zh-CN" sz="1400" dirty="0"/>
              <a:t>I/O</a:t>
            </a:r>
            <a:r>
              <a:rPr lang="zh-CN" altLang="en-US" sz="1400" dirty="0"/>
              <a:t>平均响应时间</a:t>
            </a:r>
            <a:r>
              <a:rPr lang="en-US" altLang="zh-CN" sz="1400" dirty="0"/>
              <a:t>(</a:t>
            </a:r>
            <a:r>
              <a:rPr lang="en-US" altLang="zh-CN" sz="1400" dirty="0" err="1"/>
              <a:t>ms</a:t>
            </a:r>
            <a:r>
              <a:rPr lang="en-US" altLang="zh-CN" sz="1400" dirty="0"/>
              <a:t>)</a:t>
            </a:r>
          </a:p>
          <a:p>
            <a:pPr marL="609600" indent="-609600" eaLnBrk="0" hangingPunct="0">
              <a:buFontTx/>
              <a:buChar char="•"/>
            </a:pPr>
            <a:r>
              <a:rPr lang="en-US" altLang="zh-CN" sz="1400" dirty="0"/>
              <a:t>%</a:t>
            </a:r>
            <a:r>
              <a:rPr lang="en-US" altLang="zh-CN" sz="1400" dirty="0" err="1"/>
              <a:t>util</a:t>
            </a:r>
            <a:r>
              <a:rPr lang="zh-CN" altLang="en-US" sz="1400" dirty="0"/>
              <a:t>：设备忙处理</a:t>
            </a:r>
            <a:r>
              <a:rPr lang="en-US" altLang="zh-CN" sz="1400" dirty="0"/>
              <a:t>I/O</a:t>
            </a:r>
            <a:r>
              <a:rPr lang="zh-CN" altLang="en-US" sz="1400" dirty="0"/>
              <a:t>请求的百分比</a:t>
            </a:r>
            <a:r>
              <a:rPr lang="en-US" altLang="zh-CN" sz="1400" dirty="0"/>
              <a:t>(</a:t>
            </a:r>
            <a:r>
              <a:rPr lang="zh-CN" altLang="en-US" sz="1400" dirty="0"/>
              <a:t>使用率</a:t>
            </a:r>
            <a:r>
              <a:rPr lang="en-US" altLang="zh-CN" sz="1400" dirty="0"/>
              <a:t>)</a:t>
            </a:r>
          </a:p>
          <a:p>
            <a:pPr marL="609600" indent="-609600" eaLnBrk="0" hangingPunct="0">
              <a:buFontTx/>
              <a:buChar char="•"/>
            </a:pPr>
            <a:r>
              <a:rPr lang="en-US" altLang="zh-CN" sz="1400" dirty="0" err="1"/>
              <a:t>avgrq-sz</a:t>
            </a:r>
            <a:r>
              <a:rPr lang="zh-CN" altLang="en-US" sz="1400" dirty="0"/>
              <a:t>是合并之后的数字，小尺寸</a:t>
            </a:r>
            <a:r>
              <a:rPr lang="en-US" altLang="zh-CN" sz="1400" dirty="0"/>
              <a:t>(16</a:t>
            </a:r>
            <a:r>
              <a:rPr lang="zh-CN" altLang="en-US" sz="1400" dirty="0"/>
              <a:t>个扇区或者更小</a:t>
            </a:r>
            <a:r>
              <a:rPr lang="en-US" altLang="zh-CN" sz="1400" dirty="0"/>
              <a:t>)</a:t>
            </a:r>
            <a:r>
              <a:rPr lang="zh-CN" altLang="en-US" sz="1400" dirty="0"/>
              <a:t>可以视为无法合并的随机</a:t>
            </a:r>
            <a:r>
              <a:rPr lang="en-US" altLang="zh-CN" sz="1400" dirty="0"/>
              <a:t>I/O</a:t>
            </a:r>
            <a:r>
              <a:rPr lang="zh-CN" altLang="en-US" sz="1400" dirty="0"/>
              <a:t>负载的迹象。大尺寸有可能是大</a:t>
            </a:r>
            <a:r>
              <a:rPr lang="en-US" altLang="zh-CN" sz="1400" dirty="0"/>
              <a:t>I/O</a:t>
            </a:r>
            <a:r>
              <a:rPr lang="zh-CN" altLang="en-US" sz="1400" dirty="0"/>
              <a:t>，或者是合并的连续负载</a:t>
            </a:r>
            <a:r>
              <a:rPr lang="en-US" altLang="zh-CN" sz="1400" dirty="0"/>
              <a:t>(</a:t>
            </a:r>
            <a:r>
              <a:rPr lang="zh-CN" altLang="en-US" sz="1400" dirty="0"/>
              <a:t>前面的列里有预示</a:t>
            </a:r>
            <a:r>
              <a:rPr lang="en-US" altLang="zh-CN" sz="1400" dirty="0"/>
              <a:t>)</a:t>
            </a:r>
          </a:p>
          <a:p>
            <a:pPr marL="609600" indent="-609600" eaLnBrk="0" hangingPunct="0">
              <a:buFontTx/>
              <a:buChar char="•"/>
            </a:pPr>
            <a:r>
              <a:rPr lang="zh-CN" altLang="en-US" sz="1400" dirty="0"/>
              <a:t>输出性能里最重要的指标是</a:t>
            </a:r>
            <a:r>
              <a:rPr lang="en-US" altLang="zh-CN" sz="1400" dirty="0"/>
              <a:t>await</a:t>
            </a:r>
            <a:r>
              <a:rPr lang="zh-CN" altLang="en-US" sz="1400" dirty="0"/>
              <a:t>。如果应用程序和文件系统使用了降低写延时</a:t>
            </a:r>
            <a:r>
              <a:rPr lang="en-US" altLang="zh-CN" sz="1400" dirty="0"/>
              <a:t>(</a:t>
            </a:r>
            <a:r>
              <a:rPr lang="zh-CN" altLang="en-US" sz="1400" dirty="0"/>
              <a:t>例如：写穿</a:t>
            </a:r>
            <a:r>
              <a:rPr lang="en-US" altLang="zh-CN" sz="1400" dirty="0"/>
              <a:t>)</a:t>
            </a:r>
            <a:r>
              <a:rPr lang="zh-CN" altLang="en-US" sz="1400" dirty="0"/>
              <a:t>的方法，</a:t>
            </a:r>
            <a:r>
              <a:rPr lang="en-US" altLang="zh-CN" sz="1400" dirty="0" err="1"/>
              <a:t>w_await</a:t>
            </a:r>
            <a:r>
              <a:rPr lang="zh-CN" altLang="en-US" sz="1400" dirty="0"/>
              <a:t>可能不那么重要，可以主要关注</a:t>
            </a:r>
            <a:r>
              <a:rPr lang="en-US" altLang="zh-CN" sz="1400" dirty="0" err="1"/>
              <a:t>r_await</a:t>
            </a:r>
            <a:endParaRPr lang="en-US" altLang="zh-CN" sz="1400" dirty="0"/>
          </a:p>
          <a:p>
            <a:pPr marL="609600" indent="-609600" eaLnBrk="0" hangingPunct="0">
              <a:buFontTx/>
              <a:buChar char="•"/>
            </a:pPr>
            <a:r>
              <a:rPr lang="zh-CN" altLang="en-US" sz="1400" dirty="0"/>
              <a:t>对于资源使用和容量规划，</a:t>
            </a:r>
            <a:r>
              <a:rPr lang="en-US" altLang="zh-CN" sz="1400" dirty="0"/>
              <a:t>%</a:t>
            </a:r>
            <a:r>
              <a:rPr lang="en-US" altLang="zh-CN" sz="1400" dirty="0" err="1"/>
              <a:t>util</a:t>
            </a:r>
            <a:r>
              <a:rPr lang="zh-CN" altLang="en-US" sz="1400" dirty="0"/>
              <a:t>仍然很重要，不过记住这只是繁忙的一个度量</a:t>
            </a:r>
            <a:r>
              <a:rPr lang="en-US" altLang="zh-CN" sz="1400" dirty="0"/>
              <a:t>(</a:t>
            </a:r>
            <a:r>
              <a:rPr lang="zh-CN" altLang="en-US" sz="1400" dirty="0"/>
              <a:t>非空闲时间</a:t>
            </a:r>
            <a:r>
              <a:rPr lang="en-US" altLang="zh-CN" sz="1400" dirty="0"/>
              <a:t>)</a:t>
            </a:r>
            <a:r>
              <a:rPr lang="zh-CN" altLang="en-US" sz="1400" dirty="0"/>
              <a:t>，对于后面有多块磁盘支撑的虚拟设备意义不大。</a:t>
            </a:r>
          </a:p>
          <a:p>
            <a:pPr marL="609600" indent="-609600" eaLnBrk="0" hangingPunct="0">
              <a:buFontTx/>
              <a:buChar char="•"/>
            </a:pPr>
            <a:r>
              <a:rPr lang="en-US" altLang="zh-CN" sz="1400" dirty="0" err="1"/>
              <a:t>IOPS</a:t>
            </a:r>
            <a:r>
              <a:rPr lang="zh-CN" altLang="en-US" sz="1400" dirty="0"/>
              <a:t>：</a:t>
            </a:r>
            <a:r>
              <a:rPr lang="en-US" altLang="zh-CN" sz="1400" dirty="0"/>
              <a:t>r/s + w/s</a:t>
            </a:r>
            <a:r>
              <a:rPr lang="zh-CN" altLang="en-US" sz="1400" dirty="0"/>
              <a:t>，吞吐量：</a:t>
            </a:r>
            <a:r>
              <a:rPr lang="en-US" altLang="zh-CN" sz="1400" dirty="0" err="1"/>
              <a:t>rkB</a:t>
            </a:r>
            <a:r>
              <a:rPr lang="en-US" altLang="zh-CN" sz="1400" dirty="0"/>
              <a:t>/s + </a:t>
            </a:r>
            <a:r>
              <a:rPr lang="en-US" altLang="zh-CN" sz="1400" dirty="0" err="1"/>
              <a:t>wkB</a:t>
            </a:r>
            <a:r>
              <a:rPr lang="en-US" altLang="zh-CN" sz="1400" dirty="0"/>
              <a:t>/s</a:t>
            </a:r>
            <a:endParaRPr lang="en-US" altLang="zh-CN" sz="1400" dirty="0" smtClean="0"/>
          </a:p>
        </p:txBody>
      </p:sp>
      <p:pic>
        <p:nvPicPr>
          <p:cNvPr id="5" name="图片 4"/>
          <p:cNvPicPr>
            <a:picLocks noChangeAspect="1"/>
          </p:cNvPicPr>
          <p:nvPr/>
        </p:nvPicPr>
        <p:blipFill>
          <a:blip r:embed="rId4"/>
          <a:stretch>
            <a:fillRect/>
          </a:stretch>
        </p:blipFill>
        <p:spPr>
          <a:xfrm>
            <a:off x="113901" y="5633864"/>
            <a:ext cx="8806581" cy="1224136"/>
          </a:xfrm>
          <a:prstGeom prst="rect">
            <a:avLst/>
          </a:prstGeom>
        </p:spPr>
      </p:pic>
    </p:spTree>
    <p:extLst>
      <p:ext uri="{BB962C8B-B14F-4D97-AF65-F5344CB8AC3E}">
        <p14:creationId xmlns:p14="http://schemas.microsoft.com/office/powerpoint/2010/main" val="34479376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en-US" altLang="zh-CN" dirty="0" err="1" smtClean="0"/>
              <a:t>pidstat</a:t>
            </a:r>
            <a:endParaRPr lang="en-US" altLang="zh-CN" dirty="0"/>
          </a:p>
        </p:txBody>
      </p:sp>
      <p:sp>
        <p:nvSpPr>
          <p:cNvPr id="8" name="Rectangle 79"/>
          <p:cNvSpPr>
            <a:spLocks noChangeArrowheads="1"/>
          </p:cNvSpPr>
          <p:nvPr/>
        </p:nvSpPr>
        <p:spPr bwMode="auto">
          <a:xfrm>
            <a:off x="56325" y="980728"/>
            <a:ext cx="882015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pidstat</a:t>
            </a:r>
            <a:r>
              <a:rPr lang="zh-CN" altLang="en-US" sz="2400" dirty="0" smtClean="0"/>
              <a:t>工具可以使用选项</a:t>
            </a:r>
            <a:r>
              <a:rPr lang="en-US" altLang="zh-CN" sz="2400" dirty="0" smtClean="0"/>
              <a:t>-d</a:t>
            </a:r>
            <a:r>
              <a:rPr lang="zh-CN" altLang="en-US" sz="2400" dirty="0" smtClean="0"/>
              <a:t>输出磁盘</a:t>
            </a:r>
            <a:r>
              <a:rPr lang="en-US" altLang="zh-CN" sz="2400" dirty="0" smtClean="0"/>
              <a:t>I/O</a:t>
            </a:r>
            <a:r>
              <a:rPr lang="zh-CN" altLang="en-US" sz="2400" dirty="0" smtClean="0"/>
              <a:t>统计信息</a:t>
            </a:r>
            <a:endParaRPr lang="en-US" altLang="zh-CN" sz="2400" dirty="0" smtClean="0"/>
          </a:p>
          <a:p>
            <a:pPr marL="609600" indent="-609600" eaLnBrk="0" hangingPunct="0">
              <a:buFontTx/>
              <a:buChar char="•"/>
            </a:pPr>
            <a:r>
              <a:rPr lang="en-US" altLang="zh-CN" sz="2400" dirty="0" err="1" smtClean="0"/>
              <a:t>pidstat</a:t>
            </a:r>
            <a:r>
              <a:rPr lang="en-US" altLang="zh-CN" sz="2400" dirty="0" smtClean="0"/>
              <a:t> –d 1 5</a:t>
            </a:r>
          </a:p>
          <a:p>
            <a:pPr marL="609600" indent="-609600" eaLnBrk="0" hangingPunct="0">
              <a:buFontTx/>
              <a:buChar char="•"/>
            </a:pPr>
            <a:r>
              <a:rPr lang="en-US" altLang="zh-CN" sz="2400" dirty="0" err="1"/>
              <a:t>kB_rd</a:t>
            </a:r>
            <a:r>
              <a:rPr lang="en-US" altLang="zh-CN" sz="2400" dirty="0"/>
              <a:t>/s</a:t>
            </a:r>
            <a:r>
              <a:rPr lang="zh-CN" altLang="en-US" sz="2400" dirty="0"/>
              <a:t>：每秒读取</a:t>
            </a:r>
            <a:r>
              <a:rPr lang="en-US" altLang="zh-CN" sz="2400" dirty="0"/>
              <a:t>KB</a:t>
            </a:r>
            <a:r>
              <a:rPr lang="zh-CN" altLang="en-US" sz="2400" dirty="0"/>
              <a:t>数</a:t>
            </a:r>
          </a:p>
          <a:p>
            <a:pPr marL="609600" indent="-609600" eaLnBrk="0" hangingPunct="0">
              <a:buFontTx/>
              <a:buChar char="•"/>
            </a:pPr>
            <a:r>
              <a:rPr lang="en-US" altLang="zh-CN" sz="2400" dirty="0" err="1"/>
              <a:t>kB_wd</a:t>
            </a:r>
            <a:r>
              <a:rPr lang="en-US" altLang="zh-CN" sz="2400" dirty="0"/>
              <a:t>/s</a:t>
            </a:r>
            <a:r>
              <a:rPr lang="zh-CN" altLang="en-US" sz="2400" dirty="0"/>
              <a:t>：每秒发出的写入</a:t>
            </a:r>
            <a:r>
              <a:rPr lang="en-US" altLang="zh-CN" sz="2400" dirty="0"/>
              <a:t>KB</a:t>
            </a:r>
            <a:r>
              <a:rPr lang="zh-CN" altLang="en-US" sz="2400" dirty="0"/>
              <a:t>数</a:t>
            </a:r>
          </a:p>
          <a:p>
            <a:pPr marL="609600" indent="-609600" eaLnBrk="0" hangingPunct="0">
              <a:buFontTx/>
              <a:buChar char="•"/>
            </a:pPr>
            <a:r>
              <a:rPr lang="en-US" altLang="zh-CN" sz="2400" dirty="0" err="1"/>
              <a:t>kB_ccwr</a:t>
            </a:r>
            <a:r>
              <a:rPr lang="en-US" altLang="zh-CN" sz="2400" dirty="0"/>
              <a:t>/s</a:t>
            </a:r>
            <a:r>
              <a:rPr lang="zh-CN" altLang="en-US" sz="2400" dirty="0"/>
              <a:t>：每秒取消的写入</a:t>
            </a:r>
            <a:r>
              <a:rPr lang="en-US" altLang="zh-CN" sz="2400" dirty="0"/>
              <a:t>KB</a:t>
            </a:r>
            <a:r>
              <a:rPr lang="zh-CN" altLang="en-US" sz="2400" dirty="0"/>
              <a:t>数</a:t>
            </a:r>
            <a:r>
              <a:rPr lang="en-US" altLang="zh-CN" sz="2400" dirty="0"/>
              <a:t>(</a:t>
            </a:r>
            <a:r>
              <a:rPr lang="zh-CN" altLang="en-US" sz="2400" dirty="0"/>
              <a:t>例如：写回前的覆盖写</a:t>
            </a:r>
            <a:r>
              <a:rPr lang="en-US" altLang="zh-CN" sz="2400" dirty="0"/>
              <a:t>)</a:t>
            </a:r>
            <a:endParaRPr lang="en-US" altLang="zh-CN" sz="2400" dirty="0" smtClean="0"/>
          </a:p>
        </p:txBody>
      </p:sp>
      <p:pic>
        <p:nvPicPr>
          <p:cNvPr id="5" name="图片 4"/>
          <p:cNvPicPr>
            <a:picLocks noChangeAspect="1"/>
          </p:cNvPicPr>
          <p:nvPr/>
        </p:nvPicPr>
        <p:blipFill>
          <a:blip r:embed="rId4"/>
          <a:stretch>
            <a:fillRect/>
          </a:stretch>
        </p:blipFill>
        <p:spPr>
          <a:xfrm>
            <a:off x="251519" y="3212976"/>
            <a:ext cx="8635965" cy="1872208"/>
          </a:xfrm>
          <a:prstGeom prst="rect">
            <a:avLst/>
          </a:prstGeom>
        </p:spPr>
      </p:pic>
    </p:spTree>
    <p:extLst>
      <p:ext uri="{BB962C8B-B14F-4D97-AF65-F5344CB8AC3E}">
        <p14:creationId xmlns:p14="http://schemas.microsoft.com/office/powerpoint/2010/main" val="19547104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en-US" altLang="zh-CN" dirty="0" err="1" smtClean="0"/>
              <a:t>iotop</a:t>
            </a:r>
            <a:endParaRPr lang="en-US" altLang="zh-CN" dirty="0"/>
          </a:p>
        </p:txBody>
      </p:sp>
      <p:sp>
        <p:nvSpPr>
          <p:cNvPr id="8" name="Rectangle 79"/>
          <p:cNvSpPr>
            <a:spLocks noChangeArrowheads="1"/>
          </p:cNvSpPr>
          <p:nvPr/>
        </p:nvSpPr>
        <p:spPr bwMode="auto">
          <a:xfrm>
            <a:off x="56325" y="1196752"/>
            <a:ext cx="882015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iotop</a:t>
            </a:r>
            <a:r>
              <a:rPr lang="zh-CN" altLang="en-US" sz="2400" dirty="0" smtClean="0"/>
              <a:t>是包含磁盘</a:t>
            </a:r>
            <a:r>
              <a:rPr lang="en-US" altLang="zh-CN" sz="2400" dirty="0" smtClean="0"/>
              <a:t>I/O</a:t>
            </a:r>
            <a:r>
              <a:rPr lang="zh-CN" altLang="en-US" sz="2400" dirty="0" smtClean="0"/>
              <a:t>版本的</a:t>
            </a:r>
            <a:r>
              <a:rPr lang="en-US" altLang="zh-CN" sz="2400" dirty="0" smtClean="0"/>
              <a:t>top</a:t>
            </a:r>
            <a:r>
              <a:rPr lang="zh-CN" altLang="en-US" sz="2400" dirty="0" smtClean="0"/>
              <a:t>。</a:t>
            </a:r>
            <a:endParaRPr lang="en-US" altLang="zh-CN" sz="2400" dirty="0" smtClean="0"/>
          </a:p>
          <a:p>
            <a:pPr marL="609600" indent="-609600" eaLnBrk="0" hangingPunct="0">
              <a:buFontTx/>
              <a:buChar char="•"/>
            </a:pPr>
            <a:r>
              <a:rPr lang="en-US" altLang="zh-CN" sz="2400" dirty="0" err="1" smtClean="0"/>
              <a:t>iotop</a:t>
            </a:r>
            <a:endParaRPr lang="en-US" altLang="zh-CN" sz="2400" dirty="0" smtClean="0"/>
          </a:p>
        </p:txBody>
      </p:sp>
      <p:pic>
        <p:nvPicPr>
          <p:cNvPr id="6" name="图片 5"/>
          <p:cNvPicPr>
            <a:picLocks noChangeAspect="1"/>
          </p:cNvPicPr>
          <p:nvPr/>
        </p:nvPicPr>
        <p:blipFill>
          <a:blip r:embed="rId4"/>
          <a:stretch>
            <a:fillRect/>
          </a:stretch>
        </p:blipFill>
        <p:spPr>
          <a:xfrm>
            <a:off x="56325" y="2492895"/>
            <a:ext cx="8820150" cy="3062330"/>
          </a:xfrm>
          <a:prstGeom prst="rect">
            <a:avLst/>
          </a:prstGeom>
        </p:spPr>
      </p:pic>
    </p:spTree>
    <p:extLst>
      <p:ext uri="{BB962C8B-B14F-4D97-AF65-F5344CB8AC3E}">
        <p14:creationId xmlns:p14="http://schemas.microsoft.com/office/powerpoint/2010/main" val="25674287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en-US" altLang="zh-CN" dirty="0" err="1" smtClean="0"/>
              <a:t>blktrace</a:t>
            </a:r>
            <a:endParaRPr lang="en-US" altLang="zh-CN" dirty="0"/>
          </a:p>
        </p:txBody>
      </p:sp>
      <p:sp>
        <p:nvSpPr>
          <p:cNvPr id="8" name="Rectangle 79"/>
          <p:cNvSpPr>
            <a:spLocks noChangeArrowheads="1"/>
          </p:cNvSpPr>
          <p:nvPr/>
        </p:nvSpPr>
        <p:spPr bwMode="auto">
          <a:xfrm>
            <a:off x="56325" y="1196752"/>
            <a:ext cx="882015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blktrace</a:t>
            </a:r>
            <a:r>
              <a:rPr lang="zh-CN" altLang="en-US" sz="2400" dirty="0" smtClean="0"/>
              <a:t>是一个块设备</a:t>
            </a:r>
            <a:r>
              <a:rPr lang="en-US" altLang="zh-CN" sz="2400" dirty="0" smtClean="0"/>
              <a:t>I/O</a:t>
            </a:r>
            <a:r>
              <a:rPr lang="zh-CN" altLang="en-US" sz="2400" dirty="0" smtClean="0"/>
              <a:t>事件跟踪工具，包括用来跟踪和缓冲数据的内核组件，以及供用户态工具使用的控制和报告机制。工具包括：</a:t>
            </a:r>
            <a:r>
              <a:rPr lang="en-US" altLang="zh-CN" sz="2400" dirty="0" err="1" smtClean="0"/>
              <a:t>blktrace</a:t>
            </a:r>
            <a:r>
              <a:rPr lang="zh-CN" altLang="en-US" sz="2400" dirty="0" smtClean="0"/>
              <a:t>、</a:t>
            </a:r>
            <a:r>
              <a:rPr lang="en-US" altLang="zh-CN" sz="2400" dirty="0" err="1" smtClean="0"/>
              <a:t>blkparse</a:t>
            </a:r>
            <a:r>
              <a:rPr lang="zh-CN" altLang="en-US" sz="2400" dirty="0" smtClean="0"/>
              <a:t>、</a:t>
            </a:r>
            <a:r>
              <a:rPr lang="en-US" altLang="zh-CN" sz="2400" dirty="0" err="1" smtClean="0"/>
              <a:t>btrace</a:t>
            </a:r>
            <a:r>
              <a:rPr lang="zh-CN" altLang="en-US" sz="2400" dirty="0" smtClean="0"/>
              <a:t>。</a:t>
            </a:r>
            <a:endParaRPr lang="en-US" altLang="zh-CN" sz="2400" dirty="0" smtClean="0"/>
          </a:p>
          <a:p>
            <a:pPr marL="609600" indent="-609600" eaLnBrk="0" hangingPunct="0">
              <a:buFontTx/>
              <a:buChar char="•"/>
            </a:pPr>
            <a:r>
              <a:rPr lang="en-US" altLang="zh-CN" sz="2400" dirty="0" err="1" smtClean="0"/>
              <a:t>blktrace</a:t>
            </a:r>
            <a:r>
              <a:rPr lang="zh-CN" altLang="en-US" sz="2400" dirty="0" smtClean="0"/>
              <a:t>启用内核块驱动跟踪机制获取跟踪裸数据，供</a:t>
            </a:r>
            <a:r>
              <a:rPr lang="en-US" altLang="zh-CN" sz="2400" dirty="0" err="1" smtClean="0"/>
              <a:t>blkparse</a:t>
            </a:r>
            <a:r>
              <a:rPr lang="zh-CN" altLang="en-US" sz="2400" dirty="0" smtClean="0"/>
              <a:t>处理以产生可读的输出。为使用方便，</a:t>
            </a:r>
            <a:r>
              <a:rPr lang="en-US" altLang="zh-CN" sz="2400" dirty="0" err="1" smtClean="0"/>
              <a:t>btrace</a:t>
            </a:r>
            <a:r>
              <a:rPr lang="zh-CN" altLang="en-US" sz="2400" dirty="0" smtClean="0"/>
              <a:t>工具调用</a:t>
            </a:r>
            <a:r>
              <a:rPr lang="en-US" altLang="zh-CN" sz="2400" dirty="0" err="1" smtClean="0"/>
              <a:t>blktrace</a:t>
            </a:r>
            <a:r>
              <a:rPr lang="zh-CN" altLang="en-US" sz="2400" dirty="0" smtClean="0"/>
              <a:t>和</a:t>
            </a:r>
            <a:r>
              <a:rPr lang="en-US" altLang="zh-CN" sz="2400" dirty="0" err="1" smtClean="0"/>
              <a:t>blkparse</a:t>
            </a:r>
            <a:r>
              <a:rPr lang="zh-CN" altLang="en-US" sz="2400" dirty="0" smtClean="0"/>
              <a:t>。下面的命令是造价的：</a:t>
            </a:r>
            <a:endParaRPr lang="en-US" altLang="zh-CN" sz="2400" dirty="0" smtClean="0"/>
          </a:p>
          <a:p>
            <a:pPr marL="609600" indent="-609600" eaLnBrk="0" hangingPunct="0">
              <a:buFontTx/>
              <a:buChar char="•"/>
            </a:pPr>
            <a:r>
              <a:rPr lang="en-US" altLang="zh-CN" sz="2400" dirty="0" err="1"/>
              <a:t>blktrace</a:t>
            </a:r>
            <a:r>
              <a:rPr lang="en-US" altLang="zh-CN" sz="2400" dirty="0"/>
              <a:t> -d /</a:t>
            </a:r>
            <a:r>
              <a:rPr lang="en-US" altLang="zh-CN" sz="2400" dirty="0" err="1"/>
              <a:t>dev</a:t>
            </a:r>
            <a:r>
              <a:rPr lang="en-US" altLang="zh-CN" sz="2400" dirty="0"/>
              <a:t>/</a:t>
            </a:r>
            <a:r>
              <a:rPr lang="en-US" altLang="zh-CN" sz="2400" dirty="0" err="1"/>
              <a:t>sda</a:t>
            </a:r>
            <a:r>
              <a:rPr lang="en-US" altLang="zh-CN" sz="2400" dirty="0"/>
              <a:t> -o - | </a:t>
            </a:r>
            <a:r>
              <a:rPr lang="en-US" altLang="zh-CN" sz="2400" dirty="0" err="1"/>
              <a:t>blkparse</a:t>
            </a:r>
            <a:r>
              <a:rPr lang="en-US" altLang="zh-CN" sz="2400" dirty="0"/>
              <a:t> -</a:t>
            </a:r>
            <a:r>
              <a:rPr lang="en-US" altLang="zh-CN" sz="2400" dirty="0" err="1"/>
              <a:t>i</a:t>
            </a:r>
            <a:r>
              <a:rPr lang="en-US" altLang="zh-CN" sz="2400" dirty="0"/>
              <a:t> </a:t>
            </a:r>
            <a:r>
              <a:rPr lang="en-US" altLang="zh-CN" sz="2400" dirty="0" smtClean="0"/>
              <a:t>–</a:t>
            </a:r>
          </a:p>
          <a:p>
            <a:pPr marL="609600" indent="-609600" eaLnBrk="0" hangingPunct="0">
              <a:buFontTx/>
              <a:buChar char="•"/>
            </a:pPr>
            <a:r>
              <a:rPr lang="en-US" altLang="zh-CN" sz="2400" dirty="0" err="1" smtClean="0"/>
              <a:t>btrace</a:t>
            </a:r>
            <a:r>
              <a:rPr lang="en-US" altLang="zh-CN" sz="2400" dirty="0" smtClean="0"/>
              <a:t> /</a:t>
            </a:r>
            <a:r>
              <a:rPr lang="en-US" altLang="zh-CN" sz="2400" dirty="0" err="1" smtClean="0"/>
              <a:t>dev</a:t>
            </a:r>
            <a:r>
              <a:rPr lang="en-US" altLang="zh-CN" sz="2400" dirty="0" smtClean="0"/>
              <a:t>/</a:t>
            </a:r>
            <a:r>
              <a:rPr lang="en-US" altLang="zh-CN" sz="2400" dirty="0" err="1" smtClean="0"/>
              <a:t>sda</a:t>
            </a:r>
            <a:endParaRPr lang="en-US" altLang="zh-CN" sz="2400" dirty="0" smtClean="0"/>
          </a:p>
        </p:txBody>
      </p:sp>
      <p:pic>
        <p:nvPicPr>
          <p:cNvPr id="5" name="图片 4"/>
          <p:cNvPicPr>
            <a:picLocks noChangeAspect="1"/>
          </p:cNvPicPr>
          <p:nvPr/>
        </p:nvPicPr>
        <p:blipFill>
          <a:blip r:embed="rId4"/>
          <a:stretch>
            <a:fillRect/>
          </a:stretch>
        </p:blipFill>
        <p:spPr>
          <a:xfrm>
            <a:off x="251520" y="4293096"/>
            <a:ext cx="8724046" cy="2160240"/>
          </a:xfrm>
          <a:prstGeom prst="rect">
            <a:avLst/>
          </a:prstGeom>
        </p:spPr>
      </p:pic>
    </p:spTree>
    <p:extLst>
      <p:ext uri="{BB962C8B-B14F-4D97-AF65-F5344CB8AC3E}">
        <p14:creationId xmlns:p14="http://schemas.microsoft.com/office/powerpoint/2010/main" val="121211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en-US" altLang="zh-CN" dirty="0" err="1" smtClean="0"/>
              <a:t>blktrace</a:t>
            </a:r>
            <a:endParaRPr lang="en-US" altLang="zh-CN" dirty="0"/>
          </a:p>
        </p:txBody>
      </p:sp>
      <p:sp>
        <p:nvSpPr>
          <p:cNvPr id="8" name="Rectangle 79"/>
          <p:cNvSpPr>
            <a:spLocks noChangeArrowheads="1"/>
          </p:cNvSpPr>
          <p:nvPr/>
        </p:nvSpPr>
        <p:spPr bwMode="auto">
          <a:xfrm>
            <a:off x="56325" y="1196752"/>
            <a:ext cx="882015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a:t>输出有</a:t>
            </a:r>
            <a:r>
              <a:rPr lang="en-US" altLang="zh-CN" sz="2400" dirty="0"/>
              <a:t>8</a:t>
            </a:r>
            <a:r>
              <a:rPr lang="zh-CN" altLang="en-US" sz="2400" dirty="0"/>
              <a:t>列，说明如下：</a:t>
            </a:r>
          </a:p>
          <a:p>
            <a:pPr eaLnBrk="0" hangingPunct="0"/>
            <a:r>
              <a:rPr lang="en-US" altLang="zh-CN" sz="2400" dirty="0"/>
              <a:t>1</a:t>
            </a:r>
            <a:r>
              <a:rPr lang="zh-CN" altLang="en-US" sz="2400" dirty="0"/>
              <a:t>、设备主要</a:t>
            </a:r>
            <a:r>
              <a:rPr lang="en-US" altLang="zh-CN" sz="2400" dirty="0"/>
              <a:t>,</a:t>
            </a:r>
            <a:r>
              <a:rPr lang="zh-CN" altLang="en-US" sz="2400" dirty="0"/>
              <a:t>次要编号</a:t>
            </a:r>
          </a:p>
          <a:p>
            <a:pPr eaLnBrk="0" hangingPunct="0"/>
            <a:r>
              <a:rPr lang="en-US" altLang="zh-CN" sz="2400" dirty="0"/>
              <a:t>2</a:t>
            </a:r>
            <a:r>
              <a:rPr lang="zh-CN" altLang="en-US" sz="2400" dirty="0"/>
              <a:t>、</a:t>
            </a:r>
            <a:r>
              <a:rPr lang="en-US" altLang="zh-CN" sz="2400" dirty="0"/>
              <a:t>CPU ID</a:t>
            </a:r>
          </a:p>
          <a:p>
            <a:pPr eaLnBrk="0" hangingPunct="0"/>
            <a:r>
              <a:rPr lang="en-US" altLang="zh-CN" sz="2400" dirty="0"/>
              <a:t>3</a:t>
            </a:r>
            <a:r>
              <a:rPr lang="zh-CN" altLang="en-US" sz="2400" dirty="0"/>
              <a:t>、序号</a:t>
            </a:r>
          </a:p>
          <a:p>
            <a:pPr eaLnBrk="0" hangingPunct="0"/>
            <a:r>
              <a:rPr lang="en-US" altLang="zh-CN" sz="2400" dirty="0"/>
              <a:t>4</a:t>
            </a:r>
            <a:r>
              <a:rPr lang="zh-CN" altLang="en-US" sz="2400" dirty="0"/>
              <a:t>、活动时间，以秒为单位</a:t>
            </a:r>
          </a:p>
          <a:p>
            <a:pPr eaLnBrk="0" hangingPunct="0"/>
            <a:r>
              <a:rPr lang="en-US" altLang="zh-CN" sz="2400" dirty="0"/>
              <a:t>5</a:t>
            </a:r>
            <a:r>
              <a:rPr lang="zh-CN" altLang="en-US" sz="2400" dirty="0"/>
              <a:t>、进程</a:t>
            </a:r>
            <a:r>
              <a:rPr lang="en-US" altLang="zh-CN" sz="2400" dirty="0"/>
              <a:t>ID</a:t>
            </a:r>
          </a:p>
          <a:p>
            <a:pPr eaLnBrk="0" hangingPunct="0"/>
            <a:r>
              <a:rPr lang="en-US" altLang="zh-CN" sz="2400" dirty="0"/>
              <a:t>6</a:t>
            </a:r>
            <a:r>
              <a:rPr lang="zh-CN" altLang="en-US" sz="2400" dirty="0"/>
              <a:t>、活动标识符</a:t>
            </a:r>
            <a:r>
              <a:rPr lang="en-US" altLang="zh-CN" sz="2400" dirty="0"/>
              <a:t>(man </a:t>
            </a:r>
            <a:r>
              <a:rPr lang="en-US" altLang="zh-CN" sz="2400" dirty="0" err="1"/>
              <a:t>blkparse</a:t>
            </a:r>
            <a:r>
              <a:rPr lang="zh-CN" altLang="en-US" sz="2400" dirty="0"/>
              <a:t>的</a:t>
            </a:r>
            <a:r>
              <a:rPr lang="en-US" altLang="zh-CN" sz="2400" dirty="0"/>
              <a:t>ACTION IDENTIFIERS</a:t>
            </a:r>
            <a:r>
              <a:rPr lang="zh-CN" altLang="en-US" sz="2400" dirty="0"/>
              <a:t>章节</a:t>
            </a:r>
            <a:r>
              <a:rPr lang="en-US" altLang="zh-CN" sz="2400" dirty="0" smtClean="0"/>
              <a:t>)</a:t>
            </a:r>
          </a:p>
          <a:p>
            <a:pPr eaLnBrk="0" hangingPunct="0"/>
            <a:r>
              <a:rPr lang="en-US" altLang="zh-CN" sz="2400" dirty="0" smtClean="0"/>
              <a:t>7</a:t>
            </a:r>
            <a:r>
              <a:rPr lang="zh-CN" altLang="en-US" sz="2400" dirty="0"/>
              <a:t>、</a:t>
            </a:r>
            <a:r>
              <a:rPr lang="en-US" altLang="zh-CN" sz="2400" dirty="0" err="1"/>
              <a:t>RWBS</a:t>
            </a:r>
            <a:r>
              <a:rPr lang="zh-CN" altLang="en-US" sz="2400" dirty="0"/>
              <a:t>描述：可能包括了</a:t>
            </a:r>
            <a:r>
              <a:rPr lang="en-US" altLang="zh-CN" sz="2400" dirty="0"/>
              <a:t>R(</a:t>
            </a:r>
            <a:r>
              <a:rPr lang="zh-CN" altLang="en-US" sz="2400" dirty="0"/>
              <a:t>读</a:t>
            </a:r>
            <a:r>
              <a:rPr lang="en-US" altLang="zh-CN" sz="2400" dirty="0"/>
              <a:t>)</a:t>
            </a:r>
            <a:r>
              <a:rPr lang="zh-CN" altLang="en-US" sz="2400" dirty="0"/>
              <a:t>、</a:t>
            </a:r>
            <a:r>
              <a:rPr lang="en-US" altLang="zh-CN" sz="2400" dirty="0"/>
              <a:t>W(</a:t>
            </a:r>
            <a:r>
              <a:rPr lang="zh-CN" altLang="en-US" sz="2400" dirty="0"/>
              <a:t>写</a:t>
            </a:r>
            <a:r>
              <a:rPr lang="en-US" altLang="zh-CN" sz="2400" dirty="0"/>
              <a:t>)</a:t>
            </a:r>
            <a:r>
              <a:rPr lang="zh-CN" altLang="en-US" sz="2400" dirty="0"/>
              <a:t>、</a:t>
            </a:r>
            <a:r>
              <a:rPr lang="en-US" altLang="zh-CN" sz="2400" dirty="0"/>
              <a:t>D(</a:t>
            </a:r>
            <a:r>
              <a:rPr lang="zh-CN" altLang="en-US" sz="2400" dirty="0"/>
              <a:t>块丢弃</a:t>
            </a:r>
            <a:r>
              <a:rPr lang="en-US" altLang="zh-CN" sz="2400" dirty="0"/>
              <a:t>)</a:t>
            </a:r>
            <a:r>
              <a:rPr lang="zh-CN" altLang="en-US" sz="2400" dirty="0"/>
              <a:t>、</a:t>
            </a:r>
            <a:r>
              <a:rPr lang="en-US" altLang="zh-CN" sz="2400" dirty="0"/>
              <a:t>B(</a:t>
            </a:r>
            <a:r>
              <a:rPr lang="zh-CN" altLang="en-US" sz="2400" dirty="0"/>
              <a:t>屏障操作</a:t>
            </a:r>
            <a:r>
              <a:rPr lang="en-US" altLang="zh-CN" sz="2400" dirty="0"/>
              <a:t>)</a:t>
            </a:r>
            <a:r>
              <a:rPr lang="zh-CN" altLang="en-US" sz="2400" dirty="0"/>
              <a:t>、</a:t>
            </a:r>
            <a:r>
              <a:rPr lang="en-US" altLang="zh-CN" sz="2400" dirty="0"/>
              <a:t>S(</a:t>
            </a:r>
            <a:r>
              <a:rPr lang="zh-CN" altLang="en-US" sz="2400" dirty="0"/>
              <a:t>同步</a:t>
            </a:r>
            <a:r>
              <a:rPr lang="en-US" altLang="zh-CN" sz="2400" dirty="0" smtClean="0"/>
              <a:t>)</a:t>
            </a:r>
          </a:p>
          <a:p>
            <a:pPr eaLnBrk="0" hangingPunct="0"/>
            <a:r>
              <a:rPr lang="en-US" altLang="zh-CN" sz="2400" dirty="0" smtClean="0"/>
              <a:t>8</a:t>
            </a:r>
            <a:r>
              <a:rPr lang="zh-CN" altLang="en-US" sz="2400" dirty="0"/>
              <a:t>、例如：</a:t>
            </a:r>
            <a:r>
              <a:rPr lang="en-US" altLang="zh-CN" sz="2400" dirty="0"/>
              <a:t>184773879 + 8 [</a:t>
            </a:r>
            <a:r>
              <a:rPr lang="en-US" altLang="zh-CN" sz="2400" dirty="0" err="1"/>
              <a:t>cksum</a:t>
            </a:r>
            <a:r>
              <a:rPr lang="en-US" altLang="zh-CN" sz="2400" dirty="0"/>
              <a:t>] </a:t>
            </a:r>
            <a:r>
              <a:rPr lang="zh-CN" altLang="en-US" sz="2400" dirty="0"/>
              <a:t>表示一个位于块地址</a:t>
            </a:r>
            <a:r>
              <a:rPr lang="en-US" altLang="zh-CN" sz="2400" dirty="0"/>
              <a:t>184773879</a:t>
            </a:r>
            <a:r>
              <a:rPr lang="zh-CN" altLang="en-US" sz="2400" dirty="0"/>
              <a:t>，大小为</a:t>
            </a:r>
            <a:r>
              <a:rPr lang="en-US" altLang="zh-CN" sz="2400" dirty="0"/>
              <a:t>8(</a:t>
            </a:r>
            <a:r>
              <a:rPr lang="zh-CN" altLang="en-US" sz="2400" dirty="0"/>
              <a:t>扇区</a:t>
            </a:r>
            <a:r>
              <a:rPr lang="en-US" altLang="zh-CN" sz="2400" dirty="0"/>
              <a:t>)</a:t>
            </a:r>
            <a:r>
              <a:rPr lang="zh-CN" altLang="en-US" sz="2400" dirty="0"/>
              <a:t>，来源于进程</a:t>
            </a:r>
            <a:r>
              <a:rPr lang="en-US" altLang="zh-CN" sz="2400" dirty="0" err="1"/>
              <a:t>cksum</a:t>
            </a:r>
            <a:r>
              <a:rPr lang="zh-CN" altLang="en-US" sz="2400" dirty="0"/>
              <a:t>的</a:t>
            </a:r>
            <a:r>
              <a:rPr lang="en-US" altLang="zh-CN" sz="2400" dirty="0"/>
              <a:t>I/O</a:t>
            </a:r>
            <a:r>
              <a:rPr lang="zh-CN" altLang="en-US" sz="2400" dirty="0"/>
              <a:t>。</a:t>
            </a:r>
            <a:endParaRPr lang="en-US" altLang="zh-CN" sz="2400" dirty="0" smtClean="0"/>
          </a:p>
        </p:txBody>
      </p:sp>
    </p:spTree>
    <p:extLst>
      <p:ext uri="{BB962C8B-B14F-4D97-AF65-F5344CB8AC3E}">
        <p14:creationId xmlns:p14="http://schemas.microsoft.com/office/powerpoint/2010/main" val="337887415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en-US" altLang="zh-CN" dirty="0" err="1" smtClean="0"/>
              <a:t>smartctl</a:t>
            </a:r>
            <a:endParaRPr lang="en-US" altLang="zh-CN" dirty="0"/>
          </a:p>
        </p:txBody>
      </p:sp>
      <p:sp>
        <p:nvSpPr>
          <p:cNvPr id="8" name="Rectangle 79"/>
          <p:cNvSpPr>
            <a:spLocks noChangeArrowheads="1"/>
          </p:cNvSpPr>
          <p:nvPr/>
        </p:nvSpPr>
        <p:spPr bwMode="auto">
          <a:xfrm>
            <a:off x="80527" y="931248"/>
            <a:ext cx="8820150" cy="48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a:t>smartctl</a:t>
            </a:r>
            <a:r>
              <a:rPr lang="en-US" altLang="zh-CN" sz="2400" dirty="0"/>
              <a:t> --all -d </a:t>
            </a:r>
            <a:r>
              <a:rPr lang="en-US" altLang="zh-CN" sz="2400" dirty="0" err="1"/>
              <a:t>megaraid,0</a:t>
            </a:r>
            <a:r>
              <a:rPr lang="en-US" altLang="zh-CN" sz="2400" dirty="0"/>
              <a:t> /</a:t>
            </a:r>
            <a:r>
              <a:rPr lang="en-US" altLang="zh-CN" sz="2400" dirty="0" err="1"/>
              <a:t>dev</a:t>
            </a:r>
            <a:r>
              <a:rPr lang="en-US" altLang="zh-CN" sz="2400" dirty="0"/>
              <a:t>/</a:t>
            </a:r>
            <a:r>
              <a:rPr lang="en-US" altLang="zh-CN" sz="2400" dirty="0" err="1"/>
              <a:t>sda</a:t>
            </a:r>
            <a:endParaRPr lang="en-US" altLang="zh-CN" sz="2400" dirty="0" smtClean="0"/>
          </a:p>
        </p:txBody>
      </p:sp>
      <p:pic>
        <p:nvPicPr>
          <p:cNvPr id="5" name="图片 4"/>
          <p:cNvPicPr>
            <a:picLocks noChangeAspect="1"/>
          </p:cNvPicPr>
          <p:nvPr/>
        </p:nvPicPr>
        <p:blipFill>
          <a:blip r:embed="rId4"/>
          <a:stretch>
            <a:fillRect/>
          </a:stretch>
        </p:blipFill>
        <p:spPr>
          <a:xfrm>
            <a:off x="539750" y="1432105"/>
            <a:ext cx="4248274" cy="3139578"/>
          </a:xfrm>
          <a:prstGeom prst="rect">
            <a:avLst/>
          </a:prstGeom>
        </p:spPr>
      </p:pic>
      <p:pic>
        <p:nvPicPr>
          <p:cNvPr id="6" name="图片 5"/>
          <p:cNvPicPr>
            <a:picLocks noChangeAspect="1"/>
          </p:cNvPicPr>
          <p:nvPr/>
        </p:nvPicPr>
        <p:blipFill>
          <a:blip r:embed="rId5"/>
          <a:stretch>
            <a:fillRect/>
          </a:stretch>
        </p:blipFill>
        <p:spPr>
          <a:xfrm>
            <a:off x="542847" y="4591012"/>
            <a:ext cx="4282909" cy="1502284"/>
          </a:xfrm>
          <a:prstGeom prst="rect">
            <a:avLst/>
          </a:prstGeom>
        </p:spPr>
      </p:pic>
    </p:spTree>
    <p:extLst>
      <p:ext uri="{BB962C8B-B14F-4D97-AF65-F5344CB8AC3E}">
        <p14:creationId xmlns:p14="http://schemas.microsoft.com/office/powerpoint/2010/main" val="33687118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微型基准测试工具</a:t>
            </a:r>
            <a:endParaRPr lang="en-US" altLang="zh-CN" dirty="0"/>
          </a:p>
        </p:txBody>
      </p:sp>
      <p:sp>
        <p:nvSpPr>
          <p:cNvPr id="8" name="Rectangle 79"/>
          <p:cNvSpPr>
            <a:spLocks noChangeArrowheads="1"/>
          </p:cNvSpPr>
          <p:nvPr/>
        </p:nvSpPr>
        <p:spPr bwMode="auto">
          <a:xfrm>
            <a:off x="56325" y="980728"/>
            <a:ext cx="882015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dd</a:t>
            </a:r>
            <a:r>
              <a:rPr lang="zh-CN" altLang="en-US" sz="2400" dirty="0" smtClean="0"/>
              <a:t>命令可以实现设备到设备的复制，可以执行文件系统连续读写负载的特定性能测试。</a:t>
            </a:r>
            <a:endParaRPr lang="en-US" altLang="zh-CN" sz="2400" dirty="0" smtClean="0"/>
          </a:p>
          <a:p>
            <a:pPr marL="609600" indent="-609600" eaLnBrk="0" hangingPunct="0">
              <a:buFontTx/>
              <a:buChar char="•"/>
            </a:pPr>
            <a:r>
              <a:rPr lang="en-US" altLang="zh-CN" sz="2400" dirty="0" err="1" smtClean="0"/>
              <a:t>dd</a:t>
            </a:r>
            <a:r>
              <a:rPr lang="en-US" altLang="zh-CN" sz="2400" dirty="0" smtClean="0"/>
              <a:t> if=/</a:t>
            </a:r>
            <a:r>
              <a:rPr lang="en-US" altLang="zh-CN" sz="2400" dirty="0" err="1" smtClean="0"/>
              <a:t>dev</a:t>
            </a:r>
            <a:r>
              <a:rPr lang="en-US" altLang="zh-CN" sz="2400" dirty="0" smtClean="0"/>
              <a:t>/zero of=./file </a:t>
            </a:r>
            <a:r>
              <a:rPr lang="en-US" altLang="zh-CN" sz="2400" dirty="0" err="1" smtClean="0"/>
              <a:t>bs</a:t>
            </a:r>
            <a:r>
              <a:rPr lang="en-US" altLang="zh-CN" sz="2400" dirty="0" smtClean="0"/>
              <a:t>=</a:t>
            </a:r>
            <a:r>
              <a:rPr lang="en-US" altLang="zh-CN" sz="2400" dirty="0" err="1" smtClean="0"/>
              <a:t>1024k</a:t>
            </a:r>
            <a:r>
              <a:rPr lang="en-US" altLang="zh-CN" sz="2400" dirty="0" smtClean="0"/>
              <a:t> count=</a:t>
            </a:r>
            <a:r>
              <a:rPr lang="en-US" altLang="zh-CN" sz="2400" dirty="0" err="1" smtClean="0"/>
              <a:t>1k</a:t>
            </a:r>
            <a:endParaRPr lang="en-US" altLang="zh-CN" sz="2400" dirty="0" smtClean="0"/>
          </a:p>
        </p:txBody>
      </p:sp>
      <p:pic>
        <p:nvPicPr>
          <p:cNvPr id="6" name="图片 5"/>
          <p:cNvPicPr>
            <a:picLocks noChangeAspect="1"/>
          </p:cNvPicPr>
          <p:nvPr/>
        </p:nvPicPr>
        <p:blipFill>
          <a:blip r:embed="rId4"/>
          <a:stretch>
            <a:fillRect/>
          </a:stretch>
        </p:blipFill>
        <p:spPr>
          <a:xfrm>
            <a:off x="251520" y="2492896"/>
            <a:ext cx="8760684" cy="1224136"/>
          </a:xfrm>
          <a:prstGeom prst="rect">
            <a:avLst/>
          </a:prstGeom>
        </p:spPr>
      </p:pic>
      <p:sp>
        <p:nvSpPr>
          <p:cNvPr id="9" name="Rectangle 79"/>
          <p:cNvSpPr>
            <a:spLocks noChangeArrowheads="1"/>
          </p:cNvSpPr>
          <p:nvPr/>
        </p:nvSpPr>
        <p:spPr bwMode="auto">
          <a:xfrm>
            <a:off x="-26206" y="4221088"/>
            <a:ext cx="8820150" cy="58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dd</a:t>
            </a:r>
            <a:r>
              <a:rPr lang="en-US" altLang="zh-CN" sz="2400" dirty="0" smtClean="0"/>
              <a:t> if=./file of=/</a:t>
            </a:r>
            <a:r>
              <a:rPr lang="en-US" altLang="zh-CN" sz="2400" dirty="0" err="1" smtClean="0"/>
              <a:t>dev</a:t>
            </a:r>
            <a:r>
              <a:rPr lang="en-US" altLang="zh-CN" sz="2400" dirty="0" smtClean="0"/>
              <a:t>/null </a:t>
            </a:r>
            <a:r>
              <a:rPr lang="en-US" altLang="zh-CN" sz="2400" dirty="0" err="1" smtClean="0"/>
              <a:t>bs</a:t>
            </a:r>
            <a:r>
              <a:rPr lang="en-US" altLang="zh-CN" sz="2400" dirty="0" smtClean="0"/>
              <a:t>=</a:t>
            </a:r>
            <a:r>
              <a:rPr lang="en-US" altLang="zh-CN" sz="2400" dirty="0" err="1" smtClean="0"/>
              <a:t>1024k</a:t>
            </a:r>
            <a:endParaRPr lang="en-US" altLang="zh-CN" sz="2400" dirty="0" smtClean="0"/>
          </a:p>
        </p:txBody>
      </p:sp>
      <p:pic>
        <p:nvPicPr>
          <p:cNvPr id="7" name="图片 6"/>
          <p:cNvPicPr>
            <a:picLocks noChangeAspect="1"/>
          </p:cNvPicPr>
          <p:nvPr/>
        </p:nvPicPr>
        <p:blipFill>
          <a:blip r:embed="rId5"/>
          <a:stretch>
            <a:fillRect/>
          </a:stretch>
        </p:blipFill>
        <p:spPr>
          <a:xfrm>
            <a:off x="251520" y="4851623"/>
            <a:ext cx="8608474" cy="1313681"/>
          </a:xfrm>
          <a:prstGeom prst="rect">
            <a:avLst/>
          </a:prstGeom>
        </p:spPr>
      </p:pic>
    </p:spTree>
    <p:extLst>
      <p:ext uri="{BB962C8B-B14F-4D97-AF65-F5344CB8AC3E}">
        <p14:creationId xmlns:p14="http://schemas.microsoft.com/office/powerpoint/2010/main" val="9464979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微型基准测试工具</a:t>
            </a:r>
            <a:endParaRPr lang="en-US" altLang="zh-CN" dirty="0"/>
          </a:p>
        </p:txBody>
      </p:sp>
      <p:sp>
        <p:nvSpPr>
          <p:cNvPr id="8" name="Rectangle 79"/>
          <p:cNvSpPr>
            <a:spLocks noChangeArrowheads="1"/>
          </p:cNvSpPr>
          <p:nvPr/>
        </p:nvSpPr>
        <p:spPr bwMode="auto">
          <a:xfrm>
            <a:off x="56325" y="1772817"/>
            <a:ext cx="882015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400" dirty="0" err="1" smtClean="0"/>
              <a:t>hdparm</a:t>
            </a:r>
            <a:r>
              <a:rPr lang="zh-CN" altLang="en-US" sz="2400" dirty="0" smtClean="0"/>
              <a:t>是磁盘基准测试工具。</a:t>
            </a:r>
            <a:endParaRPr lang="en-US" altLang="zh-CN" sz="2400" dirty="0" smtClean="0"/>
          </a:p>
          <a:p>
            <a:pPr marL="609600" indent="-609600" eaLnBrk="0" hangingPunct="0">
              <a:buFontTx/>
              <a:buChar char="•"/>
            </a:pPr>
            <a:r>
              <a:rPr lang="en-US" altLang="zh-CN" sz="2400" dirty="0" err="1" smtClean="0"/>
              <a:t>hdparm</a:t>
            </a:r>
            <a:r>
              <a:rPr lang="en-US" altLang="zh-CN" sz="2400" dirty="0" smtClean="0"/>
              <a:t> –</a:t>
            </a:r>
            <a:r>
              <a:rPr lang="en-US" altLang="zh-CN" sz="2400" dirty="0" err="1" smtClean="0"/>
              <a:t>Tt</a:t>
            </a:r>
            <a:r>
              <a:rPr lang="en-US" altLang="zh-CN" sz="2400" dirty="0" smtClean="0"/>
              <a:t> /</a:t>
            </a:r>
            <a:r>
              <a:rPr lang="en-US" altLang="zh-CN" sz="2400" dirty="0" err="1" smtClean="0"/>
              <a:t>dev</a:t>
            </a:r>
            <a:r>
              <a:rPr lang="en-US" altLang="zh-CN" sz="2400" dirty="0" smtClean="0"/>
              <a:t>/</a:t>
            </a:r>
            <a:r>
              <a:rPr lang="en-US" altLang="zh-CN" sz="2400" dirty="0" err="1" smtClean="0"/>
              <a:t>sda</a:t>
            </a:r>
            <a:endParaRPr lang="en-US" altLang="zh-CN" sz="2400" dirty="0" smtClean="0"/>
          </a:p>
        </p:txBody>
      </p:sp>
      <p:pic>
        <p:nvPicPr>
          <p:cNvPr id="5" name="图片 4"/>
          <p:cNvPicPr>
            <a:picLocks noChangeAspect="1"/>
          </p:cNvPicPr>
          <p:nvPr/>
        </p:nvPicPr>
        <p:blipFill>
          <a:blip r:embed="rId4"/>
          <a:stretch>
            <a:fillRect/>
          </a:stretch>
        </p:blipFill>
        <p:spPr>
          <a:xfrm>
            <a:off x="247018" y="2924943"/>
            <a:ext cx="8586961" cy="1296145"/>
          </a:xfrm>
          <a:prstGeom prst="rect">
            <a:avLst/>
          </a:prstGeom>
        </p:spPr>
      </p:pic>
    </p:spTree>
    <p:extLst>
      <p:ext uri="{BB962C8B-B14F-4D97-AF65-F5344CB8AC3E}">
        <p14:creationId xmlns:p14="http://schemas.microsoft.com/office/powerpoint/2010/main" val="34046972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缓存写回</a:t>
            </a:r>
            <a:endParaRPr lang="en-US" altLang="zh-CN" dirty="0"/>
          </a:p>
        </p:txBody>
      </p:sp>
      <p:sp>
        <p:nvSpPr>
          <p:cNvPr id="8" name="Rectangle 79"/>
          <p:cNvSpPr>
            <a:spLocks noChangeArrowheads="1"/>
          </p:cNvSpPr>
          <p:nvPr/>
        </p:nvSpPr>
        <p:spPr bwMode="auto">
          <a:xfrm>
            <a:off x="56325" y="1484784"/>
            <a:ext cx="882015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zh-CN" altLang="en-US" sz="2400" dirty="0" smtClean="0"/>
              <a:t>系统提供了一个写回（或者丢弃缓存项）文件系统缓存的方法，这个方法可能有助于那些从一致的、“冷”缓存状态开始执行的基准测试，比如系统重启。内核源码文档</a:t>
            </a:r>
            <a:r>
              <a:rPr lang="en-US" altLang="zh-CN" sz="2400" dirty="0" err="1" smtClean="0"/>
              <a:t>vm.txt</a:t>
            </a:r>
            <a:r>
              <a:rPr lang="zh-CN" altLang="en-US" sz="2400" dirty="0" smtClean="0"/>
              <a:t>里简单描述了这个机制：</a:t>
            </a:r>
            <a:endParaRPr lang="en-US" altLang="zh-CN" sz="2400" dirty="0" smtClean="0"/>
          </a:p>
        </p:txBody>
      </p:sp>
      <p:pic>
        <p:nvPicPr>
          <p:cNvPr id="6" name="图片 5"/>
          <p:cNvPicPr>
            <a:picLocks noChangeAspect="1"/>
          </p:cNvPicPr>
          <p:nvPr/>
        </p:nvPicPr>
        <p:blipFill>
          <a:blip r:embed="rId4"/>
          <a:stretch>
            <a:fillRect/>
          </a:stretch>
        </p:blipFill>
        <p:spPr>
          <a:xfrm>
            <a:off x="251520" y="3284984"/>
            <a:ext cx="8707944" cy="1728192"/>
          </a:xfrm>
          <a:prstGeom prst="rect">
            <a:avLst/>
          </a:prstGeom>
        </p:spPr>
      </p:pic>
    </p:spTree>
    <p:extLst>
      <p:ext uri="{BB962C8B-B14F-4D97-AF65-F5344CB8AC3E}">
        <p14:creationId xmlns:p14="http://schemas.microsoft.com/office/powerpoint/2010/main" val="3497558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67544" y="836712"/>
            <a:ext cx="4320480"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图片 29" descr="说明: 公司LOGO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184" y="286997"/>
            <a:ext cx="1688296" cy="47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3"/>
          <p:cNvSpPr txBox="1">
            <a:spLocks noChangeArrowheads="1"/>
          </p:cNvSpPr>
          <p:nvPr/>
        </p:nvSpPr>
        <p:spPr>
          <a:xfrm>
            <a:off x="539750" y="304800"/>
            <a:ext cx="6623050" cy="457200"/>
          </a:xfrm>
          <a:prstGeom prst="rect">
            <a:avLst/>
          </a:prstGeom>
        </p:spPr>
        <p:txBody>
          <a:bodyPr vert="horz" lIns="91440" tIns="45720" rIns="91440" bIns="45720" rtlCol="0" anchor="ctr">
            <a:normAutofit fontScale="92500" lnSpcReduction="10000"/>
          </a:bodyPr>
          <a:lstStyle>
            <a:defPPr>
              <a:defRPr lang="zh-CN"/>
            </a:defPPr>
            <a:lvl1pPr>
              <a:spcBef>
                <a:spcPct val="0"/>
              </a:spcBef>
              <a:buNone/>
              <a:defRPr sz="2800" b="1">
                <a:latin typeface="+mj-lt"/>
                <a:ea typeface="+mj-ea"/>
                <a:cs typeface="+mj-cs"/>
              </a:defRPr>
            </a:lvl1pPr>
          </a:lstStyle>
          <a:p>
            <a:r>
              <a:rPr lang="zh-CN" altLang="en-US" dirty="0" smtClean="0"/>
              <a:t>文件系统</a:t>
            </a:r>
            <a:r>
              <a:rPr lang="en-US" altLang="zh-CN" dirty="0" smtClean="0"/>
              <a:t>-</a:t>
            </a:r>
            <a:r>
              <a:rPr lang="zh-CN" altLang="en-US" dirty="0" smtClean="0"/>
              <a:t>调优</a:t>
            </a:r>
            <a:endParaRPr lang="en-US" altLang="zh-CN" dirty="0"/>
          </a:p>
        </p:txBody>
      </p:sp>
      <p:sp>
        <p:nvSpPr>
          <p:cNvPr id="8" name="Rectangle 79"/>
          <p:cNvSpPr>
            <a:spLocks noChangeArrowheads="1"/>
          </p:cNvSpPr>
          <p:nvPr/>
        </p:nvSpPr>
        <p:spPr bwMode="auto">
          <a:xfrm>
            <a:off x="78029" y="911425"/>
            <a:ext cx="8820150" cy="381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eaLnBrk="0" hangingPunct="0">
              <a:buFontTx/>
              <a:buChar char="•"/>
            </a:pPr>
            <a:r>
              <a:rPr lang="en-US" altLang="zh-CN" sz="2000" dirty="0" err="1" smtClean="0"/>
              <a:t>ionice</a:t>
            </a:r>
            <a:r>
              <a:rPr lang="zh-CN" altLang="en-US" sz="2000" dirty="0" smtClean="0"/>
              <a:t>命令可以设置一个进程的</a:t>
            </a:r>
            <a:r>
              <a:rPr lang="en-US" altLang="zh-CN" sz="2000" dirty="0" smtClean="0"/>
              <a:t>I/O</a:t>
            </a:r>
            <a:r>
              <a:rPr lang="zh-CN" altLang="en-US" sz="2000" dirty="0" smtClean="0"/>
              <a:t>调度级别和优先级。调度级别为整数。</a:t>
            </a:r>
            <a:endParaRPr lang="en-US" altLang="zh-CN" sz="2000" dirty="0" smtClean="0"/>
          </a:p>
          <a:p>
            <a:pPr eaLnBrk="0" hangingPunct="0"/>
            <a:endParaRPr lang="en-US" altLang="zh-CN" sz="2000" dirty="0"/>
          </a:p>
          <a:p>
            <a:pPr marL="609600" indent="-609600" eaLnBrk="0" hangingPunct="0">
              <a:buFontTx/>
              <a:buChar char="•"/>
            </a:pPr>
            <a:r>
              <a:rPr lang="en-US" altLang="zh-CN" sz="2000" dirty="0" err="1"/>
              <a:t>ionice</a:t>
            </a:r>
            <a:r>
              <a:rPr lang="en-US" altLang="zh-CN" sz="2000" dirty="0"/>
              <a:t> -p </a:t>
            </a:r>
            <a:r>
              <a:rPr lang="en-US" altLang="zh-CN" sz="2000" dirty="0" smtClean="0"/>
              <a:t>10489      </a:t>
            </a:r>
            <a:r>
              <a:rPr lang="zh-CN" altLang="en-US" sz="2000" dirty="0" smtClean="0"/>
              <a:t>查看进程的</a:t>
            </a:r>
            <a:r>
              <a:rPr lang="en-US" altLang="zh-CN" sz="2000" dirty="0" smtClean="0"/>
              <a:t>I/O</a:t>
            </a:r>
            <a:r>
              <a:rPr lang="zh-CN" altLang="en-US" sz="2000" dirty="0"/>
              <a:t>级别</a:t>
            </a:r>
            <a:endParaRPr lang="en-US" altLang="zh-CN" sz="2000" dirty="0"/>
          </a:p>
          <a:p>
            <a:pPr marL="609600" indent="-609600" eaLnBrk="0" hangingPunct="0">
              <a:buFontTx/>
              <a:buChar char="•"/>
            </a:pPr>
            <a:r>
              <a:rPr lang="en-US" altLang="zh-CN" sz="2000" dirty="0" err="1" smtClean="0"/>
              <a:t>ionice</a:t>
            </a:r>
            <a:r>
              <a:rPr lang="en-US" altLang="zh-CN" sz="2000" dirty="0" smtClean="0"/>
              <a:t> </a:t>
            </a:r>
            <a:r>
              <a:rPr lang="en-US" altLang="zh-CN" sz="2000" dirty="0"/>
              <a:t>-c 3 -p </a:t>
            </a:r>
            <a:r>
              <a:rPr lang="en-US" altLang="zh-CN" sz="2000" dirty="0" smtClean="0"/>
              <a:t>10489      </a:t>
            </a:r>
            <a:r>
              <a:rPr lang="zh-CN" altLang="en-US" sz="2000" dirty="0" smtClean="0"/>
              <a:t>将</a:t>
            </a:r>
            <a:r>
              <a:rPr lang="en-US" altLang="zh-CN" sz="2000" dirty="0" err="1"/>
              <a:t>PID</a:t>
            </a:r>
            <a:r>
              <a:rPr lang="zh-CN" altLang="en-US" sz="2000" dirty="0"/>
              <a:t>为</a:t>
            </a:r>
            <a:r>
              <a:rPr lang="en-US" altLang="zh-CN" sz="2000" dirty="0"/>
              <a:t>1623</a:t>
            </a:r>
            <a:r>
              <a:rPr lang="zh-CN" altLang="en-US" sz="2000" dirty="0"/>
              <a:t>的进程放入了空闲</a:t>
            </a:r>
            <a:r>
              <a:rPr lang="en-US" altLang="zh-CN" sz="2000" dirty="0"/>
              <a:t>I/O</a:t>
            </a:r>
            <a:r>
              <a:rPr lang="zh-CN" altLang="en-US" sz="2000" dirty="0"/>
              <a:t>调度级别。适合长时间运行的备份任务，不会与生产负载冲突</a:t>
            </a:r>
            <a:r>
              <a:rPr lang="zh-CN" altLang="en-US" sz="2000" dirty="0" smtClean="0"/>
              <a:t>。</a:t>
            </a:r>
            <a:endParaRPr lang="en-US" altLang="zh-CN" sz="2000" dirty="0" smtClean="0"/>
          </a:p>
          <a:p>
            <a:pPr eaLnBrk="0" hangingPunct="0"/>
            <a:r>
              <a:rPr lang="en-US" altLang="zh-CN" sz="2000" dirty="0" smtClean="0"/>
              <a:t>0</a:t>
            </a:r>
            <a:r>
              <a:rPr lang="zh-CN" altLang="en-US" sz="2000" dirty="0"/>
              <a:t>，无：不指定级别，内核会挑选一个默认值</a:t>
            </a:r>
            <a:r>
              <a:rPr lang="en-US" altLang="zh-CN" sz="2000" dirty="0"/>
              <a:t>--</a:t>
            </a:r>
            <a:r>
              <a:rPr lang="zh-CN" altLang="en-US" sz="2000" dirty="0"/>
              <a:t>尽力，优先级则根据进程</a:t>
            </a:r>
            <a:r>
              <a:rPr lang="en-US" altLang="zh-CN" sz="2000" dirty="0"/>
              <a:t>nice</a:t>
            </a:r>
            <a:r>
              <a:rPr lang="zh-CN" altLang="en-US" sz="2000" dirty="0"/>
              <a:t>值选定</a:t>
            </a:r>
          </a:p>
          <a:p>
            <a:pPr eaLnBrk="0" hangingPunct="0"/>
            <a:r>
              <a:rPr lang="en-US" altLang="zh-CN" sz="2000" dirty="0"/>
              <a:t>1</a:t>
            </a:r>
            <a:r>
              <a:rPr lang="zh-CN" altLang="en-US" sz="2000" dirty="0"/>
              <a:t>，实时：对磁盘的最高级别访问。如果误用会导致其他进程饿死</a:t>
            </a:r>
            <a:r>
              <a:rPr lang="en-US" altLang="zh-CN" sz="2000" dirty="0"/>
              <a:t>(</a:t>
            </a:r>
            <a:r>
              <a:rPr lang="zh-CN" altLang="en-US" sz="2000" dirty="0"/>
              <a:t>就像</a:t>
            </a:r>
            <a:r>
              <a:rPr lang="en-US" altLang="zh-CN" sz="2000" dirty="0"/>
              <a:t>CPU</a:t>
            </a:r>
            <a:r>
              <a:rPr lang="zh-CN" altLang="en-US" sz="2000" dirty="0"/>
              <a:t>调度器</a:t>
            </a:r>
            <a:r>
              <a:rPr lang="en-US" altLang="zh-CN" sz="2000" dirty="0" err="1"/>
              <a:t>RT</a:t>
            </a:r>
            <a:r>
              <a:rPr lang="zh-CN" altLang="en-US" sz="2000" dirty="0"/>
              <a:t>级别</a:t>
            </a:r>
            <a:r>
              <a:rPr lang="en-US" altLang="zh-CN" sz="2000" dirty="0"/>
              <a:t>)</a:t>
            </a:r>
          </a:p>
          <a:p>
            <a:pPr eaLnBrk="0" hangingPunct="0"/>
            <a:r>
              <a:rPr lang="en-US" altLang="zh-CN" sz="2000" dirty="0"/>
              <a:t>2</a:t>
            </a:r>
            <a:r>
              <a:rPr lang="zh-CN" altLang="en-US" sz="2000" dirty="0"/>
              <a:t>，尽力：默认调度级别，包括优先级</a:t>
            </a:r>
            <a:r>
              <a:rPr lang="en-US" altLang="zh-CN" sz="2000" dirty="0"/>
              <a:t>0-7</a:t>
            </a:r>
            <a:r>
              <a:rPr lang="zh-CN" altLang="en-US" sz="2000" dirty="0"/>
              <a:t>，</a:t>
            </a:r>
            <a:r>
              <a:rPr lang="en-US" altLang="zh-CN" sz="2000" dirty="0"/>
              <a:t>0</a:t>
            </a:r>
            <a:r>
              <a:rPr lang="zh-CN" altLang="en-US" sz="2000" dirty="0"/>
              <a:t>为最高级</a:t>
            </a:r>
          </a:p>
          <a:p>
            <a:pPr eaLnBrk="0" hangingPunct="0"/>
            <a:r>
              <a:rPr lang="en-US" altLang="zh-CN" sz="2000" dirty="0"/>
              <a:t>3</a:t>
            </a:r>
            <a:r>
              <a:rPr lang="zh-CN" altLang="en-US" sz="2000" dirty="0"/>
              <a:t>，空闲：在一段磁盘空闲的期限过后才允许进行</a:t>
            </a:r>
            <a:r>
              <a:rPr lang="en-US" altLang="zh-CN" sz="2000" dirty="0" smtClean="0"/>
              <a:t>I/O</a:t>
            </a:r>
            <a:endParaRPr lang="en-US" altLang="zh-CN" sz="2000" dirty="0"/>
          </a:p>
        </p:txBody>
      </p:sp>
      <p:pic>
        <p:nvPicPr>
          <p:cNvPr id="5" name="图片 4"/>
          <p:cNvPicPr>
            <a:picLocks noChangeAspect="1"/>
          </p:cNvPicPr>
          <p:nvPr/>
        </p:nvPicPr>
        <p:blipFill>
          <a:blip r:embed="rId4"/>
          <a:stretch>
            <a:fillRect/>
          </a:stretch>
        </p:blipFill>
        <p:spPr>
          <a:xfrm>
            <a:off x="1553293" y="4725144"/>
            <a:ext cx="4595963" cy="2055417"/>
          </a:xfrm>
          <a:prstGeom prst="rect">
            <a:avLst/>
          </a:prstGeom>
        </p:spPr>
      </p:pic>
    </p:spTree>
    <p:extLst>
      <p:ext uri="{BB962C8B-B14F-4D97-AF65-F5344CB8AC3E}">
        <p14:creationId xmlns:p14="http://schemas.microsoft.com/office/powerpoint/2010/main" val="1767590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气流">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气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气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7107</TotalTime>
  <Words>10612</Words>
  <Application>Microsoft Office PowerPoint</Application>
  <PresentationFormat>全屏显示(4:3)</PresentationFormat>
  <Paragraphs>728</Paragraphs>
  <Slides>120</Slides>
  <Notes>106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120</vt:i4>
      </vt:variant>
    </vt:vector>
  </HeadingPairs>
  <TitlesOfParts>
    <vt:vector size="130" baseType="lpstr">
      <vt:lpstr>方正姚体</vt:lpstr>
      <vt:lpstr>黑体</vt:lpstr>
      <vt:lpstr>华文中宋</vt:lpstr>
      <vt:lpstr>宋体</vt:lpstr>
      <vt:lpstr>Arial</vt:lpstr>
      <vt:lpstr>Calibri</vt:lpstr>
      <vt:lpstr>Georgia</vt:lpstr>
      <vt:lpstr>Times New Roman</vt:lpstr>
      <vt:lpstr>Trebuchet MS</vt:lpstr>
      <vt:lpstr>气流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dc:creator>
  <cp:lastModifiedBy>cjm</cp:lastModifiedBy>
  <cp:revision>224</cp:revision>
  <dcterms:created xsi:type="dcterms:W3CDTF">2016-04-14T06:35:10Z</dcterms:created>
  <dcterms:modified xsi:type="dcterms:W3CDTF">2018-01-26T07:45:04Z</dcterms:modified>
</cp:coreProperties>
</file>